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14"/>
  </p:notesMasterIdLst>
  <p:sldIdLst>
    <p:sldId id="1093" r:id="rId2"/>
    <p:sldId id="1409" r:id="rId3"/>
    <p:sldId id="1095" r:id="rId4"/>
    <p:sldId id="1096" r:id="rId5"/>
    <p:sldId id="1097" r:id="rId6"/>
    <p:sldId id="1278" r:id="rId7"/>
    <p:sldId id="1258" r:id="rId8"/>
    <p:sldId id="1259" r:id="rId9"/>
    <p:sldId id="1260" r:id="rId10"/>
    <p:sldId id="1107" r:id="rId11"/>
    <p:sldId id="1108" r:id="rId12"/>
    <p:sldId id="1109" r:id="rId13"/>
    <p:sldId id="1110" r:id="rId14"/>
    <p:sldId id="1111" r:id="rId15"/>
    <p:sldId id="1112" r:id="rId16"/>
    <p:sldId id="1113" r:id="rId17"/>
    <p:sldId id="1114" r:id="rId18"/>
    <p:sldId id="1115" r:id="rId19"/>
    <p:sldId id="1281" r:id="rId20"/>
    <p:sldId id="1305" r:id="rId21"/>
    <p:sldId id="1264" r:id="rId22"/>
    <p:sldId id="1417" r:id="rId23"/>
    <p:sldId id="1418" r:id="rId24"/>
    <p:sldId id="1121" r:id="rId25"/>
    <p:sldId id="1124" r:id="rId26"/>
    <p:sldId id="1125" r:id="rId27"/>
    <p:sldId id="1126" r:id="rId28"/>
    <p:sldId id="1127" r:id="rId29"/>
    <p:sldId id="1128" r:id="rId30"/>
    <p:sldId id="1129" r:id="rId31"/>
    <p:sldId id="1130" r:id="rId32"/>
    <p:sldId id="1131" r:id="rId33"/>
    <p:sldId id="1132" r:id="rId34"/>
    <p:sldId id="1133" r:id="rId35"/>
    <p:sldId id="1134" r:id="rId36"/>
    <p:sldId id="1135" r:id="rId37"/>
    <p:sldId id="1421" r:id="rId38"/>
    <p:sldId id="1310" r:id="rId39"/>
    <p:sldId id="1144" r:id="rId40"/>
    <p:sldId id="1432" r:id="rId41"/>
    <p:sldId id="1147" r:id="rId42"/>
    <p:sldId id="1148" r:id="rId43"/>
    <p:sldId id="1149" r:id="rId44"/>
    <p:sldId id="1150" r:id="rId45"/>
    <p:sldId id="1433" r:id="rId46"/>
    <p:sldId id="1152" r:id="rId47"/>
    <p:sldId id="1153" r:id="rId48"/>
    <p:sldId id="1154" r:id="rId49"/>
    <p:sldId id="1156" r:id="rId50"/>
    <p:sldId id="1157" r:id="rId51"/>
    <p:sldId id="1158" r:id="rId52"/>
    <p:sldId id="1398" r:id="rId53"/>
    <p:sldId id="1318" r:id="rId54"/>
    <p:sldId id="1319" r:id="rId55"/>
    <p:sldId id="1438" r:id="rId56"/>
    <p:sldId id="1324" r:id="rId57"/>
    <p:sldId id="1403" r:id="rId58"/>
    <p:sldId id="1168" r:id="rId59"/>
    <p:sldId id="1170" r:id="rId60"/>
    <p:sldId id="1171" r:id="rId61"/>
    <p:sldId id="1173" r:id="rId62"/>
    <p:sldId id="1174" r:id="rId63"/>
    <p:sldId id="1175" r:id="rId64"/>
    <p:sldId id="1176" r:id="rId65"/>
    <p:sldId id="1177" r:id="rId66"/>
    <p:sldId id="1359" r:id="rId67"/>
    <p:sldId id="1181" r:id="rId68"/>
    <p:sldId id="1183" r:id="rId69"/>
    <p:sldId id="1184" r:id="rId70"/>
    <p:sldId id="1362" r:id="rId71"/>
    <p:sldId id="1366" r:id="rId72"/>
    <p:sldId id="1367" r:id="rId73"/>
    <p:sldId id="1190" r:id="rId74"/>
    <p:sldId id="1191" r:id="rId75"/>
    <p:sldId id="1192" r:id="rId76"/>
    <p:sldId id="1193" r:id="rId77"/>
    <p:sldId id="1363" r:id="rId78"/>
    <p:sldId id="1195" r:id="rId79"/>
    <p:sldId id="1196" r:id="rId80"/>
    <p:sldId id="1197" r:id="rId81"/>
    <p:sldId id="1198" r:id="rId82"/>
    <p:sldId id="1199" r:id="rId83"/>
    <p:sldId id="1200" r:id="rId84"/>
    <p:sldId id="1375" r:id="rId85"/>
    <p:sldId id="1379" r:id="rId86"/>
    <p:sldId id="1380" r:id="rId87"/>
    <p:sldId id="1381" r:id="rId88"/>
    <p:sldId id="1206" r:id="rId89"/>
    <p:sldId id="1212" r:id="rId90"/>
    <p:sldId id="1213" r:id="rId91"/>
    <p:sldId id="1214" r:id="rId92"/>
    <p:sldId id="1207" r:id="rId93"/>
    <p:sldId id="1219" r:id="rId94"/>
    <p:sldId id="1220" r:id="rId95"/>
    <p:sldId id="1221" r:id="rId96"/>
    <p:sldId id="1222" r:id="rId97"/>
    <p:sldId id="1392" r:id="rId98"/>
    <p:sldId id="1236" r:id="rId99"/>
    <p:sldId id="1237" r:id="rId100"/>
    <p:sldId id="1395" r:id="rId101"/>
    <p:sldId id="1396" r:id="rId102"/>
    <p:sldId id="1397" r:id="rId103"/>
    <p:sldId id="1240" r:id="rId104"/>
    <p:sldId id="1241" r:id="rId105"/>
    <p:sldId id="1233" r:id="rId106"/>
    <p:sldId id="1246" r:id="rId107"/>
    <p:sldId id="1247" r:id="rId108"/>
    <p:sldId id="1248" r:id="rId109"/>
    <p:sldId id="1249" r:id="rId110"/>
    <p:sldId id="1253" r:id="rId111"/>
    <p:sldId id="1254" r:id="rId112"/>
    <p:sldId id="1441" r:id="rId113"/>
  </p:sldIdLst>
  <p:sldSz cx="9144000" cy="6858000" type="screen4x3"/>
  <p:notesSz cx="6858000" cy="9144000"/>
  <p:embeddedFontLst>
    <p:embeddedFont>
      <p:font typeface="Arial Black" pitchFamily="34" charset="0"/>
      <p:bold r:id="rId115"/>
    </p:embeddedFont>
    <p:embeddedFont>
      <p:font typeface="Papyrus" pitchFamily="66" charset="0"/>
      <p:regular r:id="rId116"/>
    </p:embeddedFont>
    <p:embeddedFont>
      <p:font typeface="Arial Narrow" pitchFamily="34" charset="0"/>
      <p:regular r:id="rId117"/>
      <p:bold r:id="rId118"/>
      <p:italic r:id="rId119"/>
      <p:boldItalic r:id="rId120"/>
    </p:embeddedFont>
    <p:embeddedFont>
      <p:font typeface="CommonBullets"/>
      <p:regular r:id="rId121"/>
    </p:embeddedFont>
    <p:embeddedFont>
      <p:font typeface="Impact" pitchFamily="34" charset="0"/>
      <p:regular r:id="rId122"/>
    </p:embeddedFont>
    <p:embeddedFont>
      <p:font typeface="Eurostile" pitchFamily="34" charset="0"/>
      <p:regular r:id="rId123"/>
      <p:bold r:id="rId124"/>
    </p:embeddedFont>
    <p:embeddedFont>
      <p:font typeface="Fette Engschrift"/>
      <p:regular r:id="rId125"/>
    </p:embeddedFont>
    <p:embeddedFont>
      <p:font typeface="Arial Rounded MT Bold" pitchFamily="34" charset="0"/>
      <p:regular r:id="rId126"/>
    </p:embeddedFont>
  </p:embeddedFontLst>
  <p:defaultTextStyle>
    <a:defPPr>
      <a:defRPr lang="en-US"/>
    </a:defPPr>
    <a:lvl1pPr algn="ctr" rtl="0" fontAlgn="base">
      <a:lnSpc>
        <a:spcPct val="95000"/>
      </a:lnSpc>
      <a:spcBef>
        <a:spcPct val="0"/>
      </a:spcBef>
      <a:spcAft>
        <a:spcPct val="0"/>
      </a:spcAft>
      <a:defRPr sz="3200" b="1" kern="1200">
        <a:solidFill>
          <a:srgbClr val="FFFF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1pPr>
    <a:lvl2pPr marL="457200" algn="ctr" rtl="0" fontAlgn="base">
      <a:lnSpc>
        <a:spcPct val="95000"/>
      </a:lnSpc>
      <a:spcBef>
        <a:spcPct val="0"/>
      </a:spcBef>
      <a:spcAft>
        <a:spcPct val="0"/>
      </a:spcAft>
      <a:defRPr sz="3200" b="1" kern="1200">
        <a:solidFill>
          <a:srgbClr val="FFFF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2pPr>
    <a:lvl3pPr marL="914400" algn="ctr" rtl="0" fontAlgn="base">
      <a:lnSpc>
        <a:spcPct val="95000"/>
      </a:lnSpc>
      <a:spcBef>
        <a:spcPct val="0"/>
      </a:spcBef>
      <a:spcAft>
        <a:spcPct val="0"/>
      </a:spcAft>
      <a:defRPr sz="3200" b="1" kern="1200">
        <a:solidFill>
          <a:srgbClr val="FFFF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3pPr>
    <a:lvl4pPr marL="1371600" algn="ctr" rtl="0" fontAlgn="base">
      <a:lnSpc>
        <a:spcPct val="95000"/>
      </a:lnSpc>
      <a:spcBef>
        <a:spcPct val="0"/>
      </a:spcBef>
      <a:spcAft>
        <a:spcPct val="0"/>
      </a:spcAft>
      <a:defRPr sz="3200" b="1" kern="1200">
        <a:solidFill>
          <a:srgbClr val="FFFF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4pPr>
    <a:lvl5pPr marL="1828800" algn="ctr" rtl="0" fontAlgn="base">
      <a:lnSpc>
        <a:spcPct val="95000"/>
      </a:lnSpc>
      <a:spcBef>
        <a:spcPct val="0"/>
      </a:spcBef>
      <a:spcAft>
        <a:spcPct val="0"/>
      </a:spcAft>
      <a:defRPr sz="3200" b="1" kern="1200">
        <a:solidFill>
          <a:srgbClr val="FFFF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6D1"/>
    <a:srgbClr val="FFFFFF"/>
    <a:srgbClr val="C4C4C4"/>
    <a:srgbClr val="E4E4E4"/>
    <a:srgbClr val="FFF4C5"/>
    <a:srgbClr val="FFF8D9"/>
    <a:srgbClr val="E0DB00"/>
    <a:srgbClr val="000000"/>
    <a:srgbClr val="FFF5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402" autoAdjust="0"/>
    <p:restoredTop sz="94563" autoAdjust="0"/>
  </p:normalViewPr>
  <p:slideViewPr>
    <p:cSldViewPr showGuides="1">
      <p:cViewPr varScale="1">
        <p:scale>
          <a:sx n="107" d="100"/>
          <a:sy n="107" d="100"/>
        </p:scale>
        <p:origin x="-210" y="-96"/>
      </p:cViewPr>
      <p:guideLst>
        <p:guide orient="horz" pos="3360"/>
        <p:guide pos="3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3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9.fntdata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font" Target="fonts/font4.fntdata"/><Relationship Id="rId12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font" Target="fonts/font2.fntdata"/><Relationship Id="rId124" Type="http://schemas.openxmlformats.org/officeDocument/2006/relationships/font" Target="fonts/font10.fntdata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font" Target="fonts/font5.fntdata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8.fntdata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6.fntdata"/><Relationship Id="rId125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F37B3409-56E4-450F-8A7C-FF990C25DC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1959" TargetMode="External"/><Relationship Id="rId13" Type="http://schemas.openxmlformats.org/officeDocument/2006/relationships/hyperlink" Target="http://en.wikipedia.org/wiki/Workers_Party_of_Korea" TargetMode="External"/><Relationship Id="rId18" Type="http://schemas.openxmlformats.org/officeDocument/2006/relationships/hyperlink" Target="http://en.wikipedia.org/wiki/1976" TargetMode="External"/><Relationship Id="rId3" Type="http://schemas.openxmlformats.org/officeDocument/2006/relationships/hyperlink" Target="http://en.wikipedia.org/wiki/People's_Republic_of_China" TargetMode="External"/><Relationship Id="rId7" Type="http://schemas.openxmlformats.org/officeDocument/2006/relationships/hyperlink" Target="http://en.wikipedia.org/wiki/Cuban_Revolution" TargetMode="External"/><Relationship Id="rId12" Type="http://schemas.openxmlformats.org/officeDocument/2006/relationships/hyperlink" Target="http://en.wikipedia.org/wiki/1948" TargetMode="External"/><Relationship Id="rId17" Type="http://schemas.openxmlformats.org/officeDocument/2006/relationships/hyperlink" Target="http://en.wikipedia.org/wiki/Vietnam" TargetMode="External"/><Relationship Id="rId2" Type="http://schemas.openxmlformats.org/officeDocument/2006/relationships/slide" Target="../slides/slide102.xml"/><Relationship Id="rId16" Type="http://schemas.openxmlformats.org/officeDocument/2006/relationships/hyperlink" Target="http://en.wikipedia.org/wiki/Lao_People's_Revolutionary_Party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uba" TargetMode="External"/><Relationship Id="rId11" Type="http://schemas.openxmlformats.org/officeDocument/2006/relationships/hyperlink" Target="http://en.wikipedia.org/wiki/North_Korea" TargetMode="External"/><Relationship Id="rId5" Type="http://schemas.openxmlformats.org/officeDocument/2006/relationships/hyperlink" Target="http://en.wikipedia.org/wiki/Communist_Party_of_China" TargetMode="External"/><Relationship Id="rId15" Type="http://schemas.openxmlformats.org/officeDocument/2006/relationships/hyperlink" Target="http://en.wikipedia.org/wiki/1975" TargetMode="External"/><Relationship Id="rId10" Type="http://schemas.openxmlformats.org/officeDocument/2006/relationships/hyperlink" Target="http://en.wikipedia.org/wiki/Communist_Party_of_Cuba" TargetMode="External"/><Relationship Id="rId19" Type="http://schemas.openxmlformats.org/officeDocument/2006/relationships/hyperlink" Target="http://en.wikipedia.org/wiki/Communist_Party_of_Vietnam" TargetMode="External"/><Relationship Id="rId4" Type="http://schemas.openxmlformats.org/officeDocument/2006/relationships/hyperlink" Target="http://en.wikipedia.org/wiki/1949" TargetMode="External"/><Relationship Id="rId9" Type="http://schemas.openxmlformats.org/officeDocument/2006/relationships/hyperlink" Target="http://en.wikipedia.org/wiki/1961" TargetMode="External"/><Relationship Id="rId14" Type="http://schemas.openxmlformats.org/officeDocument/2006/relationships/hyperlink" Target="http://en.wikipedia.org/wiki/Laos" TargetMode="Externa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John_William_Waterhouse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xism" TargetMode="External"/><Relationship Id="rId7" Type="http://schemas.openxmlformats.org/officeDocument/2006/relationships/hyperlink" Target="http://en.wikipedia.org/wiki/Russia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Historical_materialism" TargetMode="External"/><Relationship Id="rId5" Type="http://schemas.openxmlformats.org/officeDocument/2006/relationships/hyperlink" Target="http://en.wikipedia.org/wiki/Marx's_theory_of_alienation" TargetMode="External"/><Relationship Id="rId4" Type="http://schemas.openxmlformats.org/officeDocument/2006/relationships/hyperlink" Target="http://en.wikipedia.org/wiki/Karl_Marx" TargetMode="External"/></Relationships>
</file>

<file path=ppt/notesSlides/_rels/notes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harles_II_of_Great_Britain" TargetMode="External"/><Relationship Id="rId3" Type="http://schemas.openxmlformats.org/officeDocument/2006/relationships/hyperlink" Target="http://en.wikipedia.org/wiki/September_3" TargetMode="External"/><Relationship Id="rId7" Type="http://schemas.openxmlformats.org/officeDocument/2006/relationships/hyperlink" Target="http://en.wikipedia.org/wiki/David_Leslie_(Scottish_general)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Oliver_Cromwell" TargetMode="External"/><Relationship Id="rId5" Type="http://schemas.openxmlformats.org/officeDocument/2006/relationships/hyperlink" Target="http://en.wikipedia.org/wiki/Third_English_Civil_War" TargetMode="External"/><Relationship Id="rId4" Type="http://schemas.openxmlformats.org/officeDocument/2006/relationships/hyperlink" Target="http://en.wikipedia.org/wiki/1650" TargetMode="External"/><Relationship Id="rId9" Type="http://schemas.openxmlformats.org/officeDocument/2006/relationships/hyperlink" Target="http://en.wikipedia.org/wiki/1649" TargetMode="Externa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ohn_Trumbull" TargetMode="External"/><Relationship Id="rId7" Type="http://schemas.openxmlformats.org/officeDocument/2006/relationships/hyperlink" Target="http://en.wikipedia.org/wiki/Philadelphia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econd_Continental_Congress" TargetMode="External"/><Relationship Id="rId5" Type="http://schemas.openxmlformats.org/officeDocument/2006/relationships/hyperlink" Target="http://en.wikipedia.org/wiki/1776" TargetMode="External"/><Relationship Id="rId4" Type="http://schemas.openxmlformats.org/officeDocument/2006/relationships/hyperlink" Target="http://en.wikipedia.org/wiki/Trumbull's_Declaration_of_Independence" TargetMode="Externa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ohn_Trumbull" TargetMode="External"/><Relationship Id="rId7" Type="http://schemas.openxmlformats.org/officeDocument/2006/relationships/hyperlink" Target="http://en.wikipedia.org/wiki/Philadelphia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econd_Continental_Congress" TargetMode="External"/><Relationship Id="rId5" Type="http://schemas.openxmlformats.org/officeDocument/2006/relationships/hyperlink" Target="http://en.wikipedia.org/wiki/1776" TargetMode="External"/><Relationship Id="rId4" Type="http://schemas.openxmlformats.org/officeDocument/2006/relationships/hyperlink" Target="http://en.wikipedia.org/wiki/Trumbull's_Declaration_of_Independence" TargetMode="Externa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albrookdale_by_Night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Coalbrookdale" TargetMode="External"/><Relationship Id="rId4" Type="http://schemas.openxmlformats.org/officeDocument/2006/relationships/hyperlink" Target="http://en.wikipedia.org/wiki/Philip_James_de_Loutherbourg" TargetMode="External"/></Relationships>
</file>

<file path=ppt/notesSlides/_rels/notes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Germany" TargetMode="External"/><Relationship Id="rId13" Type="http://schemas.openxmlformats.org/officeDocument/2006/relationships/hyperlink" Target="http://commons.wikimedia.org/wiki/Meiji_Emperor" TargetMode="External"/><Relationship Id="rId3" Type="http://schemas.openxmlformats.org/officeDocument/2006/relationships/hyperlink" Target="http://commons.wikimedia.org/w/index.php?title=1890s&amp;action=edit" TargetMode="External"/><Relationship Id="rId7" Type="http://schemas.openxmlformats.org/officeDocument/2006/relationships/hyperlink" Target="http://commons.wikimedia.org/w/index.php?title=William_II_of_Germany&amp;action=edit" TargetMode="External"/><Relationship Id="rId12" Type="http://schemas.openxmlformats.org/officeDocument/2006/relationships/hyperlink" Target="http://commons.wikimedia.org/w/index.php?title=Marianne&amp;action=edit" TargetMode="External"/><Relationship Id="rId2" Type="http://schemas.openxmlformats.org/officeDocument/2006/relationships/slide" Target="../slides/slide47.xml"/><Relationship Id="rId16" Type="http://schemas.openxmlformats.org/officeDocument/2006/relationships/hyperlink" Target="http://commons.wikimedia.org/w/index.php?title=Imperialist&amp;action=edit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ommons.wikimedia.org/wiki/Great_Britain" TargetMode="External"/><Relationship Id="rId11" Type="http://schemas.openxmlformats.org/officeDocument/2006/relationships/hyperlink" Target="http://commons.wikimedia.org/wiki/France" TargetMode="External"/><Relationship Id="rId5" Type="http://schemas.openxmlformats.org/officeDocument/2006/relationships/hyperlink" Target="http://commons.wikimedia.org/wiki/Victoria_of_the_United_Kingdom" TargetMode="External"/><Relationship Id="rId15" Type="http://schemas.openxmlformats.org/officeDocument/2006/relationships/hyperlink" Target="http://commons.wikimedia.org/wiki/Qing" TargetMode="External"/><Relationship Id="rId10" Type="http://schemas.openxmlformats.org/officeDocument/2006/relationships/hyperlink" Target="http://commons.wikimedia.org/wiki/Russia" TargetMode="External"/><Relationship Id="rId4" Type="http://schemas.openxmlformats.org/officeDocument/2006/relationships/hyperlink" Target="http://commons.wikimedia.org/wiki/China" TargetMode="External"/><Relationship Id="rId9" Type="http://schemas.openxmlformats.org/officeDocument/2006/relationships/hyperlink" Target="http://commons.wikimedia.org/w/index.php?title=Nicholas_II&amp;action=edit" TargetMode="External"/><Relationship Id="rId14" Type="http://schemas.openxmlformats.org/officeDocument/2006/relationships/hyperlink" Target="http://commons.wikimedia.org/wiki/Japan" TargetMode="Externa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0D7FE-41F3-4232-BE60-521133310C3A}" type="slidenum">
              <a:rPr lang="en-US"/>
              <a:pPr/>
              <a:t>1</a:t>
            </a:fld>
            <a:endParaRPr lang="en-US"/>
          </a:p>
        </p:txBody>
      </p:sp>
      <p:sp>
        <p:nvSpPr>
          <p:cNvPr id="194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60EE6-9909-4DE2-8FCD-DFB13A7B41AA}" type="slidenum">
              <a:rPr lang="en-US"/>
              <a:pPr/>
              <a:t>10</a:t>
            </a:fld>
            <a:endParaRPr lang="en-US"/>
          </a:p>
        </p:txBody>
      </p:sp>
      <p:sp>
        <p:nvSpPr>
          <p:cNvPr id="197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933447-EC04-427C-9984-B2A88C2207CE}" type="slidenum">
              <a:rPr lang="en-US"/>
              <a:pPr/>
              <a:t>100</a:t>
            </a:fld>
            <a:endParaRPr lang="en-US"/>
          </a:p>
        </p:txBody>
      </p:sp>
      <p:sp>
        <p:nvSpPr>
          <p:cNvPr id="272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Description:A map of Marxist-Leninist single-party "Communist" socialist states and non-Marxist-Leninist, single-party "Communist" socialist states that exist or have existed in the past. The former is in red, the latter is in light-red. Social-democratic.</a:t>
            </a:r>
          </a:p>
          <a:p>
            <a:r>
              <a:rPr lang="en-US"/>
              <a:t>The United States, Soviet Union, and the British Empire in 1945 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CF7CA-1564-436C-AE7D-9199E25384AF}" type="slidenum">
              <a:rPr lang="en-US"/>
              <a:pPr/>
              <a:t>101</a:t>
            </a:fld>
            <a:endParaRPr lang="en-US"/>
          </a:p>
        </p:txBody>
      </p:sp>
      <p:sp>
        <p:nvSpPr>
          <p:cNvPr id="273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2C4FB-70BD-4FD6-A1C2-28C96A10653E}" type="slidenum">
              <a:rPr lang="en-US"/>
              <a:pPr/>
              <a:t>102</a:t>
            </a:fld>
            <a:endParaRPr lang="en-US"/>
          </a:p>
        </p:txBody>
      </p:sp>
      <p:sp>
        <p:nvSpPr>
          <p:cNvPr id="273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 one-party communist states and their ruling parties are:</a:t>
            </a:r>
          </a:p>
          <a:p>
            <a:r>
              <a:rPr lang="en-US">
                <a:hlinkClick r:id="rId3" tooltip="People's Republic of China"/>
              </a:rPr>
              <a:t>People's Republic of China</a:t>
            </a:r>
            <a:r>
              <a:rPr lang="en-US"/>
              <a:t> (since </a:t>
            </a:r>
            <a:r>
              <a:rPr lang="en-US">
                <a:hlinkClick r:id="rId4" tooltip="1949"/>
              </a:rPr>
              <a:t>1949</a:t>
            </a:r>
            <a:r>
              <a:rPr lang="en-US"/>
              <a:t>); </a:t>
            </a:r>
            <a:r>
              <a:rPr lang="en-US">
                <a:hlinkClick r:id="rId5" tooltip="Communist Party of China"/>
              </a:rPr>
              <a:t>Communist Party of China</a:t>
            </a:r>
            <a:r>
              <a:rPr lang="en-US"/>
              <a:t> </a:t>
            </a:r>
          </a:p>
          <a:p>
            <a:r>
              <a:rPr lang="en-US">
                <a:hlinkClick r:id="rId6" tooltip="Cuba"/>
              </a:rPr>
              <a:t>Republic of Cuba</a:t>
            </a:r>
            <a:r>
              <a:rPr lang="en-US"/>
              <a:t> (</a:t>
            </a:r>
            <a:r>
              <a:rPr lang="en-US">
                <a:hlinkClick r:id="rId7" tooltip="Cuban Revolution"/>
              </a:rPr>
              <a:t>Cuban Revolution</a:t>
            </a:r>
            <a:r>
              <a:rPr lang="en-US"/>
              <a:t> in </a:t>
            </a:r>
            <a:r>
              <a:rPr lang="en-US">
                <a:hlinkClick r:id="rId8" tooltip="1959"/>
              </a:rPr>
              <a:t>1959</a:t>
            </a:r>
            <a:r>
              <a:rPr lang="en-US"/>
              <a:t>, socialist state declared in </a:t>
            </a:r>
            <a:r>
              <a:rPr lang="en-US">
                <a:hlinkClick r:id="rId9" tooltip="1961"/>
              </a:rPr>
              <a:t>1961</a:t>
            </a:r>
            <a:r>
              <a:rPr lang="en-US"/>
              <a:t>); </a:t>
            </a:r>
            <a:r>
              <a:rPr lang="en-US">
                <a:hlinkClick r:id="rId10" tooltip="Communist Party of Cuba"/>
              </a:rPr>
              <a:t>Communist Party of Cuba</a:t>
            </a:r>
            <a:r>
              <a:rPr lang="en-US"/>
              <a:t> </a:t>
            </a:r>
          </a:p>
          <a:p>
            <a:r>
              <a:rPr lang="en-US">
                <a:hlinkClick r:id="rId11" tooltip="North Korea"/>
              </a:rPr>
              <a:t>Democratic People's Republic of Korea</a:t>
            </a:r>
            <a:r>
              <a:rPr lang="en-US"/>
              <a:t> (since </a:t>
            </a:r>
            <a:r>
              <a:rPr lang="en-US">
                <a:hlinkClick r:id="rId12" tooltip="1948"/>
              </a:rPr>
              <a:t>1948</a:t>
            </a:r>
            <a:r>
              <a:rPr lang="en-US"/>
              <a:t>); </a:t>
            </a:r>
            <a:r>
              <a:rPr lang="en-US">
                <a:hlinkClick r:id="rId13" tooltip="Workers Party of Korea"/>
              </a:rPr>
              <a:t>Korean Workers' Party</a:t>
            </a:r>
            <a:r>
              <a:rPr lang="en-US"/>
              <a:t> </a:t>
            </a:r>
          </a:p>
          <a:p>
            <a:r>
              <a:rPr lang="en-US">
                <a:hlinkClick r:id="rId14" tooltip="Laos"/>
              </a:rPr>
              <a:t>Lao People's Democratic Republic</a:t>
            </a:r>
            <a:r>
              <a:rPr lang="en-US"/>
              <a:t> (since </a:t>
            </a:r>
            <a:r>
              <a:rPr lang="en-US">
                <a:hlinkClick r:id="rId15" tooltip="1975"/>
              </a:rPr>
              <a:t>1975</a:t>
            </a:r>
            <a:r>
              <a:rPr lang="en-US"/>
              <a:t>); </a:t>
            </a:r>
            <a:r>
              <a:rPr lang="en-US">
                <a:hlinkClick r:id="rId16" tooltip="Lao People's Revolutionary Party"/>
              </a:rPr>
              <a:t>Lao People's Revolutionary Party</a:t>
            </a:r>
            <a:r>
              <a:rPr lang="en-US"/>
              <a:t> </a:t>
            </a:r>
          </a:p>
          <a:p>
            <a:r>
              <a:rPr lang="en-US">
                <a:hlinkClick r:id="rId17" tooltip="Vietnam"/>
              </a:rPr>
              <a:t>Socialist Republic of Vietnam</a:t>
            </a:r>
            <a:r>
              <a:rPr lang="en-US"/>
              <a:t> (since </a:t>
            </a:r>
            <a:r>
              <a:rPr lang="en-US">
                <a:hlinkClick r:id="rId18" tooltip="1976"/>
              </a:rPr>
              <a:t>1976</a:t>
            </a:r>
            <a:r>
              <a:rPr lang="en-US"/>
              <a:t>); </a:t>
            </a:r>
            <a:r>
              <a:rPr lang="en-US">
                <a:hlinkClick r:id="rId19" tooltip="Communist Party of Vietnam"/>
              </a:rPr>
              <a:t>Communist Party of Vietnam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5B620-2488-406E-9DC7-BC3088AC69D5}" type="slidenum">
              <a:rPr lang="en-US"/>
              <a:pPr/>
              <a:t>103</a:t>
            </a:fld>
            <a:endParaRPr lang="en-US"/>
          </a:p>
        </p:txBody>
      </p:sp>
      <p:sp>
        <p:nvSpPr>
          <p:cNvPr id="225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3FC03-6D28-4FD9-A415-2BC01EC8653D}" type="slidenum">
              <a:rPr lang="en-US"/>
              <a:pPr/>
              <a:t>104</a:t>
            </a:fld>
            <a:endParaRPr lang="en-US"/>
          </a:p>
        </p:txBody>
      </p:sp>
      <p:sp>
        <p:nvSpPr>
          <p:cNvPr id="225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4CB25-3EFA-4613-BF41-F2BB25D922BB}" type="slidenum">
              <a:rPr lang="en-US"/>
              <a:pPr/>
              <a:t>105</a:t>
            </a:fld>
            <a:endParaRPr lang="en-US"/>
          </a:p>
        </p:txBody>
      </p:sp>
      <p:sp>
        <p:nvSpPr>
          <p:cNvPr id="224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CA59D-2556-4EE4-A0E2-A5E9C1B5212E}" type="slidenum">
              <a:rPr lang="en-US"/>
              <a:pPr/>
              <a:t>106</a:t>
            </a:fld>
            <a:endParaRPr lang="en-US"/>
          </a:p>
        </p:txBody>
      </p:sp>
      <p:sp>
        <p:nvSpPr>
          <p:cNvPr id="227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D3A0E-7045-46B1-82E6-91DA1BA848FA}" type="slidenum">
              <a:rPr lang="en-US"/>
              <a:pPr/>
              <a:t>107</a:t>
            </a:fld>
            <a:endParaRPr lang="en-US"/>
          </a:p>
        </p:txBody>
      </p:sp>
      <p:sp>
        <p:nvSpPr>
          <p:cNvPr id="227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9E766-98B2-4908-88D9-7A7FBD80E035}" type="slidenum">
              <a:rPr lang="en-US"/>
              <a:pPr/>
              <a:t>108</a:t>
            </a:fld>
            <a:endParaRPr lang="en-US"/>
          </a:p>
        </p:txBody>
      </p:sp>
      <p:sp>
        <p:nvSpPr>
          <p:cNvPr id="227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8BCF3-C5CD-4466-9C34-9432A7156FAA}" type="slidenum">
              <a:rPr lang="en-US"/>
              <a:pPr/>
              <a:t>109</a:t>
            </a:fld>
            <a:endParaRPr lang="en-US"/>
          </a:p>
        </p:txBody>
      </p:sp>
      <p:sp>
        <p:nvSpPr>
          <p:cNvPr id="227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Michelangelo's- God creates Adam-Sistine Chapel 1511;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BAAF3-6E47-483C-93B1-6433B330F11F}" type="slidenum">
              <a:rPr lang="en-US"/>
              <a:pPr/>
              <a:t>11</a:t>
            </a:fld>
            <a:endParaRPr lang="en-US"/>
          </a:p>
        </p:txBody>
      </p:sp>
      <p:sp>
        <p:nvSpPr>
          <p:cNvPr id="198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‘The School of Athens’ depicts illustrious contemporaries as classical scholars - Leonardo as Plato in the center - by Raffaello Sanzio.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512E9-70C8-46B4-BFA1-EDBD986B2FBE}" type="slidenum">
              <a:rPr lang="en-US"/>
              <a:pPr/>
              <a:t>110</a:t>
            </a:fld>
            <a:endParaRPr lang="en-US"/>
          </a:p>
        </p:txBody>
      </p:sp>
      <p:sp>
        <p:nvSpPr>
          <p:cNvPr id="228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6236B-E825-413B-AD0D-F82E63C76325}" type="slidenum">
              <a:rPr lang="en-US"/>
              <a:pPr/>
              <a:t>111</a:t>
            </a:fld>
            <a:endParaRPr lang="en-US"/>
          </a:p>
        </p:txBody>
      </p:sp>
      <p:sp>
        <p:nvSpPr>
          <p:cNvPr id="228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6DA74-E664-4252-8489-4DC70D826528}" type="slidenum">
              <a:rPr lang="en-US"/>
              <a:pPr/>
              <a:t>112</a:t>
            </a:fld>
            <a:endParaRPr lang="en-US"/>
          </a:p>
        </p:txBody>
      </p:sp>
      <p:sp>
        <p:nvSpPr>
          <p:cNvPr id="287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5C8D4-97FF-443E-8CAB-D72198DA34EC}" type="slidenum">
              <a:rPr lang="en-US"/>
              <a:pPr/>
              <a:t>12</a:t>
            </a:fld>
            <a:endParaRPr lang="en-US"/>
          </a:p>
        </p:txBody>
      </p:sp>
      <p:sp>
        <p:nvSpPr>
          <p:cNvPr id="198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Mona Lisa - around 1503or1505 by Leonardo da Vinci.</a:t>
            </a:r>
          </a:p>
          <a:p>
            <a:r>
              <a:rPr lang="it-IT"/>
              <a:t>Self-portrait of Leonardo da Vinci, circa 1512-1515.</a:t>
            </a:r>
          </a:p>
          <a:p>
            <a:r>
              <a:rPr lang="en-US"/>
              <a:t>The Baptism of Christ by Verrocchio and Leonardo circa 1475.</a:t>
            </a:r>
          </a:p>
          <a:p>
            <a:r>
              <a:rPr lang="en-US"/>
              <a:t>Michelangelo - The Libyan Sibyl, 1508-12, from the ceiling of the Sistine Chapel.</a:t>
            </a:r>
          </a:p>
          <a:p>
            <a:r>
              <a:rPr lang="it-IT"/>
              <a:t>Michelangelo di Lodovico Buonarroti Simoni (1475 – 1564) painter, sculptor, architect. </a:t>
            </a:r>
            <a:r>
              <a:rPr lang="en-US"/>
              <a:t>Portrait by Daniele da Volterra.</a:t>
            </a:r>
          </a:p>
          <a:p>
            <a:r>
              <a:rPr lang="en-US"/>
              <a:t>An Image of God as He Creates by Michelangelo – part of Sistine Chapel.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3EC17-BA99-4561-BFAE-6070DB6D400F}" type="slidenum">
              <a:rPr lang="en-US"/>
              <a:pPr/>
              <a:t>13</a:t>
            </a:fld>
            <a:endParaRPr lang="en-US"/>
          </a:p>
        </p:txBody>
      </p:sp>
      <p:sp>
        <p:nvSpPr>
          <p:cNvPr id="198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3009C-E9C8-49DA-9F67-80F81CEA526E}" type="slidenum">
              <a:rPr lang="en-US"/>
              <a:pPr/>
              <a:t>14</a:t>
            </a:fld>
            <a:endParaRPr lang="en-US"/>
          </a:p>
        </p:txBody>
      </p:sp>
      <p:sp>
        <p:nvSpPr>
          <p:cNvPr id="198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8D166-855F-4DD8-A1E9-6D79351DC213}" type="slidenum">
              <a:rPr lang="en-US"/>
              <a:pPr/>
              <a:t>15</a:t>
            </a:fld>
            <a:endParaRPr lang="en-US"/>
          </a:p>
        </p:txBody>
      </p:sp>
      <p:sp>
        <p:nvSpPr>
          <p:cNvPr id="198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50EDC-7579-47E6-90CD-C8E70090C6A7}" type="slidenum">
              <a:rPr lang="en-US"/>
              <a:pPr/>
              <a:t>16</a:t>
            </a:fld>
            <a:endParaRPr lang="en-US"/>
          </a:p>
        </p:txBody>
      </p:sp>
      <p:sp>
        <p:nvSpPr>
          <p:cNvPr id="199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John Wycliffe (1329-1384) at work in his study, was a prominent English Reformer of the later Middle Ages.</a:t>
            </a:r>
          </a:p>
          <a:p>
            <a:r>
              <a:rPr lang="en-US"/>
              <a:t>Wycliffe speaking to Lollard preachers.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EBE86-8EA8-4E7D-827C-D46D33724E1C}" type="slidenum">
              <a:rPr lang="en-US"/>
              <a:pPr/>
              <a:t>17</a:t>
            </a:fld>
            <a:endParaRPr lang="en-US"/>
          </a:p>
        </p:txBody>
      </p:sp>
      <p:sp>
        <p:nvSpPr>
          <p:cNvPr id="199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AE0C5-6E49-456C-8AB1-6BB600B381D2}" type="slidenum">
              <a:rPr lang="en-US"/>
              <a:pPr/>
              <a:t>18</a:t>
            </a:fld>
            <a:endParaRPr lang="en-US"/>
          </a:p>
        </p:txBody>
      </p:sp>
      <p:sp>
        <p:nvSpPr>
          <p:cNvPr id="199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April 17, 1521 – Martin Luther before the Diet of Worms – Painting by Anton von Werner (1843–1915).</a:t>
            </a:r>
          </a:p>
          <a:p>
            <a:r>
              <a:rPr lang="en-US"/>
              <a:t>Medieval Market Scene.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D5547-D773-4EF3-A42E-2E6BCAAB59D9}" type="slidenum">
              <a:rPr lang="en-US"/>
              <a:pPr/>
              <a:t>19</a:t>
            </a:fld>
            <a:endParaRPr lang="en-US"/>
          </a:p>
        </p:txBody>
      </p:sp>
      <p:sp>
        <p:nvSpPr>
          <p:cNvPr id="237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Huldrych Zwingli in an oil portrait from 1531 by Hans Asper; Kunstmuseum Winterthur.</a:t>
            </a:r>
          </a:p>
          <a:p>
            <a:r>
              <a:rPr lang="en-US"/>
              <a:t>John Calvin (1509-1564) was born in France and became a lawyer.</a:t>
            </a:r>
          </a:p>
          <a:p>
            <a:r>
              <a:rPr lang="en-US"/>
              <a:t>John Knox (1505 - 1572) founder of Presbyterianism in Scotland.</a:t>
            </a:r>
          </a:p>
          <a:p>
            <a:r>
              <a:rPr lang="en-US"/>
              <a:t>Menno Simons 1496–1561 was an Anabaptist religious leader from Friesland in todays Netherlands.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0675B-2864-4AF6-B44A-DA72F3418810}" type="slidenum">
              <a:rPr lang="en-US"/>
              <a:pPr/>
              <a:t>2</a:t>
            </a:fld>
            <a:endParaRPr lang="en-US"/>
          </a:p>
        </p:txBody>
      </p:sp>
      <p:sp>
        <p:nvSpPr>
          <p:cNvPr id="279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514E5-680F-4FDE-805B-61EF4EF36608}" type="slidenum">
              <a:rPr lang="en-US"/>
              <a:pPr/>
              <a:t>20</a:t>
            </a:fld>
            <a:endParaRPr lang="en-US"/>
          </a:p>
        </p:txBody>
      </p:sp>
      <p:sp>
        <p:nvSpPr>
          <p:cNvPr id="248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Hidden Picture</a:t>
            </a:r>
            <a:r>
              <a:rPr lang="en-US"/>
              <a:t>: Victory of King Gustavus Adolphus of Sweden at the Battle of Breitenfeld – 1631.</a:t>
            </a:r>
          </a:p>
          <a:p>
            <a:r>
              <a:rPr lang="en-US" i="1"/>
              <a:t>Front Picture</a:t>
            </a:r>
            <a:r>
              <a:rPr lang="en-US"/>
              <a:t>: Ratification of the Treaty of Münster in Westphalia in 1648 by Gerard Terborch.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A0627-BF7F-4373-A9B8-8961018696AE}" type="slidenum">
              <a:rPr lang="en-US"/>
              <a:pPr/>
              <a:t>21</a:t>
            </a:fld>
            <a:endParaRPr lang="en-US"/>
          </a:p>
        </p:txBody>
      </p:sp>
      <p:sp>
        <p:nvSpPr>
          <p:cNvPr id="233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Ratification of the Treaty of Münster in Westphalia in 1648 by Gerard Terborch.</a:t>
            </a:r>
          </a:p>
          <a:p>
            <a:r>
              <a:rPr lang="en-US"/>
              <a:t>The storming of the Bastille, 14 July 1789.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240D1-DFF8-4D34-B4DB-EA73A4ABFFFB}" type="slidenum">
              <a:rPr lang="en-US"/>
              <a:pPr/>
              <a:t>22</a:t>
            </a:fld>
            <a:endParaRPr lang="en-US"/>
          </a:p>
        </p:txBody>
      </p:sp>
      <p:sp>
        <p:nvSpPr>
          <p:cNvPr id="281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8842B-DBE1-4701-B843-CD6DB4B78BFF}" type="slidenum">
              <a:rPr lang="en-US"/>
              <a:pPr/>
              <a:t>23</a:t>
            </a:fld>
            <a:endParaRPr lang="en-US"/>
          </a:p>
        </p:txBody>
      </p:sp>
      <p:sp>
        <p:nvSpPr>
          <p:cNvPr id="281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63ED8-D4C0-4DAA-A799-3423EB66939A}" type="slidenum">
              <a:rPr lang="en-US"/>
              <a:pPr/>
              <a:t>24</a:t>
            </a:fld>
            <a:endParaRPr lang="en-US"/>
          </a:p>
        </p:txBody>
      </p:sp>
      <p:sp>
        <p:nvSpPr>
          <p:cNvPr id="200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Scene of Decameron of Giovanni Boccaccio (1313-1375)  - painting by </a:t>
            </a:r>
            <a:r>
              <a:rPr lang="en-US">
                <a:hlinkClick r:id="rId3" tooltip="John William Waterhouse"/>
              </a:rPr>
              <a:t>John William Waterhouse</a:t>
            </a:r>
            <a:r>
              <a:rPr lang="en-US"/>
              <a:t>, (1916)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D3E03-E614-4E8A-BE5C-60AECEABE496}" type="slidenum">
              <a:rPr lang="en-US"/>
              <a:pPr/>
              <a:t>25</a:t>
            </a:fld>
            <a:endParaRPr lang="en-US"/>
          </a:p>
        </p:txBody>
      </p:sp>
      <p:sp>
        <p:nvSpPr>
          <p:cNvPr id="201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Thinker – Word Perfect Clipart;</a:t>
            </a:r>
          </a:p>
          <a:p>
            <a:r>
              <a:rPr lang="en-US"/>
              <a:t>A Philosopher Lecturing on the Orrery ca. 1766_PD;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4E6DE-AC26-4448-A75D-7B01516E6386}" type="slidenum">
              <a:rPr lang="en-US"/>
              <a:pPr/>
              <a:t>26</a:t>
            </a:fld>
            <a:endParaRPr lang="en-US"/>
          </a:p>
        </p:txBody>
      </p:sp>
      <p:sp>
        <p:nvSpPr>
          <p:cNvPr id="201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People of the Renaissance and their costumes.</a:t>
            </a:r>
          </a:p>
          <a:p>
            <a:r>
              <a:rPr lang="fr-FR"/>
              <a:t>King Louis XIV with his heirs_Louis le Grand Dauphin, Louis, duc de Bourgogne, and Louis, duc de Bretagne.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03B07-7C76-4C35-90F8-66A7BB5B69FD}" type="slidenum">
              <a:rPr lang="en-US"/>
              <a:pPr/>
              <a:t>27</a:t>
            </a:fld>
            <a:endParaRPr lang="en-US"/>
          </a:p>
        </p:txBody>
      </p:sp>
      <p:sp>
        <p:nvSpPr>
          <p:cNvPr id="201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René Descartes (Mar31, 1596 – Feb 11, 1650); </a:t>
            </a:r>
          </a:p>
          <a:p>
            <a:r>
              <a:rPr lang="en-US"/>
              <a:t>Voltaire - François-Marie Arouet (1694–1778) Enlightenment writer, deist and philosopher - here at the residence of king Frederick II in Potsdam, Prussia;</a:t>
            </a:r>
          </a:p>
          <a:p>
            <a:r>
              <a:rPr lang="en-US"/>
              <a:t>Karl Heinrich Marx (1818-1883) was a 19</a:t>
            </a:r>
            <a:r>
              <a:rPr lang="en-US" baseline="30000"/>
              <a:t>th</a:t>
            </a:r>
            <a:r>
              <a:rPr lang="en-US"/>
              <a:t> century philosopher, political economist and revolutionary. Wrote the </a:t>
            </a:r>
            <a:r>
              <a:rPr lang="en-US" i="1"/>
              <a:t>Communist Manifesto</a:t>
            </a:r>
            <a:r>
              <a:rPr lang="en-US"/>
              <a:t> (1848); </a:t>
            </a:r>
          </a:p>
          <a:p>
            <a:r>
              <a:rPr lang="en-US"/>
              <a:t>Hammer and Sickle – symbol of Communism;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2C7E3-E36D-4C1B-86DB-DED61F4042D9}" type="slidenum">
              <a:rPr lang="en-US"/>
              <a:pPr/>
              <a:t>28</a:t>
            </a:fld>
            <a:endParaRPr lang="en-US"/>
          </a:p>
        </p:txBody>
      </p:sp>
      <p:sp>
        <p:nvSpPr>
          <p:cNvPr id="202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William Tyndale (1496 - 1561), burnt for heresy;</a:t>
            </a:r>
          </a:p>
          <a:p>
            <a:r>
              <a:rPr lang="en-US"/>
              <a:t>Dutch philosopher Desiderius Erasmus (1466 or 1469 – 1536) - painted by Hans Holbein the younger;</a:t>
            </a:r>
          </a:p>
          <a:p>
            <a:r>
              <a:rPr lang="en-US"/>
              <a:t>Protestant Pilgrims on deck of the Speedwell before departure to the New World on July 22, 1620 - Painted by Robert Weir;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CE4F7-E3F1-4C8A-8F49-118A7D84BF53}" type="slidenum">
              <a:rPr lang="en-US"/>
              <a:pPr/>
              <a:t>29</a:t>
            </a:fld>
            <a:endParaRPr lang="en-US"/>
          </a:p>
        </p:txBody>
      </p:sp>
      <p:sp>
        <p:nvSpPr>
          <p:cNvPr id="202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Methodist revival in USA 1839 - Second Great Awakening. The print was made in the USA in the 1840s.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6E566-24F0-47F0-9837-5837BFD21BC9}" type="slidenum">
              <a:rPr lang="en-US"/>
              <a:pPr/>
              <a:t>3</a:t>
            </a:fld>
            <a:endParaRPr lang="en-US"/>
          </a:p>
        </p:txBody>
      </p:sp>
      <p:sp>
        <p:nvSpPr>
          <p:cNvPr id="195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Luther burns papal bull of excommunication.</a:t>
            </a:r>
          </a:p>
          <a:p>
            <a:r>
              <a:rPr lang="en-US"/>
              <a:t>Armistice train_ Forest of Compiègne-Armistice meeting ended World War.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FA5B3-C0B0-4E7E-B2A3-20E4D1486901}" type="slidenum">
              <a:rPr lang="en-US"/>
              <a:pPr/>
              <a:t>30</a:t>
            </a:fld>
            <a:endParaRPr lang="en-US"/>
          </a:p>
        </p:txBody>
      </p:sp>
      <p:sp>
        <p:nvSpPr>
          <p:cNvPr id="202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Voting day in the USA;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F041-C3DC-43ED-8D87-F622C565CF6F}" type="slidenum">
              <a:rPr lang="en-US"/>
              <a:pPr/>
              <a:t>31</a:t>
            </a:fld>
            <a:endParaRPr lang="en-US"/>
          </a:p>
        </p:txBody>
      </p:sp>
      <p:sp>
        <p:nvSpPr>
          <p:cNvPr id="202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storming of the Bastille, 14 July 1789.</a:t>
            </a:r>
          </a:p>
          <a:p>
            <a:r>
              <a:rPr lang="en-US"/>
              <a:t>The Second Battle of Ypres, 22 April to May 1915 - by Richard Jack (1866 - 1952) Canadian War Museum.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49B54-4DA4-4FA3-A112-F77A44DF7D29}" type="slidenum">
              <a:rPr lang="en-US"/>
              <a:pPr/>
              <a:t>32</a:t>
            </a:fld>
            <a:endParaRPr lang="en-US"/>
          </a:p>
        </p:txBody>
      </p:sp>
      <p:sp>
        <p:nvSpPr>
          <p:cNvPr id="202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Father of Deism - Edward Herbert, 1st Baron Herbert of Cherbury, c.1610/14 - d 1648 by Isaac Oliver (during period of Enlightenment).</a:t>
            </a:r>
          </a:p>
          <a:p>
            <a:r>
              <a:rPr lang="en-US"/>
              <a:t>Protestant Pilgrims on deck of the Speedwell before departure to the New World on July 22, 1620 - Painted by Robert Weir;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4CFE4-7CCB-4F32-B6E7-8CA6BCACDAE8}" type="slidenum">
              <a:rPr lang="en-US"/>
              <a:pPr/>
              <a:t>33</a:t>
            </a:fld>
            <a:endParaRPr lang="en-US"/>
          </a:p>
        </p:txBody>
      </p:sp>
      <p:sp>
        <p:nvSpPr>
          <p:cNvPr id="203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F37C9-46E1-4BC3-AC99-F570F45DDD29}" type="slidenum">
              <a:rPr lang="en-US"/>
              <a:pPr/>
              <a:t>34</a:t>
            </a:fld>
            <a:endParaRPr lang="en-US"/>
          </a:p>
        </p:txBody>
      </p:sp>
      <p:sp>
        <p:nvSpPr>
          <p:cNvPr id="203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Voltaire - François-Marie Arouet (1694 – 1778)_was a French Enlightenment writer, essayist, deist and philosopher;</a:t>
            </a:r>
          </a:p>
          <a:p>
            <a:r>
              <a:rPr lang="en-US"/>
              <a:t>Beginning of French Revolution: National Assembly taking the Tennis Court Oath 20 June 1789;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8FB16-2292-4C67-8906-526EE51E9344}" type="slidenum">
              <a:rPr lang="en-US"/>
              <a:pPr/>
              <a:t>35</a:t>
            </a:fld>
            <a:endParaRPr lang="en-US"/>
          </a:p>
        </p:txBody>
      </p:sp>
      <p:sp>
        <p:nvSpPr>
          <p:cNvPr id="203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Karl Heinrich Marx (1818-1883);</a:t>
            </a:r>
          </a:p>
          <a:p>
            <a:r>
              <a:rPr lang="en-US"/>
              <a:t>Friedrich Engels 1820 – 1895; Co-founder of </a:t>
            </a:r>
            <a:r>
              <a:rPr lang="en-US">
                <a:hlinkClick r:id="rId3" tooltip="Marxism"/>
              </a:rPr>
              <a:t>Marxism</a:t>
            </a:r>
            <a:r>
              <a:rPr lang="en-US"/>
              <a:t> (with </a:t>
            </a:r>
            <a:r>
              <a:rPr lang="en-US">
                <a:hlinkClick r:id="rId4" tooltip="Karl Marx"/>
              </a:rPr>
              <a:t>Karl Marx</a:t>
            </a:r>
            <a:r>
              <a:rPr lang="en-US"/>
              <a:t>), </a:t>
            </a:r>
            <a:r>
              <a:rPr lang="en-US">
                <a:hlinkClick r:id="rId5" tooltip="Marx's theory of alienation"/>
              </a:rPr>
              <a:t>alienation</a:t>
            </a:r>
            <a:r>
              <a:rPr lang="en-US"/>
              <a:t> and exploitation of the worker, </a:t>
            </a:r>
            <a:r>
              <a:rPr lang="en-US">
                <a:hlinkClick r:id="rId6" tooltip="Historical materialism"/>
              </a:rPr>
              <a:t>historical materialism</a:t>
            </a:r>
            <a:r>
              <a:rPr lang="en-US"/>
              <a:t>; </a:t>
            </a:r>
          </a:p>
          <a:p>
            <a:r>
              <a:rPr lang="en-US"/>
              <a:t>Vladimir Ilyich Ulyanov Lenin - Russian (April 22, 1870 – January 21, 1924) during WWI;</a:t>
            </a:r>
          </a:p>
          <a:p>
            <a:r>
              <a:rPr lang="en-US" b="1"/>
              <a:t>Coat of arms of the Soviet Union between 1958 and 1991 – </a:t>
            </a:r>
            <a:r>
              <a:rPr lang="en-US"/>
              <a:t>created by Madden, reworked by Flanker -</a:t>
            </a:r>
            <a:r>
              <a:rPr lang="en-US" b="1"/>
              <a:t> </a:t>
            </a:r>
            <a:r>
              <a:rPr lang="en-US"/>
              <a:t>(This work is not an object of copyright according to Law No. 5351-1 of the </a:t>
            </a:r>
            <a:r>
              <a:rPr lang="en-US" b="1">
                <a:hlinkClick r:id="rId7" tooltip="w:Russia"/>
              </a:rPr>
              <a:t>Russian Federation</a:t>
            </a:r>
            <a:r>
              <a:rPr lang="en-US"/>
              <a:t> of July 9, 1993).</a:t>
            </a:r>
            <a:r>
              <a:rPr lang="en-US" b="1"/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1E59E-754C-41E9-9DA8-0988BC2445BE}" type="slidenum">
              <a:rPr lang="en-US"/>
              <a:pPr/>
              <a:t>36</a:t>
            </a:fld>
            <a:endParaRPr lang="en-US"/>
          </a:p>
        </p:txBody>
      </p:sp>
      <p:sp>
        <p:nvSpPr>
          <p:cNvPr id="203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/>
              <a:t>Battle of Dunbar</a:t>
            </a:r>
            <a:r>
              <a:rPr lang="en-US"/>
              <a:t> (</a:t>
            </a:r>
            <a:r>
              <a:rPr lang="en-US">
                <a:hlinkClick r:id="rId3" tooltip="September 3"/>
              </a:rPr>
              <a:t>3 September</a:t>
            </a:r>
            <a:r>
              <a:rPr lang="en-US"/>
              <a:t> </a:t>
            </a:r>
            <a:r>
              <a:rPr lang="en-US">
                <a:hlinkClick r:id="rId4" tooltip="1650"/>
              </a:rPr>
              <a:t>1650</a:t>
            </a:r>
            <a:r>
              <a:rPr lang="en-US"/>
              <a:t>) was a battle of the </a:t>
            </a:r>
            <a:r>
              <a:rPr lang="en-US">
                <a:hlinkClick r:id="rId5" tooltip="Third English Civil War"/>
              </a:rPr>
              <a:t>Third English Civil War</a:t>
            </a:r>
            <a:r>
              <a:rPr lang="en-US"/>
              <a:t>. The English Parliamentary forces under </a:t>
            </a:r>
            <a:r>
              <a:rPr lang="en-US">
                <a:hlinkClick r:id="rId6" tooltip="Oliver Cromwell"/>
              </a:rPr>
              <a:t>Oliver Cromwell</a:t>
            </a:r>
            <a:r>
              <a:rPr lang="en-US"/>
              <a:t> defeated a Scottish army commanded by </a:t>
            </a:r>
            <a:r>
              <a:rPr lang="en-US">
                <a:hlinkClick r:id="rId7" tooltip="David Leslie (Scottish general)"/>
              </a:rPr>
              <a:t>David Leslie</a:t>
            </a:r>
            <a:r>
              <a:rPr lang="en-US"/>
              <a:t> which was loyal to King </a:t>
            </a:r>
            <a:r>
              <a:rPr lang="en-US">
                <a:hlinkClick r:id="rId8" tooltip="Charles II of Great Britain"/>
              </a:rPr>
              <a:t>Charles II of Great Britain</a:t>
            </a:r>
            <a:r>
              <a:rPr lang="en-US"/>
              <a:t>, who had been proclaimed King in Scotland on 5 February </a:t>
            </a:r>
            <a:r>
              <a:rPr lang="en-US">
                <a:hlinkClick r:id="rId9" tooltip="1649"/>
              </a:rPr>
              <a:t>1649</a:t>
            </a:r>
            <a:r>
              <a:rPr lang="en-US"/>
              <a:t>.  </a:t>
            </a:r>
            <a:r>
              <a:rPr lang="en-US">
                <a:solidFill>
                  <a:srgbClr val="FFFFCC"/>
                </a:solidFill>
              </a:rPr>
              <a:t>http://en.wikipedia.org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BB444-9467-4C4D-80FB-D7EAD998D14A}" type="slidenum">
              <a:rPr lang="en-US"/>
              <a:pPr/>
              <a:t>37</a:t>
            </a:fld>
            <a:endParaRPr lang="en-US"/>
          </a:p>
        </p:txBody>
      </p:sp>
      <p:sp>
        <p:nvSpPr>
          <p:cNvPr id="282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Puritans in the New World;</a:t>
            </a:r>
          </a:p>
          <a:p>
            <a:r>
              <a:rPr lang="en-US">
                <a:hlinkClick r:id="rId3" tooltip="John Trumbull"/>
              </a:rPr>
              <a:t>John Trumbull</a:t>
            </a:r>
            <a:r>
              <a:rPr lang="en-US"/>
              <a:t>'s </a:t>
            </a:r>
            <a:r>
              <a:rPr lang="en-US" i="1">
                <a:hlinkClick r:id="rId4" tooltip="Trumbull's Declaration of Independence"/>
              </a:rPr>
              <a:t>Declaration of Independence</a:t>
            </a:r>
            <a:r>
              <a:rPr lang="en-US"/>
              <a:t>, showing the five-man committee in charge of drafting the Declaration in </a:t>
            </a:r>
            <a:r>
              <a:rPr lang="en-US">
                <a:hlinkClick r:id="rId5" tooltip="1776"/>
              </a:rPr>
              <a:t>1776</a:t>
            </a:r>
            <a:r>
              <a:rPr lang="en-US"/>
              <a:t> as it presents its work to the </a:t>
            </a:r>
            <a:r>
              <a:rPr lang="en-US">
                <a:hlinkClick r:id="rId6" tooltip="Second Continental Congress"/>
              </a:rPr>
              <a:t>Second Continental Congress</a:t>
            </a:r>
            <a:r>
              <a:rPr lang="en-US"/>
              <a:t> in </a:t>
            </a:r>
            <a:r>
              <a:rPr lang="en-US">
                <a:hlinkClick r:id="rId7" tooltip="Philadelphia"/>
              </a:rPr>
              <a:t>Philadelphia</a:t>
            </a:r>
            <a:r>
              <a:rPr lang="en-US"/>
              <a:t>.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4C396-3158-451B-BD0C-4749D33A5EF0}" type="slidenum">
              <a:rPr lang="en-US"/>
              <a:pPr/>
              <a:t>38</a:t>
            </a:fld>
            <a:endParaRPr lang="en-US"/>
          </a:p>
        </p:txBody>
      </p:sp>
      <p:sp>
        <p:nvSpPr>
          <p:cNvPr id="250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Pilgrims on the </a:t>
            </a:r>
            <a:r>
              <a:rPr lang="en-US" i="1"/>
              <a:t>Speedwell</a:t>
            </a:r>
            <a:r>
              <a:rPr lang="en-US"/>
              <a:t>  in 1621.</a:t>
            </a:r>
          </a:p>
          <a:p>
            <a:r>
              <a:rPr lang="en-US">
                <a:hlinkClick r:id="rId3" tooltip="John Trumbull"/>
              </a:rPr>
              <a:t>John Trumbull</a:t>
            </a:r>
            <a:r>
              <a:rPr lang="en-US"/>
              <a:t>'s </a:t>
            </a:r>
            <a:r>
              <a:rPr lang="en-US" i="1">
                <a:hlinkClick r:id="rId4" tooltip="Trumbull's Declaration of Independence"/>
              </a:rPr>
              <a:t>Declaration of Independence</a:t>
            </a:r>
            <a:r>
              <a:rPr lang="en-US"/>
              <a:t>, showing the five-man committee in charge of drafting the Declaration in </a:t>
            </a:r>
            <a:r>
              <a:rPr lang="en-US">
                <a:hlinkClick r:id="rId5" tooltip="1776"/>
              </a:rPr>
              <a:t>1776</a:t>
            </a:r>
            <a:r>
              <a:rPr lang="en-US"/>
              <a:t> as it presents its work to the </a:t>
            </a:r>
            <a:r>
              <a:rPr lang="en-US">
                <a:hlinkClick r:id="rId6" tooltip="Second Continental Congress"/>
              </a:rPr>
              <a:t>Second Continental Congress</a:t>
            </a:r>
            <a:r>
              <a:rPr lang="en-US"/>
              <a:t> in </a:t>
            </a:r>
            <a:r>
              <a:rPr lang="en-US">
                <a:hlinkClick r:id="rId7" tooltip="Philadelphia"/>
              </a:rPr>
              <a:t>Philadelphia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94C79-CDDD-45FA-9F2E-13723E33DE6B}" type="slidenum">
              <a:rPr lang="en-US"/>
              <a:pPr/>
              <a:t>39</a:t>
            </a:fld>
            <a:endParaRPr lang="en-US"/>
          </a:p>
        </p:txBody>
      </p:sp>
      <p:sp>
        <p:nvSpPr>
          <p:cNvPr id="205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Charles-Louis de Secondat, baron de La Brède et de Montesquieu (1689 in Bordeaux – 1755). </a:t>
            </a:r>
            <a:r>
              <a:rPr lang="en-US"/>
              <a:t>Montesquieu, was a French social commentator and political thinker who lived during the Enlightenment.</a:t>
            </a:r>
          </a:p>
          <a:p>
            <a:r>
              <a:rPr lang="en-US"/>
              <a:t>President George Washington.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74F8D-C548-4AFE-B714-310B8FD87A01}" type="slidenum">
              <a:rPr lang="en-US"/>
              <a:pPr/>
              <a:t>4</a:t>
            </a:fld>
            <a:endParaRPr lang="en-US"/>
          </a:p>
        </p:txBody>
      </p:sp>
      <p:sp>
        <p:nvSpPr>
          <p:cNvPr id="195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202F7-27A3-4F7F-B593-8F701F254716}" type="slidenum">
              <a:rPr lang="en-US"/>
              <a:pPr/>
              <a:t>40</a:t>
            </a:fld>
            <a:endParaRPr lang="en-US"/>
          </a:p>
        </p:txBody>
      </p:sp>
      <p:sp>
        <p:nvSpPr>
          <p:cNvPr id="284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Charles-Louis de Secondat, baron de La Brède et de Montesquieu (1689 in Bordeaux – 1755). </a:t>
            </a:r>
            <a:r>
              <a:rPr lang="en-US"/>
              <a:t>Montesquieu, was a French social commentator and political thinker who lived during the Enlightenment.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2D134-4583-4D50-A2D9-6AA5AFFBCFDD}" type="slidenum">
              <a:rPr lang="en-US"/>
              <a:pPr/>
              <a:t>41</a:t>
            </a:fld>
            <a:endParaRPr lang="en-US"/>
          </a:p>
        </p:txBody>
      </p:sp>
      <p:sp>
        <p:nvSpPr>
          <p:cNvPr id="206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5FFA6-06DF-4590-8C8C-434EE9BD0456}" type="slidenum">
              <a:rPr lang="en-US"/>
              <a:pPr/>
              <a:t>42</a:t>
            </a:fld>
            <a:endParaRPr lang="en-US"/>
          </a:p>
        </p:txBody>
      </p:sp>
      <p:sp>
        <p:nvSpPr>
          <p:cNvPr id="206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524EB-476B-472C-B6B0-0E7A0EC90BDB}" type="slidenum">
              <a:rPr lang="en-US"/>
              <a:pPr/>
              <a:t>43</a:t>
            </a:fld>
            <a:endParaRPr lang="en-US"/>
          </a:p>
        </p:txBody>
      </p:sp>
      <p:sp>
        <p:nvSpPr>
          <p:cNvPr id="206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Hawaii;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5540C-2F6D-4C6C-B430-90884FDDCD0B}" type="slidenum">
              <a:rPr lang="en-US"/>
              <a:pPr/>
              <a:t>44</a:t>
            </a:fld>
            <a:endParaRPr lang="en-US"/>
          </a:p>
        </p:txBody>
      </p:sp>
      <p:sp>
        <p:nvSpPr>
          <p:cNvPr id="206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F6AD8-B0BB-40DF-BF53-9829F9EC3FB6}" type="slidenum">
              <a:rPr lang="en-US"/>
              <a:pPr/>
              <a:t>45</a:t>
            </a:fld>
            <a:endParaRPr lang="en-US"/>
          </a:p>
        </p:txBody>
      </p:sp>
      <p:sp>
        <p:nvSpPr>
          <p:cNvPr id="285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Inaugural journey of the Liverpool and Manchester Railway Sept-15-1830_PD;</a:t>
            </a:r>
          </a:p>
          <a:p>
            <a:r>
              <a:rPr lang="en-US"/>
              <a:t>First bus in history - a Benz truck modified by Netphener company (1895)_PD;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EAAF1-036C-4150-BD0C-51286035732B}" type="slidenum">
              <a:rPr lang="en-US"/>
              <a:pPr/>
              <a:t>46</a:t>
            </a:fld>
            <a:endParaRPr lang="en-US"/>
          </a:p>
        </p:txBody>
      </p:sp>
      <p:sp>
        <p:nvSpPr>
          <p:cNvPr id="207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 tooltip="Coalbrookdale by Night"/>
              </a:rPr>
              <a:t>Coalbrookdale by Night</a:t>
            </a:r>
            <a:r>
              <a:rPr lang="en-US"/>
              <a:t>, 1801, </a:t>
            </a:r>
            <a:r>
              <a:rPr lang="en-US">
                <a:hlinkClick r:id="rId4" tooltip="Philip James de Loutherbourg"/>
              </a:rPr>
              <a:t>Philipp Jakob Loutherbourg the Younger</a:t>
            </a:r>
            <a:r>
              <a:rPr lang="en-US"/>
              <a:t>. Blast furnaces light the iron making town of </a:t>
            </a:r>
            <a:r>
              <a:rPr lang="en-US">
                <a:hlinkClick r:id="rId5" tooltip="Coalbrookdale"/>
              </a:rPr>
              <a:t>Coalbrookdale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668F2-BF44-4843-BF42-3F2E503FAE85}" type="slidenum">
              <a:rPr lang="en-US"/>
              <a:pPr/>
              <a:t>47</a:t>
            </a:fld>
            <a:endParaRPr lang="en-US"/>
          </a:p>
        </p:txBody>
      </p:sp>
      <p:sp>
        <p:nvSpPr>
          <p:cNvPr id="207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Famous French political cartoon from the late </a:t>
            </a:r>
            <a:r>
              <a:rPr lang="en-US">
                <a:hlinkClick r:id="rId3" tooltip="1890s"/>
              </a:rPr>
              <a:t>1890s</a:t>
            </a:r>
            <a:r>
              <a:rPr lang="en-US"/>
              <a:t>. A pie represents "Chine" (French for </a:t>
            </a:r>
            <a:r>
              <a:rPr lang="en-US">
                <a:hlinkClick r:id="rId4" tooltip="China"/>
              </a:rPr>
              <a:t>China</a:t>
            </a:r>
            <a:r>
              <a:rPr lang="en-US"/>
              <a:t>) and is being divided between caricatures of </a:t>
            </a:r>
            <a:r>
              <a:rPr lang="en-US">
                <a:hlinkClick r:id="rId5" tooltip="Victoria of the United Kingdom"/>
              </a:rPr>
              <a:t>Queen Victoria</a:t>
            </a:r>
            <a:r>
              <a:rPr lang="en-US"/>
              <a:t> of </a:t>
            </a:r>
            <a:r>
              <a:rPr lang="en-US">
                <a:hlinkClick r:id="rId6" tooltip="Great Britain"/>
              </a:rPr>
              <a:t>Great Britain</a:t>
            </a:r>
            <a:r>
              <a:rPr lang="en-US"/>
              <a:t>, </a:t>
            </a:r>
            <a:r>
              <a:rPr lang="en-US">
                <a:hlinkClick r:id="rId7" tooltip="William II of Germany"/>
              </a:rPr>
              <a:t>William II</a:t>
            </a:r>
            <a:r>
              <a:rPr lang="en-US"/>
              <a:t> of </a:t>
            </a:r>
            <a:r>
              <a:rPr lang="en-US">
                <a:hlinkClick r:id="rId8" tooltip="Germany"/>
              </a:rPr>
              <a:t>Germany</a:t>
            </a:r>
            <a:r>
              <a:rPr lang="en-US"/>
              <a:t> (who is squabbling with Queen Victoria over a borderland piece, whilst thrusting a knife into the pie to signify aggressive German intentions), </a:t>
            </a:r>
            <a:r>
              <a:rPr lang="en-US">
                <a:hlinkClick r:id="rId9" tooltip="Nicholas II"/>
              </a:rPr>
              <a:t>Nicholas II</a:t>
            </a:r>
            <a:r>
              <a:rPr lang="en-US"/>
              <a:t> of </a:t>
            </a:r>
            <a:r>
              <a:rPr lang="en-US">
                <a:hlinkClick r:id="rId10" tooltip="Russia"/>
              </a:rPr>
              <a:t>Russia</a:t>
            </a:r>
            <a:r>
              <a:rPr lang="en-US"/>
              <a:t>, who is eyeing a particular piece, the </a:t>
            </a:r>
            <a:r>
              <a:rPr lang="en-US">
                <a:hlinkClick r:id="rId11" tooltip="France"/>
              </a:rPr>
              <a:t>French</a:t>
            </a:r>
            <a:r>
              <a:rPr lang="en-US"/>
              <a:t> </a:t>
            </a:r>
            <a:r>
              <a:rPr lang="en-US">
                <a:hlinkClick r:id="rId12" tooltip="Marianne"/>
              </a:rPr>
              <a:t>Marianne</a:t>
            </a:r>
            <a:r>
              <a:rPr lang="en-US"/>
              <a:t> (who is diplomatically shown as not participating in the carving), and the </a:t>
            </a:r>
            <a:r>
              <a:rPr lang="en-US">
                <a:hlinkClick r:id="rId13" tooltip="Meiji Emperor"/>
              </a:rPr>
              <a:t>Meiji Emperor</a:t>
            </a:r>
            <a:r>
              <a:rPr lang="en-US"/>
              <a:t> of </a:t>
            </a:r>
            <a:r>
              <a:rPr lang="en-US">
                <a:hlinkClick r:id="rId14" tooltip="Japan"/>
              </a:rPr>
              <a:t>Japan</a:t>
            </a:r>
            <a:r>
              <a:rPr lang="en-US"/>
              <a:t>, carefully contemplating which pieces to take. A stereotypical </a:t>
            </a:r>
            <a:r>
              <a:rPr lang="en-US">
                <a:hlinkClick r:id="rId15" tooltip="Qing"/>
              </a:rPr>
              <a:t>Qing</a:t>
            </a:r>
            <a:r>
              <a:rPr lang="en-US"/>
              <a:t> official throws his up his hands to try and stop them, but is powerless.</a:t>
            </a:r>
          </a:p>
          <a:p>
            <a:r>
              <a:rPr lang="en-US"/>
              <a:t>It is meant to be a figurative representation of the </a:t>
            </a:r>
            <a:r>
              <a:rPr lang="en-US">
                <a:hlinkClick r:id="rId16" tooltip="Imperialist"/>
              </a:rPr>
              <a:t>Imperialist</a:t>
            </a:r>
            <a:r>
              <a:rPr lang="en-US"/>
              <a:t> tendencies of these nations towards China during the decade - </a:t>
            </a:r>
            <a:r>
              <a:rPr lang="en-US">
                <a:solidFill>
                  <a:srgbClr val="FFFFCC"/>
                </a:solidFill>
              </a:rPr>
              <a:t>http://en.wikipedia.org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E3DB6-12E7-480B-9610-E9AA5A42E55D}" type="slidenum">
              <a:rPr lang="en-US"/>
              <a:pPr/>
              <a:t>48</a:t>
            </a:fld>
            <a:endParaRPr lang="en-US"/>
          </a:p>
        </p:txBody>
      </p:sp>
      <p:sp>
        <p:nvSpPr>
          <p:cNvPr id="207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A9D07-FC78-40DE-BC9E-A6CD208240E2}" type="slidenum">
              <a:rPr lang="en-US"/>
              <a:pPr/>
              <a:t>49</a:t>
            </a:fld>
            <a:endParaRPr lang="en-US"/>
          </a:p>
        </p:txBody>
      </p:sp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Renaissance-FL74_1373PD;</a:t>
            </a:r>
          </a:p>
          <a:p>
            <a:r>
              <a:rPr lang="en-US"/>
              <a:t>Scene of Decameron of Giovanni Boccaccio painted by John William Waterhouse 1916;</a:t>
            </a:r>
          </a:p>
          <a:p>
            <a:r>
              <a:rPr lang="en-US"/>
              <a:t>Mona Lisa - around 1503 or 1505 by Leonardo da Vinci;</a:t>
            </a:r>
          </a:p>
          <a:p>
            <a:r>
              <a:rPr lang="en-US"/>
              <a:t>Michelangelo - The Libyan Sibyl, 1508-12, from the ceiling of the Sistine Chapel;</a:t>
            </a:r>
          </a:p>
          <a:p>
            <a:r>
              <a:rPr lang="it-IT"/>
              <a:t>Self-portrait of Leonardo da Vinci, circa 1512-1515;</a:t>
            </a:r>
          </a:p>
          <a:p>
            <a:r>
              <a:rPr lang="en-US"/>
              <a:t>Dutch philosopher Desiderius Erasmus_1466 or1469 – 1536_ by Hans Holbein the younger;</a:t>
            </a:r>
          </a:p>
          <a:p>
            <a:r>
              <a:rPr lang="it-IT"/>
              <a:t>Michelangelo di Lodovico Buonarroti Simoni 1475 – 1564,  Renaissance painter, sculptor, architect. </a:t>
            </a:r>
            <a:r>
              <a:rPr lang="en-US"/>
              <a:t>This is a special Portrait of Michelangelo by Daniele da Volterra;</a:t>
            </a:r>
          </a:p>
          <a:p>
            <a:r>
              <a:rPr lang="en-US"/>
              <a:t>Galileo facing the Roman Inquisition, painting by Cristiano Banti;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89864-2AE9-42FF-A0A6-B496C634A84A}" type="slidenum">
              <a:rPr lang="en-US"/>
              <a:pPr/>
              <a:t>5</a:t>
            </a:fld>
            <a:endParaRPr lang="en-US"/>
          </a:p>
        </p:txBody>
      </p:sp>
      <p:sp>
        <p:nvSpPr>
          <p:cNvPr id="195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Martin Luther (1483 – 1546) in 1529 by Lucas Cranach;</a:t>
            </a:r>
          </a:p>
          <a:p>
            <a:r>
              <a:rPr lang="en-US"/>
              <a:t>Ratification of the Treaty of Münster (Westphalia) in 1648, by Gerard Terborch.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0B8CF-D091-42BD-824E-F20A4064D23A}" type="slidenum">
              <a:rPr lang="en-US"/>
              <a:pPr/>
              <a:t>50</a:t>
            </a:fld>
            <a:endParaRPr lang="en-US"/>
          </a:p>
        </p:txBody>
      </p:sp>
      <p:sp>
        <p:nvSpPr>
          <p:cNvPr id="208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Thinker – Word Perfect Clipart;</a:t>
            </a:r>
          </a:p>
          <a:p>
            <a:r>
              <a:rPr lang="en-US"/>
              <a:t>Voltaire - François-Marie Arouet (1694–1778) Enlightenment writer, deist and philosopher - here at the residence of Frederick II in Potsdam, Prussia;</a:t>
            </a:r>
          </a:p>
          <a:p>
            <a:r>
              <a:rPr lang="fr-FR"/>
              <a:t>An Evening with Madame Geoffrin, completed in 1755 - </a:t>
            </a:r>
            <a:r>
              <a:rPr lang="en-US"/>
              <a:t>the philosophes of the 18th century Enlightenment. For here we have Diderot, Turgot, d'Alembert, Condillac and others;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DD0CE-2FCE-4496-91D9-F48AB8E15EFD}" type="slidenum">
              <a:rPr lang="en-US"/>
              <a:pPr/>
              <a:t>51</a:t>
            </a:fld>
            <a:endParaRPr lang="en-US"/>
          </a:p>
        </p:txBody>
      </p:sp>
      <p:sp>
        <p:nvSpPr>
          <p:cNvPr id="208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6AFED-4EE6-4A56-873A-70654770491D}" type="slidenum">
              <a:rPr lang="en-US"/>
              <a:pPr/>
              <a:t>52</a:t>
            </a:fld>
            <a:endParaRPr lang="en-US"/>
          </a:p>
        </p:txBody>
      </p:sp>
      <p:sp>
        <p:nvSpPr>
          <p:cNvPr id="274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92C61-D72C-4CAD-A81E-138B9F530758}" type="slidenum">
              <a:rPr lang="en-US"/>
              <a:pPr/>
              <a:t>53</a:t>
            </a:fld>
            <a:endParaRPr lang="en-US"/>
          </a:p>
        </p:txBody>
      </p:sp>
      <p:sp>
        <p:nvSpPr>
          <p:cNvPr id="254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Martin Luther in 1529 - Color painting by Lucas Cranach;</a:t>
            </a:r>
          </a:p>
          <a:p>
            <a:r>
              <a:rPr lang="en-US"/>
              <a:t>Swedenborg 1688 – 1772  was a Swedish scientist, philosopher, Christian mystic and theologian.</a:t>
            </a:r>
          </a:p>
          <a:p>
            <a:r>
              <a:rPr lang="en-US"/>
              <a:t>George Whitefield;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EACAE-BA8A-482E-8B38-4E5668B647DF}" type="slidenum">
              <a:rPr lang="en-US"/>
              <a:pPr/>
              <a:t>54</a:t>
            </a:fld>
            <a:endParaRPr lang="en-US"/>
          </a:p>
        </p:txBody>
      </p:sp>
      <p:sp>
        <p:nvSpPr>
          <p:cNvPr id="254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Peasants working outside city walls;</a:t>
            </a:r>
          </a:p>
          <a:p>
            <a:r>
              <a:rPr lang="en-US"/>
              <a:t>Louis XVI at the Foot of the Scaffold, 21 January 1793.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6A170-156A-4F87-9012-57F015BD511D}" type="slidenum">
              <a:rPr lang="en-US"/>
              <a:pPr/>
              <a:t>55</a:t>
            </a:fld>
            <a:endParaRPr lang="en-US"/>
          </a:p>
        </p:txBody>
      </p:sp>
      <p:sp>
        <p:nvSpPr>
          <p:cNvPr id="286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6549C-1F7B-49EB-8AD1-09C49C4BD67C}" type="slidenum">
              <a:rPr lang="en-US"/>
              <a:pPr/>
              <a:t>56</a:t>
            </a:fld>
            <a:endParaRPr lang="en-US"/>
          </a:p>
        </p:txBody>
      </p:sp>
      <p:sp>
        <p:nvSpPr>
          <p:cNvPr id="256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4AF16-3CD7-43C7-A903-286759FD8F65}" type="slidenum">
              <a:rPr lang="en-US"/>
              <a:pPr/>
              <a:t>57</a:t>
            </a:fld>
            <a:endParaRPr lang="en-US"/>
          </a:p>
        </p:txBody>
      </p:sp>
      <p:sp>
        <p:nvSpPr>
          <p:cNvPr id="278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Trenches-Seconde Batallion of the Marne – WWI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AD216-2275-4F2F-B071-44FC93534468}" type="slidenum">
              <a:rPr lang="en-US"/>
              <a:pPr/>
              <a:t>58</a:t>
            </a:fld>
            <a:endParaRPr lang="en-US"/>
          </a:p>
        </p:txBody>
      </p:sp>
      <p:sp>
        <p:nvSpPr>
          <p:cNvPr id="210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Poster -Defend Moscow;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BE16B-2CD1-456C-AA6A-260FD77F08B1}" type="slidenum">
              <a:rPr lang="en-US"/>
              <a:pPr/>
              <a:t>59</a:t>
            </a:fld>
            <a:endParaRPr lang="en-US"/>
          </a:p>
        </p:txBody>
      </p:sp>
      <p:sp>
        <p:nvSpPr>
          <p:cNvPr id="210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D77CC-8FE2-4EFF-AACE-F11F5C5DE75D}" type="slidenum">
              <a:rPr lang="en-US"/>
              <a:pPr/>
              <a:t>6</a:t>
            </a:fld>
            <a:endParaRPr lang="en-US"/>
          </a:p>
        </p:txBody>
      </p:sp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Irish potato famine – Bridget O’Donnell 1321 - Poem  of Evil Edward II;</a:t>
            </a:r>
          </a:p>
          <a:p>
            <a:r>
              <a:rPr lang="en-US"/>
              <a:t>Peasants plowing in front of a castle, French manuscript c. 1415_PD</a:t>
            </a:r>
          </a:p>
          <a:p>
            <a:r>
              <a:rPr lang="en-US"/>
              <a:t>Painting of Jan Hus at Council of Constance, by Václav Brožík (1883).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C39B7-0D3C-4388-9579-F43B1531E917}" type="slidenum">
              <a:rPr lang="en-US"/>
              <a:pPr/>
              <a:t>60</a:t>
            </a:fld>
            <a:endParaRPr lang="en-US"/>
          </a:p>
        </p:txBody>
      </p:sp>
      <p:sp>
        <p:nvSpPr>
          <p:cNvPr id="211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B1039-6CAA-456A-8048-980202B0E357}" type="slidenum">
              <a:rPr lang="en-US"/>
              <a:pPr/>
              <a:t>61</a:t>
            </a:fld>
            <a:endParaRPr lang="en-US"/>
          </a:p>
        </p:txBody>
      </p:sp>
      <p:sp>
        <p:nvSpPr>
          <p:cNvPr id="211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7BE89-8FAF-4288-9771-442E1620B393}" type="slidenum">
              <a:rPr lang="en-US"/>
              <a:pPr/>
              <a:t>62</a:t>
            </a:fld>
            <a:endParaRPr lang="en-US"/>
          </a:p>
        </p:txBody>
      </p:sp>
      <p:sp>
        <p:nvSpPr>
          <p:cNvPr id="211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97E9C-8BBA-450B-ABF0-53B4D23FE7C9}" type="slidenum">
              <a:rPr lang="en-US"/>
              <a:pPr/>
              <a:t>63</a:t>
            </a:fld>
            <a:endParaRPr lang="en-US"/>
          </a:p>
        </p:txBody>
      </p:sp>
      <p:sp>
        <p:nvSpPr>
          <p:cNvPr id="211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DCE70-97B8-4458-A123-06D17C209A92}" type="slidenum">
              <a:rPr lang="en-US"/>
              <a:pPr/>
              <a:t>64</a:t>
            </a:fld>
            <a:endParaRPr lang="en-US"/>
          </a:p>
        </p:txBody>
      </p:sp>
      <p:sp>
        <p:nvSpPr>
          <p:cNvPr id="212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50DA-7330-446A-86B0-A3753BDA897C}" type="slidenum">
              <a:rPr lang="en-US"/>
              <a:pPr/>
              <a:t>65</a:t>
            </a:fld>
            <a:endParaRPr lang="en-US"/>
          </a:p>
        </p:txBody>
      </p:sp>
      <p:sp>
        <p:nvSpPr>
          <p:cNvPr id="212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0E7D6-A8BC-426A-A03E-2EA80686B854}" type="slidenum">
              <a:rPr lang="en-US"/>
              <a:pPr/>
              <a:t>66</a:t>
            </a:fld>
            <a:endParaRPr lang="en-US"/>
          </a:p>
        </p:txBody>
      </p:sp>
      <p:sp>
        <p:nvSpPr>
          <p:cNvPr id="263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B18F8-97AD-4E40-B594-E06FF13BC428}" type="slidenum">
              <a:rPr lang="en-US"/>
              <a:pPr/>
              <a:t>67</a:t>
            </a:fld>
            <a:endParaRPr lang="en-US"/>
          </a:p>
        </p:txBody>
      </p:sp>
      <p:sp>
        <p:nvSpPr>
          <p:cNvPr id="212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7F8E0-427E-4167-BF39-F5C7210CC074}" type="slidenum">
              <a:rPr lang="en-US"/>
              <a:pPr/>
              <a:t>68</a:t>
            </a:fld>
            <a:endParaRPr lang="en-US"/>
          </a:p>
        </p:txBody>
      </p:sp>
      <p:sp>
        <p:nvSpPr>
          <p:cNvPr id="213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D08B9-B543-40DB-9021-7062A7BDD512}" type="slidenum">
              <a:rPr lang="en-US"/>
              <a:pPr/>
              <a:t>69</a:t>
            </a:fld>
            <a:endParaRPr lang="en-US"/>
          </a:p>
        </p:txBody>
      </p:sp>
      <p:sp>
        <p:nvSpPr>
          <p:cNvPr id="213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82C6C-C09E-416D-8020-2176D686F99C}" type="slidenum">
              <a:rPr lang="en-US"/>
              <a:pPr/>
              <a:t>7</a:t>
            </a:fld>
            <a:endParaRPr lang="en-US"/>
          </a:p>
        </p:txBody>
      </p:sp>
      <p:sp>
        <p:nvSpPr>
          <p:cNvPr id="229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Galileo facing the Roman Inquisition; painting by Cristiano Banti.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642C1-1BA5-4896-AE8D-E25783712693}" type="slidenum">
              <a:rPr lang="en-US"/>
              <a:pPr/>
              <a:t>70</a:t>
            </a:fld>
            <a:endParaRPr lang="en-US"/>
          </a:p>
        </p:txBody>
      </p:sp>
      <p:sp>
        <p:nvSpPr>
          <p:cNvPr id="263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138EF-FD2A-4FF5-9221-F244E86222CB}" type="slidenum">
              <a:rPr lang="en-US"/>
              <a:pPr/>
              <a:t>71</a:t>
            </a:fld>
            <a:endParaRPr lang="en-US"/>
          </a:p>
        </p:txBody>
      </p:sp>
      <p:sp>
        <p:nvSpPr>
          <p:cNvPr id="264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ED0B6-6919-4047-BFCA-CC1125023D0C}" type="slidenum">
              <a:rPr lang="en-US"/>
              <a:pPr/>
              <a:t>72</a:t>
            </a:fld>
            <a:endParaRPr lang="en-US"/>
          </a:p>
        </p:txBody>
      </p:sp>
      <p:sp>
        <p:nvSpPr>
          <p:cNvPr id="265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Flag of the Russian Empire till 1917;</a:t>
            </a:r>
          </a:p>
          <a:p>
            <a:r>
              <a:rPr lang="en-US"/>
              <a:t>US Flag with 48 stars. In use for 47 years from July 4, 1912–July 3, 1959. Created by jacobolus;</a:t>
            </a:r>
          </a:p>
          <a:p>
            <a:r>
              <a:rPr lang="en-US"/>
              <a:t>Flag of the United Kingdom;</a:t>
            </a:r>
          </a:p>
          <a:p>
            <a:r>
              <a:rPr lang="en-US"/>
              <a:t>The French Flag;</a:t>
            </a:r>
          </a:p>
          <a:p>
            <a:r>
              <a:rPr lang="en-US"/>
              <a:t>Flag of the German Empire (1867-1918 &amp; 1933-1935);</a:t>
            </a:r>
          </a:p>
          <a:p>
            <a:r>
              <a:rPr lang="en-US"/>
              <a:t>Flag of Austria-Hungary 1869-1918;</a:t>
            </a:r>
          </a:p>
          <a:p>
            <a:r>
              <a:rPr lang="en-US"/>
              <a:t>Flag of Turkey;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EE0C2-74F5-4E70-A940-D6150CA0DA2F}" type="slidenum">
              <a:rPr lang="en-US"/>
              <a:pPr/>
              <a:t>73</a:t>
            </a:fld>
            <a:endParaRPr lang="en-US"/>
          </a:p>
        </p:txBody>
      </p:sp>
      <p:sp>
        <p:nvSpPr>
          <p:cNvPr id="214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Second Battle of Ypres, 22 April to May 1915 by Richard Jack (1866 - 1952) Canadian War Museum;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D5FF5-D072-4198-9DDE-8AA2EB99FBF7}" type="slidenum">
              <a:rPr lang="en-US"/>
              <a:pPr/>
              <a:t>74</a:t>
            </a:fld>
            <a:endParaRPr lang="en-US"/>
          </a:p>
        </p:txBody>
      </p:sp>
      <p:sp>
        <p:nvSpPr>
          <p:cNvPr id="215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D75E2-3BAD-4B7A-8A73-B18A21E7310D}" type="slidenum">
              <a:rPr lang="en-US"/>
              <a:pPr/>
              <a:t>75</a:t>
            </a:fld>
            <a:endParaRPr lang="en-US"/>
          </a:p>
        </p:txBody>
      </p:sp>
      <p:sp>
        <p:nvSpPr>
          <p:cNvPr id="215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DC9EF-CFD6-424E-80FF-E6F8E14CF38F}" type="slidenum">
              <a:rPr lang="en-US"/>
              <a:pPr/>
              <a:t>76</a:t>
            </a:fld>
            <a:endParaRPr lang="en-US"/>
          </a:p>
        </p:txBody>
      </p:sp>
      <p:sp>
        <p:nvSpPr>
          <p:cNvPr id="215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13495-14F6-487D-997C-E0045231171C}" type="slidenum">
              <a:rPr lang="en-US"/>
              <a:pPr/>
              <a:t>77</a:t>
            </a:fld>
            <a:endParaRPr lang="en-US"/>
          </a:p>
        </p:txBody>
      </p:sp>
      <p:sp>
        <p:nvSpPr>
          <p:cNvPr id="264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Michelangelo's- God creates Adam-Sistine Chapel 1511;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CB6F7-F95E-4D21-A596-CF5F12AE805E}" type="slidenum">
              <a:rPr lang="en-US"/>
              <a:pPr/>
              <a:t>78</a:t>
            </a:fld>
            <a:endParaRPr lang="en-US"/>
          </a:p>
        </p:txBody>
      </p:sp>
      <p:sp>
        <p:nvSpPr>
          <p:cNvPr id="215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337A9-2FF4-45A8-985E-5A3AED310A63}" type="slidenum">
              <a:rPr lang="en-US"/>
              <a:pPr/>
              <a:t>79</a:t>
            </a:fld>
            <a:endParaRPr lang="en-US"/>
          </a:p>
        </p:txBody>
      </p:sp>
      <p:sp>
        <p:nvSpPr>
          <p:cNvPr id="216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A611D-3405-45AF-94D8-396E2E7BD2E6}" type="slidenum">
              <a:rPr lang="en-US"/>
              <a:pPr/>
              <a:t>8</a:t>
            </a:fld>
            <a:endParaRPr lang="en-US"/>
          </a:p>
        </p:txBody>
      </p:sp>
      <p:sp>
        <p:nvSpPr>
          <p:cNvPr id="229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Hidden picture: Famous Greek Philosophers and Authors.</a:t>
            </a:r>
          </a:p>
          <a:p>
            <a:r>
              <a:rPr lang="en-US"/>
              <a:t>Scene of Decameron of Giovanni Boccaccio (1313-1375)  - painting by John William Waterhouse, (1916) 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488B3-AB81-45FB-AA7F-3EF2276947A9}" type="slidenum">
              <a:rPr lang="en-US"/>
              <a:pPr/>
              <a:t>80</a:t>
            </a:fld>
            <a:endParaRPr lang="en-US"/>
          </a:p>
        </p:txBody>
      </p:sp>
      <p:sp>
        <p:nvSpPr>
          <p:cNvPr id="216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47B55-2ABD-4FB5-B7D5-C7CE74252818}" type="slidenum">
              <a:rPr lang="en-US"/>
              <a:pPr/>
              <a:t>81</a:t>
            </a:fld>
            <a:endParaRPr lang="en-US"/>
          </a:p>
        </p:txBody>
      </p:sp>
      <p:sp>
        <p:nvSpPr>
          <p:cNvPr id="216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F7866-6A2C-442D-9D38-208238E34213}" type="slidenum">
              <a:rPr lang="en-US"/>
              <a:pPr/>
              <a:t>82</a:t>
            </a:fld>
            <a:endParaRPr lang="en-US"/>
          </a:p>
        </p:txBody>
      </p:sp>
      <p:sp>
        <p:nvSpPr>
          <p:cNvPr id="216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Arc du Triomphe, after Paris was liberated on August 25, 1944;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FF1FA-64FA-48FC-927F-0CCF44AA4A6A}" type="slidenum">
              <a:rPr lang="en-US"/>
              <a:pPr/>
              <a:t>83</a:t>
            </a:fld>
            <a:endParaRPr lang="en-US"/>
          </a:p>
        </p:txBody>
      </p:sp>
      <p:sp>
        <p:nvSpPr>
          <p:cNvPr id="216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Military personnel in Paris celebrating Japanese Surrender Aug1945;</a:t>
            </a:r>
          </a:p>
          <a:p>
            <a:r>
              <a:rPr lang="en-US"/>
              <a:t>US Flag with 48 stars. In use for 47 years from July 4, 1912–July 3, 1959. Created by jacobolus;</a:t>
            </a:r>
          </a:p>
          <a:p>
            <a:r>
              <a:rPr lang="en-US"/>
              <a:t>Flag of the United Kingdom;</a:t>
            </a:r>
          </a:p>
          <a:p>
            <a:r>
              <a:rPr lang="en-US"/>
              <a:t>The French Flag;</a:t>
            </a:r>
          </a:p>
          <a:p>
            <a:r>
              <a:rPr lang="en-US"/>
              <a:t>Benito Mussolini of Fascist Italy (left) and Adolf Hitler of Nazi Germany;</a:t>
            </a:r>
          </a:p>
          <a:p>
            <a:r>
              <a:rPr lang="en-US"/>
              <a:t>Hideki Tojo, Prime Minister of Imperial Japan;</a:t>
            </a:r>
          </a:p>
          <a:p>
            <a:r>
              <a:rPr lang="en-US"/>
              <a:t>German National flag (1933-1945) of the Third Reich;</a:t>
            </a:r>
          </a:p>
          <a:p>
            <a:r>
              <a:rPr lang="en-US"/>
              <a:t>Flag of Japan;</a:t>
            </a:r>
          </a:p>
          <a:p>
            <a:r>
              <a:rPr lang="en-US"/>
              <a:t>Flag of Kingdom of Italy (1861–1946);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A568B-A1B6-4130-96D7-40CB5D5F1B51}" type="slidenum">
              <a:rPr lang="en-US"/>
              <a:pPr/>
              <a:t>84</a:t>
            </a:fld>
            <a:endParaRPr lang="en-US"/>
          </a:p>
        </p:txBody>
      </p:sp>
      <p:sp>
        <p:nvSpPr>
          <p:cNvPr id="268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533B3-4BDC-4792-A151-75C7A04302D6}" type="slidenum">
              <a:rPr lang="en-US"/>
              <a:pPr/>
              <a:t>85</a:t>
            </a:fld>
            <a:endParaRPr lang="en-US"/>
          </a:p>
        </p:txBody>
      </p:sp>
      <p:sp>
        <p:nvSpPr>
          <p:cNvPr id="269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1FDB7-2496-49AD-BB83-B981C6D26E49}" type="slidenum">
              <a:rPr lang="en-US"/>
              <a:pPr/>
              <a:t>86</a:t>
            </a:fld>
            <a:endParaRPr lang="en-US"/>
          </a:p>
        </p:txBody>
      </p:sp>
      <p:sp>
        <p:nvSpPr>
          <p:cNvPr id="269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A61FD-1ADD-4CA2-92A9-856E454B64B9}" type="slidenum">
              <a:rPr lang="en-US"/>
              <a:pPr/>
              <a:t>87</a:t>
            </a:fld>
            <a:endParaRPr lang="en-US"/>
          </a:p>
        </p:txBody>
      </p:sp>
      <p:sp>
        <p:nvSpPr>
          <p:cNvPr id="269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62DD0-1CFD-4399-9FD6-B7ADDAC62DC1}" type="slidenum">
              <a:rPr lang="en-US"/>
              <a:pPr/>
              <a:t>88</a:t>
            </a:fld>
            <a:endParaRPr lang="en-US"/>
          </a:p>
        </p:txBody>
      </p:sp>
      <p:sp>
        <p:nvSpPr>
          <p:cNvPr id="218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Gen. Douglas MacArthur wades ashore during -Leyte, Philippine Islands-Oct1944;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99454-B3F5-4F11-A469-E88C21ABAAA5}" type="slidenum">
              <a:rPr lang="en-US"/>
              <a:pPr/>
              <a:t>89</a:t>
            </a:fld>
            <a:endParaRPr lang="en-US"/>
          </a:p>
        </p:txBody>
      </p:sp>
      <p:sp>
        <p:nvSpPr>
          <p:cNvPr id="219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C3EB4-BADC-480C-BB46-79501ED2283D}" type="slidenum">
              <a:rPr lang="en-US"/>
              <a:pPr/>
              <a:t>9</a:t>
            </a:fld>
            <a:endParaRPr lang="en-US"/>
          </a:p>
        </p:txBody>
      </p:sp>
      <p:sp>
        <p:nvSpPr>
          <p:cNvPr id="230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Preachers of the Reformation;</a:t>
            </a:r>
          </a:p>
          <a:p>
            <a:r>
              <a:rPr lang="en-US"/>
              <a:t>A Procession in the Catacomb of Callistus;</a:t>
            </a:r>
          </a:p>
          <a:p>
            <a:r>
              <a:rPr lang="en-US"/>
              <a:t>The Tabernacle and Column of Fire during the Exodus;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71F14-D1FF-499E-9B86-774D70C56217}" type="slidenum">
              <a:rPr lang="en-US"/>
              <a:pPr/>
              <a:t>90</a:t>
            </a:fld>
            <a:endParaRPr lang="en-US"/>
          </a:p>
        </p:txBody>
      </p:sp>
      <p:sp>
        <p:nvSpPr>
          <p:cNvPr id="219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1896A-4470-4AA0-BC05-37B9BDC11113}" type="slidenum">
              <a:rPr lang="en-US"/>
              <a:pPr/>
              <a:t>91</a:t>
            </a:fld>
            <a:endParaRPr lang="en-US"/>
          </a:p>
        </p:txBody>
      </p:sp>
      <p:sp>
        <p:nvSpPr>
          <p:cNvPr id="219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1422A-21ED-4DC0-BA6E-E6053E4D58AB}" type="slidenum">
              <a:rPr lang="en-US"/>
              <a:pPr/>
              <a:t>92</a:t>
            </a:fld>
            <a:endParaRPr lang="en-US"/>
          </a:p>
        </p:txBody>
      </p:sp>
      <p:sp>
        <p:nvSpPr>
          <p:cNvPr id="218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Michelangelo's- God creates Adam-Sistine Chapel 1511;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45B84-E1FE-48C0-AFEA-D9B3417D101B}" type="slidenum">
              <a:rPr lang="en-US"/>
              <a:pPr/>
              <a:t>93</a:t>
            </a:fld>
            <a:endParaRPr lang="en-US"/>
          </a:p>
        </p:txBody>
      </p:sp>
      <p:sp>
        <p:nvSpPr>
          <p:cNvPr id="220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8A327-B3AC-4EE3-95C1-AB52C0238D4E}" type="slidenum">
              <a:rPr lang="en-US"/>
              <a:pPr/>
              <a:t>94</a:t>
            </a:fld>
            <a:endParaRPr lang="en-US"/>
          </a:p>
        </p:txBody>
      </p:sp>
      <p:sp>
        <p:nvSpPr>
          <p:cNvPr id="221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0E10A-BB2D-438D-91D3-8B0729276877}" type="slidenum">
              <a:rPr lang="en-US"/>
              <a:pPr/>
              <a:t>95</a:t>
            </a:fld>
            <a:endParaRPr lang="en-US"/>
          </a:p>
        </p:txBody>
      </p:sp>
      <p:sp>
        <p:nvSpPr>
          <p:cNvPr id="221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D2833-6B0A-4A6A-95CB-A07A9F36BDA4}" type="slidenum">
              <a:rPr lang="en-US"/>
              <a:pPr/>
              <a:t>96</a:t>
            </a:fld>
            <a:endParaRPr lang="en-US"/>
          </a:p>
        </p:txBody>
      </p:sp>
      <p:sp>
        <p:nvSpPr>
          <p:cNvPr id="221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BAFFE-5972-43C3-A77C-A2828474F5AD}" type="slidenum">
              <a:rPr lang="en-US"/>
              <a:pPr/>
              <a:t>97</a:t>
            </a:fld>
            <a:endParaRPr lang="en-US"/>
          </a:p>
        </p:txBody>
      </p:sp>
      <p:sp>
        <p:nvSpPr>
          <p:cNvPr id="272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Continents map;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43106-5BFC-481B-9734-BA57C2692D6B}" type="slidenum">
              <a:rPr lang="en-US"/>
              <a:pPr/>
              <a:t>98</a:t>
            </a:fld>
            <a:endParaRPr lang="en-US"/>
          </a:p>
        </p:txBody>
      </p:sp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82CC4-958A-43FD-923D-073EDD90D1F0}" type="slidenum">
              <a:rPr lang="en-US"/>
              <a:pPr/>
              <a:t>99</a:t>
            </a:fld>
            <a:endParaRPr lang="en-US"/>
          </a:p>
        </p:txBody>
      </p:sp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3789E-09FD-4534-B0DA-01D2B029B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BFE62-1BC5-4B1D-845C-579F8389F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E707D-F764-4A7A-B321-ED11411F2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BEA52C-891F-4795-8DB3-035789439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136CA-410A-46F8-BAD4-9E00F876E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9332D-F9A8-4051-9350-92465F6C0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DF39B-9CE4-4BCA-88AB-EBE0D152A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06623-4D53-4187-8AC5-16740F689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471E-F827-472F-B313-DC3C658C6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CA700-AEB0-49D6-929D-D88EBD184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536AE-6A05-47E6-85DB-66B5141A3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BE22E-FE4E-45FE-ABAA-C7E6BD8EA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C9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6980C3-4AA7-49A7-95AF-0002020106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4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35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jpeg"/><Relationship Id="rId4" Type="http://schemas.openxmlformats.org/officeDocument/2006/relationships/image" Target="../media/image5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47.png"/><Relationship Id="rId4" Type="http://schemas.openxmlformats.org/officeDocument/2006/relationships/image" Target="../media/image5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47.png"/><Relationship Id="rId4" Type="http://schemas.openxmlformats.org/officeDocument/2006/relationships/image" Target="../media/image5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39.png"/><Relationship Id="rId4" Type="http://schemas.openxmlformats.org/officeDocument/2006/relationships/image" Target="../media/image4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9.pn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6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10" Type="http://schemas.openxmlformats.org/officeDocument/2006/relationships/image" Target="../media/image79.jpeg"/><Relationship Id="rId4" Type="http://schemas.openxmlformats.org/officeDocument/2006/relationships/image" Target="../media/image72.jpeg"/><Relationship Id="rId9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9.jpeg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0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10" Type="http://schemas.openxmlformats.org/officeDocument/2006/relationships/image" Target="../media/image10.jpeg"/><Relationship Id="rId4" Type="http://schemas.openxmlformats.org/officeDocument/2006/relationships/image" Target="../media/image24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90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49.png"/><Relationship Id="rId5" Type="http://schemas.openxmlformats.org/officeDocument/2006/relationships/image" Target="../media/image92.jpeg"/><Relationship Id="rId10" Type="http://schemas.openxmlformats.org/officeDocument/2006/relationships/image" Target="../media/image94.jpeg"/><Relationship Id="rId4" Type="http://schemas.openxmlformats.org/officeDocument/2006/relationships/image" Target="../media/image91.jpeg"/><Relationship Id="rId9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44.pn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89.png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94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96.pn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101.jpeg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11" Type="http://schemas.openxmlformats.org/officeDocument/2006/relationships/image" Target="../media/image96.png"/><Relationship Id="rId5" Type="http://schemas.openxmlformats.org/officeDocument/2006/relationships/image" Target="../media/image100.jpeg"/><Relationship Id="rId10" Type="http://schemas.openxmlformats.org/officeDocument/2006/relationships/image" Target="../media/image103.jpeg"/><Relationship Id="rId4" Type="http://schemas.openxmlformats.org/officeDocument/2006/relationships/image" Target="../media/image98.jpeg"/><Relationship Id="rId9" Type="http://schemas.openxmlformats.org/officeDocument/2006/relationships/image" Target="../media/image102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02.jpe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5.jpe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96.png"/><Relationship Id="rId4" Type="http://schemas.openxmlformats.org/officeDocument/2006/relationships/image" Target="../media/image106.jpeg"/><Relationship Id="rId9" Type="http://schemas.openxmlformats.org/officeDocument/2006/relationships/image" Target="../media/image10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22.jpeg"/><Relationship Id="rId5" Type="http://schemas.openxmlformats.org/officeDocument/2006/relationships/image" Target="../media/image115.png"/><Relationship Id="rId10" Type="http://schemas.openxmlformats.org/officeDocument/2006/relationships/image" Target="../media/image120.jpe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25.jpe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27.jpeg"/><Relationship Id="rId10" Type="http://schemas.openxmlformats.org/officeDocument/2006/relationships/image" Target="../media/image129.png"/><Relationship Id="rId4" Type="http://schemas.openxmlformats.org/officeDocument/2006/relationships/image" Target="../media/image126.jpeg"/><Relationship Id="rId9" Type="http://schemas.openxmlformats.org/officeDocument/2006/relationships/image" Target="../media/image12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30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32.png"/><Relationship Id="rId10" Type="http://schemas.openxmlformats.org/officeDocument/2006/relationships/image" Target="../media/image129.png"/><Relationship Id="rId4" Type="http://schemas.openxmlformats.org/officeDocument/2006/relationships/image" Target="../media/image131.png"/><Relationship Id="rId9" Type="http://schemas.openxmlformats.org/officeDocument/2006/relationships/image" Target="../media/image12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30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32.png"/><Relationship Id="rId10" Type="http://schemas.openxmlformats.org/officeDocument/2006/relationships/image" Target="../media/image129.png"/><Relationship Id="rId4" Type="http://schemas.openxmlformats.org/officeDocument/2006/relationships/image" Target="../media/image131.png"/><Relationship Id="rId9" Type="http://schemas.openxmlformats.org/officeDocument/2006/relationships/image" Target="../media/image12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30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32.png"/><Relationship Id="rId10" Type="http://schemas.openxmlformats.org/officeDocument/2006/relationships/image" Target="../media/image114.png"/><Relationship Id="rId4" Type="http://schemas.openxmlformats.org/officeDocument/2006/relationships/image" Target="../media/image131.png"/><Relationship Id="rId9" Type="http://schemas.openxmlformats.org/officeDocument/2006/relationships/image" Target="../media/image11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jpeg"/><Relationship Id="rId4" Type="http://schemas.openxmlformats.org/officeDocument/2006/relationships/image" Target="../media/image123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36.png"/><Relationship Id="rId4" Type="http://schemas.openxmlformats.org/officeDocument/2006/relationships/image" Target="../media/image134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6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378" name="Rectangle 10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8374" name="Text Box 6"/>
          <p:cNvSpPr txBox="1">
            <a:spLocks noChangeArrowheads="1"/>
          </p:cNvSpPr>
          <p:nvPr/>
        </p:nvSpPr>
        <p:spPr bwMode="auto">
          <a:xfrm>
            <a:off x="609600" y="577850"/>
            <a:ext cx="605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Arial Black" pitchFamily="34" charset="0"/>
              </a:rPr>
              <a:t>1.1  The Renaissance</a:t>
            </a:r>
          </a:p>
        </p:txBody>
      </p:sp>
      <p:grpSp>
        <p:nvGrpSpPr>
          <p:cNvPr id="1978452" name="Group 84"/>
          <p:cNvGrpSpPr>
            <a:grpSpLocks/>
          </p:cNvGrpSpPr>
          <p:nvPr/>
        </p:nvGrpSpPr>
        <p:grpSpPr bwMode="auto">
          <a:xfrm>
            <a:off x="990600" y="5838825"/>
            <a:ext cx="7391400" cy="727075"/>
            <a:chOff x="624" y="3678"/>
            <a:chExt cx="4656" cy="458"/>
          </a:xfrm>
        </p:grpSpPr>
        <p:sp>
          <p:nvSpPr>
            <p:cNvPr id="1978376" name="Text Box 8"/>
            <p:cNvSpPr txBox="1">
              <a:spLocks noChangeArrowheads="1"/>
            </p:cNvSpPr>
            <p:nvPr/>
          </p:nvSpPr>
          <p:spPr bwMode="auto">
            <a:xfrm>
              <a:off x="912" y="3678"/>
              <a:ext cx="436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Renaissance grew out of Medieval European’s </a:t>
              </a:r>
              <a:r>
                <a:rPr lang="en-US" sz="22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external pursuits</a:t>
              </a:r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the original nature</a:t>
              </a:r>
              <a:r>
                <a:rPr lang="en-US" sz="2200">
                  <a:solidFill>
                    <a:schemeClr val="accent1"/>
                  </a:solidFill>
                  <a:effectLst/>
                  <a:latin typeface="Arial Narrow" pitchFamily="34" charset="0"/>
                </a:rPr>
                <a:t>.</a:t>
              </a:r>
              <a:endParaRPr lang="en-US" sz="2200" b="0" u="sng">
                <a:solidFill>
                  <a:schemeClr val="accent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78409" name="Oval 41"/>
            <p:cNvSpPr>
              <a:spLocks noChangeArrowheads="1"/>
            </p:cNvSpPr>
            <p:nvPr/>
          </p:nvSpPr>
          <p:spPr bwMode="auto">
            <a:xfrm>
              <a:off x="624" y="3678"/>
              <a:ext cx="240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1978444" name="Group 76"/>
          <p:cNvGrpSpPr>
            <a:grpSpLocks/>
          </p:cNvGrpSpPr>
          <p:nvPr/>
        </p:nvGrpSpPr>
        <p:grpSpPr bwMode="auto">
          <a:xfrm>
            <a:off x="762000" y="2209800"/>
            <a:ext cx="7620000" cy="3200400"/>
            <a:chOff x="480" y="1344"/>
            <a:chExt cx="4800" cy="2016"/>
          </a:xfrm>
        </p:grpSpPr>
        <p:pic>
          <p:nvPicPr>
            <p:cNvPr id="1978414" name="Picture 46" descr="71039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1344"/>
              <a:ext cx="1445" cy="2016"/>
            </a:xfrm>
            <a:prstGeom prst="rect">
              <a:avLst/>
            </a:prstGeom>
            <a:noFill/>
          </p:spPr>
        </p:pic>
        <p:pic>
          <p:nvPicPr>
            <p:cNvPr id="1978428" name="Picture 60" descr="2387672"/>
            <p:cNvPicPr>
              <a:picLocks noChangeAspect="1" noChangeArrowheads="1"/>
            </p:cNvPicPr>
            <p:nvPr/>
          </p:nvPicPr>
          <p:blipFill>
            <a:blip r:embed="rId4"/>
            <a:srcRect l="3551" t="2380" r="4141" b="2380"/>
            <a:stretch>
              <a:fillRect/>
            </a:stretch>
          </p:blipFill>
          <p:spPr bwMode="auto">
            <a:xfrm>
              <a:off x="3970" y="1344"/>
              <a:ext cx="1310" cy="2016"/>
            </a:xfrm>
            <a:prstGeom prst="rect">
              <a:avLst/>
            </a:prstGeom>
            <a:noFill/>
          </p:spPr>
        </p:pic>
        <p:pic>
          <p:nvPicPr>
            <p:cNvPr id="1978443" name="Picture 75" descr="Mathematician Nicole Oresme, aka Nicolas Oresme, Nicholas Oresme, or Nicolas d'Oresme (c"/>
            <p:cNvPicPr>
              <a:picLocks noChangeAspect="1" noChangeArrowheads="1"/>
            </p:cNvPicPr>
            <p:nvPr/>
          </p:nvPicPr>
          <p:blipFill>
            <a:blip r:embed="rId5"/>
            <a:srcRect b="35715"/>
            <a:stretch>
              <a:fillRect/>
            </a:stretch>
          </p:blipFill>
          <p:spPr bwMode="auto">
            <a:xfrm>
              <a:off x="1968" y="1344"/>
              <a:ext cx="1954" cy="2016"/>
            </a:xfrm>
            <a:prstGeom prst="rect">
              <a:avLst/>
            </a:prstGeom>
            <a:noFill/>
          </p:spPr>
        </p:pic>
      </p:grpSp>
      <p:sp>
        <p:nvSpPr>
          <p:cNvPr id="1978445" name="Oval 77"/>
          <p:cNvSpPr>
            <a:spLocks noChangeArrowheads="1"/>
          </p:cNvSpPr>
          <p:nvPr/>
        </p:nvSpPr>
        <p:spPr bwMode="auto">
          <a:xfrm>
            <a:off x="381000" y="1735138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1978446" name="Text Box 78"/>
          <p:cNvSpPr txBox="1">
            <a:spLocks noChangeArrowheads="1"/>
          </p:cNvSpPr>
          <p:nvPr/>
        </p:nvSpPr>
        <p:spPr bwMode="auto">
          <a:xfrm>
            <a:off x="914400" y="1704975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External pursuits of the original nature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7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97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7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7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7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7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7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7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7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8374" grpId="0"/>
      <p:bldP spid="1978445" grpId="0" animBg="1"/>
      <p:bldP spid="197844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8963" name="Group 3"/>
          <p:cNvGrpSpPr>
            <a:grpSpLocks/>
          </p:cNvGrpSpPr>
          <p:nvPr/>
        </p:nvGrpSpPr>
        <p:grpSpPr bwMode="auto">
          <a:xfrm>
            <a:off x="2286000" y="2505075"/>
            <a:ext cx="1371600" cy="628650"/>
            <a:chOff x="1440" y="1962"/>
            <a:chExt cx="864" cy="396"/>
          </a:xfrm>
        </p:grpSpPr>
        <p:sp>
          <p:nvSpPr>
            <p:cNvPr id="2728964" name="AutoShape 4"/>
            <p:cNvSpPr>
              <a:spLocks noChangeArrowheads="1"/>
            </p:cNvSpPr>
            <p:nvPr/>
          </p:nvSpPr>
          <p:spPr bwMode="auto">
            <a:xfrm rot="17872911" flipH="1">
              <a:off x="1824" y="1878"/>
              <a:ext cx="102" cy="858"/>
            </a:xfrm>
            <a:prstGeom prst="downArrow">
              <a:avLst>
                <a:gd name="adj1" fmla="val 50000"/>
                <a:gd name="adj2" fmla="val 210294"/>
              </a:avLst>
            </a:prstGeom>
            <a:solidFill>
              <a:srgbClr val="96969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28965" name="AutoShape 5"/>
            <p:cNvSpPr>
              <a:spLocks noChangeArrowheads="1"/>
            </p:cNvSpPr>
            <p:nvPr/>
          </p:nvSpPr>
          <p:spPr bwMode="auto">
            <a:xfrm rot="3727089" flipH="1" flipV="1">
              <a:off x="1818" y="1584"/>
              <a:ext cx="102" cy="858"/>
            </a:xfrm>
            <a:prstGeom prst="downArrow">
              <a:avLst>
                <a:gd name="adj1" fmla="val 50000"/>
                <a:gd name="adj2" fmla="val 210294"/>
              </a:avLst>
            </a:prstGeom>
            <a:solidFill>
              <a:srgbClr val="96969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728966" name="Group 6"/>
          <p:cNvGrpSpPr>
            <a:grpSpLocks/>
          </p:cNvGrpSpPr>
          <p:nvPr/>
        </p:nvGrpSpPr>
        <p:grpSpPr bwMode="auto">
          <a:xfrm>
            <a:off x="1060450" y="2322513"/>
            <a:ext cx="762000" cy="1017587"/>
            <a:chOff x="668" y="1847"/>
            <a:chExt cx="480" cy="641"/>
          </a:xfrm>
        </p:grpSpPr>
        <p:sp>
          <p:nvSpPr>
            <p:cNvPr id="2728967" name="Line 7"/>
            <p:cNvSpPr>
              <a:spLocks noChangeShapeType="1"/>
            </p:cNvSpPr>
            <p:nvPr/>
          </p:nvSpPr>
          <p:spPr bwMode="auto">
            <a:xfrm rot="18677144" flipH="1">
              <a:off x="901" y="1614"/>
              <a:ext cx="13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968" name="Line 8"/>
            <p:cNvSpPr>
              <a:spLocks noChangeShapeType="1"/>
            </p:cNvSpPr>
            <p:nvPr/>
          </p:nvSpPr>
          <p:spPr bwMode="auto">
            <a:xfrm rot="2922856" flipH="1" flipV="1">
              <a:off x="901" y="2242"/>
              <a:ext cx="13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28970" name="Oval 10" descr="continents_map_sm_FREE"/>
          <p:cNvSpPr>
            <a:spLocks noChangeArrowheads="1"/>
          </p:cNvSpPr>
          <p:nvPr/>
        </p:nvSpPr>
        <p:spPr bwMode="auto">
          <a:xfrm>
            <a:off x="1219200" y="2286000"/>
            <a:ext cx="1828800" cy="1066800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175">
            <a:solidFill>
              <a:srgbClr val="000000">
                <a:alpha val="3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sp>
        <p:nvSpPr>
          <p:cNvPr id="2728971" name="Text Box 11"/>
          <p:cNvSpPr txBox="1">
            <a:spLocks noChangeArrowheads="1"/>
          </p:cNvSpPr>
          <p:nvPr/>
        </p:nvSpPr>
        <p:spPr bwMode="auto">
          <a:xfrm>
            <a:off x="1589088" y="2563813"/>
            <a:ext cx="106997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92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World</a:t>
            </a:r>
          </a:p>
        </p:txBody>
      </p:sp>
      <p:grpSp>
        <p:nvGrpSpPr>
          <p:cNvPr id="2728972" name="Group 12"/>
          <p:cNvGrpSpPr>
            <a:grpSpLocks/>
          </p:cNvGrpSpPr>
          <p:nvPr/>
        </p:nvGrpSpPr>
        <p:grpSpPr bwMode="auto">
          <a:xfrm>
            <a:off x="546100" y="1600200"/>
            <a:ext cx="1371600" cy="2438400"/>
            <a:chOff x="344" y="1392"/>
            <a:chExt cx="864" cy="1536"/>
          </a:xfrm>
        </p:grpSpPr>
        <p:grpSp>
          <p:nvGrpSpPr>
            <p:cNvPr id="2728973" name="Group 13"/>
            <p:cNvGrpSpPr>
              <a:grpSpLocks/>
            </p:cNvGrpSpPr>
            <p:nvPr/>
          </p:nvGrpSpPr>
          <p:grpSpPr bwMode="auto">
            <a:xfrm>
              <a:off x="344" y="1392"/>
              <a:ext cx="864" cy="474"/>
              <a:chOff x="344" y="1392"/>
              <a:chExt cx="864" cy="474"/>
            </a:xfrm>
          </p:grpSpPr>
          <p:sp>
            <p:nvSpPr>
              <p:cNvPr id="2728974" name="Oval 14"/>
              <p:cNvSpPr>
                <a:spLocks noChangeArrowheads="1"/>
              </p:cNvSpPr>
              <p:nvPr/>
            </p:nvSpPr>
            <p:spPr bwMode="auto">
              <a:xfrm>
                <a:off x="344" y="1392"/>
                <a:ext cx="864" cy="47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EFEFFF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728975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3" y="1523"/>
                <a:ext cx="664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400A8"/>
                    </a:solidFill>
                    <a:effectLst/>
                    <a:latin typeface="Impact"/>
                  </a:rPr>
                  <a:t>God's side</a:t>
                </a:r>
              </a:p>
            </p:txBody>
          </p:sp>
        </p:grpSp>
        <p:grpSp>
          <p:nvGrpSpPr>
            <p:cNvPr id="2728976" name="Group 16"/>
            <p:cNvGrpSpPr>
              <a:grpSpLocks/>
            </p:cNvGrpSpPr>
            <p:nvPr/>
          </p:nvGrpSpPr>
          <p:grpSpPr bwMode="auto">
            <a:xfrm>
              <a:off x="344" y="2454"/>
              <a:ext cx="864" cy="474"/>
              <a:chOff x="344" y="2454"/>
              <a:chExt cx="864" cy="474"/>
            </a:xfrm>
          </p:grpSpPr>
          <p:sp>
            <p:nvSpPr>
              <p:cNvPr id="2728977" name="Oval 17"/>
              <p:cNvSpPr>
                <a:spLocks noChangeArrowheads="1"/>
              </p:cNvSpPr>
              <p:nvPr/>
            </p:nvSpPr>
            <p:spPr bwMode="auto">
              <a:xfrm>
                <a:off x="344" y="2454"/>
                <a:ext cx="864" cy="474"/>
              </a:xfrm>
              <a:prstGeom prst="ellipse">
                <a:avLst/>
              </a:prstGeom>
              <a:gradFill rotWithShape="0">
                <a:gsLst>
                  <a:gs pos="0">
                    <a:srgbClr val="765700"/>
                  </a:gs>
                  <a:gs pos="50000">
                    <a:srgbClr val="3A1D00"/>
                  </a:gs>
                  <a:gs pos="100000">
                    <a:srgbClr val="765700"/>
                  </a:gs>
                </a:gsLst>
                <a:lin ang="54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728978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3" y="2585"/>
                <a:ext cx="664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effectLst/>
                    <a:latin typeface="Impact"/>
                  </a:rPr>
                  <a:t>Satan's side</a:t>
                </a:r>
              </a:p>
            </p:txBody>
          </p:sp>
        </p:grpSp>
      </p:grpSp>
      <p:grpSp>
        <p:nvGrpSpPr>
          <p:cNvPr id="2728979" name="Group 19"/>
          <p:cNvGrpSpPr>
            <a:grpSpLocks/>
          </p:cNvGrpSpPr>
          <p:nvPr/>
        </p:nvGrpSpPr>
        <p:grpSpPr bwMode="auto">
          <a:xfrm>
            <a:off x="3505200" y="1743075"/>
            <a:ext cx="2208213" cy="2152650"/>
            <a:chOff x="2208" y="1098"/>
            <a:chExt cx="1391" cy="1356"/>
          </a:xfrm>
        </p:grpSpPr>
        <p:grpSp>
          <p:nvGrpSpPr>
            <p:cNvPr id="2728980" name="Group 20"/>
            <p:cNvGrpSpPr>
              <a:grpSpLocks/>
            </p:cNvGrpSpPr>
            <p:nvPr/>
          </p:nvGrpSpPr>
          <p:grpSpPr bwMode="auto">
            <a:xfrm>
              <a:off x="2208" y="1985"/>
              <a:ext cx="1391" cy="469"/>
              <a:chOff x="2112" y="2411"/>
              <a:chExt cx="1391" cy="469"/>
            </a:xfrm>
          </p:grpSpPr>
          <p:sp>
            <p:nvSpPr>
              <p:cNvPr id="2728981" name="Oval 21"/>
              <p:cNvSpPr>
                <a:spLocks noChangeArrowheads="1"/>
              </p:cNvSpPr>
              <p:nvPr/>
            </p:nvSpPr>
            <p:spPr bwMode="auto">
              <a:xfrm rot="5400000">
                <a:off x="2573" y="1950"/>
                <a:ext cx="469" cy="1391"/>
              </a:xfrm>
              <a:prstGeom prst="ellipse">
                <a:avLst/>
              </a:prstGeom>
              <a:gradFill rotWithShape="0">
                <a:gsLst>
                  <a:gs pos="0">
                    <a:srgbClr val="765700"/>
                  </a:gs>
                  <a:gs pos="50000">
                    <a:srgbClr val="3A1D00"/>
                  </a:gs>
                  <a:gs pos="100000">
                    <a:srgbClr val="765700"/>
                  </a:gs>
                </a:gsLst>
                <a:lin ang="5400000" scaled="1"/>
              </a:gradFill>
              <a:ln w="1270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28982" name="Text Box 22"/>
              <p:cNvSpPr txBox="1">
                <a:spLocks noChangeArrowheads="1"/>
              </p:cNvSpPr>
              <p:nvPr/>
            </p:nvSpPr>
            <p:spPr bwMode="auto">
              <a:xfrm>
                <a:off x="2132" y="2482"/>
                <a:ext cx="1351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0">
                    <a:solidFill>
                      <a:schemeClr val="bg1"/>
                    </a:solidFill>
                    <a:effectLst/>
                    <a:latin typeface="Impact" pitchFamily="34" charset="0"/>
                  </a:rPr>
                  <a:t>Communism</a:t>
                </a:r>
              </a:p>
            </p:txBody>
          </p:sp>
        </p:grpSp>
        <p:grpSp>
          <p:nvGrpSpPr>
            <p:cNvPr id="2728983" name="Group 23"/>
            <p:cNvGrpSpPr>
              <a:grpSpLocks/>
            </p:cNvGrpSpPr>
            <p:nvPr/>
          </p:nvGrpSpPr>
          <p:grpSpPr bwMode="auto">
            <a:xfrm>
              <a:off x="2208" y="1098"/>
              <a:ext cx="1391" cy="469"/>
              <a:chOff x="2112" y="1440"/>
              <a:chExt cx="1391" cy="469"/>
            </a:xfrm>
          </p:grpSpPr>
          <p:sp>
            <p:nvSpPr>
              <p:cNvPr id="2728984" name="Oval 24"/>
              <p:cNvSpPr>
                <a:spLocks noChangeArrowheads="1"/>
              </p:cNvSpPr>
              <p:nvPr/>
            </p:nvSpPr>
            <p:spPr bwMode="auto">
              <a:xfrm rot="5400000">
                <a:off x="2573" y="979"/>
                <a:ext cx="469" cy="13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EFEFFF"/>
                  </a:gs>
                </a:gsLst>
                <a:lin ang="2700000" scaled="1"/>
              </a:gradFill>
              <a:ln w="12700" algn="ctr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28985" name="Text Box 25"/>
              <p:cNvSpPr txBox="1">
                <a:spLocks noChangeArrowheads="1"/>
              </p:cNvSpPr>
              <p:nvPr/>
            </p:nvSpPr>
            <p:spPr bwMode="auto">
              <a:xfrm>
                <a:off x="2136" y="1511"/>
                <a:ext cx="1351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0">
                    <a:solidFill>
                      <a:srgbClr val="000099"/>
                    </a:solidFill>
                    <a:effectLst/>
                    <a:latin typeface="Impact" pitchFamily="34" charset="0"/>
                  </a:rPr>
                  <a:t>Democracy</a:t>
                </a:r>
              </a:p>
            </p:txBody>
          </p:sp>
        </p:grpSp>
      </p:grpSp>
      <p:sp>
        <p:nvSpPr>
          <p:cNvPr id="2728986" name="Oval 26" descr="Hammer and sickle - Symbol of Communism"/>
          <p:cNvSpPr>
            <a:spLocks noChangeArrowheads="1"/>
          </p:cNvSpPr>
          <p:nvPr/>
        </p:nvSpPr>
        <p:spPr bwMode="auto">
          <a:xfrm rot="5400000">
            <a:off x="4237038" y="2419350"/>
            <a:ext cx="744537" cy="2208213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2700" algn="ctr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28987" name="Oval 27" descr="Vote 1"/>
          <p:cNvSpPr>
            <a:spLocks noChangeArrowheads="1"/>
          </p:cNvSpPr>
          <p:nvPr/>
        </p:nvSpPr>
        <p:spPr bwMode="auto">
          <a:xfrm rot="5400000">
            <a:off x="4237038" y="1011237"/>
            <a:ext cx="744538" cy="2208213"/>
          </a:xfrm>
          <a:prstGeom prst="ellipse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12700" algn="ctr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28989" name="Text Box 29"/>
          <p:cNvSpPr txBox="1">
            <a:spLocks noChangeArrowheads="1"/>
          </p:cNvSpPr>
          <p:nvPr/>
        </p:nvSpPr>
        <p:spPr bwMode="auto">
          <a:xfrm>
            <a:off x="381000" y="152400"/>
            <a:ext cx="815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000" b="0">
                <a:solidFill>
                  <a:srgbClr val="500028"/>
                </a:solidFill>
                <a:effectLst/>
                <a:latin typeface="Arial Black" pitchFamily="34" charset="0"/>
              </a:rPr>
              <a:t>4.4  The Third World War</a:t>
            </a:r>
            <a:endParaRPr lang="en-US" sz="2300" b="0">
              <a:solidFill>
                <a:srgbClr val="500028"/>
              </a:solidFill>
              <a:effectLst/>
              <a:latin typeface="Arial Black" pitchFamily="34" charset="0"/>
            </a:endParaRPr>
          </a:p>
        </p:txBody>
      </p:sp>
      <p:sp>
        <p:nvSpPr>
          <p:cNvPr id="2728990" name="Text Box 30"/>
          <p:cNvSpPr txBox="1">
            <a:spLocks noChangeArrowheads="1"/>
          </p:cNvSpPr>
          <p:nvPr/>
        </p:nvSpPr>
        <p:spPr bwMode="auto">
          <a:xfrm>
            <a:off x="381000" y="68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4.4.1  Is the Third World War Inevitable?</a:t>
            </a:r>
          </a:p>
        </p:txBody>
      </p:sp>
      <p:sp>
        <p:nvSpPr>
          <p:cNvPr id="2728991" name="Rectangle 31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8992" name="Text Box 32"/>
          <p:cNvSpPr txBox="1">
            <a:spLocks noChangeArrowheads="1"/>
          </p:cNvSpPr>
          <p:nvPr/>
        </p:nvSpPr>
        <p:spPr bwMode="auto">
          <a:xfrm>
            <a:off x="1600200" y="5638800"/>
            <a:ext cx="6400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100">
                <a:solidFill>
                  <a:schemeClr val="bg1"/>
                </a:solidFill>
                <a:effectLst/>
                <a:latin typeface="Arial Narrow" pitchFamily="34" charset="0"/>
              </a:rPr>
              <a:t>The </a:t>
            </a:r>
            <a:r>
              <a:rPr lang="en-US" sz="2100" u="sng">
                <a:solidFill>
                  <a:schemeClr val="bg1"/>
                </a:solidFill>
                <a:effectLst/>
                <a:latin typeface="Arial Narrow" pitchFamily="34" charset="0"/>
              </a:rPr>
              <a:t>First and Second</a:t>
            </a:r>
            <a:r>
              <a:rPr lang="en-US" sz="2100">
                <a:solidFill>
                  <a:schemeClr val="bg1"/>
                </a:solidFill>
                <a:effectLst/>
                <a:latin typeface="Arial Narrow" pitchFamily="34" charset="0"/>
              </a:rPr>
              <a:t> World Wars had the providential purpose of </a:t>
            </a:r>
            <a:r>
              <a:rPr lang="en-US" sz="2100" u="sng">
                <a:solidFill>
                  <a:schemeClr val="bg1"/>
                </a:solidFill>
                <a:effectLst/>
                <a:latin typeface="Arial Narrow" pitchFamily="34" charset="0"/>
              </a:rPr>
              <a:t>dividing</a:t>
            </a:r>
            <a:r>
              <a:rPr lang="en-US" sz="2100">
                <a:solidFill>
                  <a:schemeClr val="bg1"/>
                </a:solidFill>
                <a:effectLst/>
                <a:latin typeface="Arial Narrow" pitchFamily="34" charset="0"/>
              </a:rPr>
              <a:t> the globe into the communist world and democratic world.</a:t>
            </a:r>
            <a:endParaRPr lang="en-US" sz="2100" b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728993" name="Text Box 33"/>
          <p:cNvSpPr txBox="1">
            <a:spLocks noChangeArrowheads="1"/>
          </p:cNvSpPr>
          <p:nvPr/>
        </p:nvSpPr>
        <p:spPr bwMode="auto">
          <a:xfrm>
            <a:off x="914400" y="43434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>
                <a:solidFill>
                  <a:schemeClr val="tx1"/>
                </a:solidFill>
                <a:effectLst/>
                <a:latin typeface="Arial Black" pitchFamily="34" charset="0"/>
              </a:rPr>
              <a:t>Wars to divide</a:t>
            </a:r>
          </a:p>
        </p:txBody>
      </p:sp>
      <p:sp>
        <p:nvSpPr>
          <p:cNvPr id="2728994" name="Text Box 34"/>
          <p:cNvSpPr txBox="1">
            <a:spLocks noChangeArrowheads="1"/>
          </p:cNvSpPr>
          <p:nvPr/>
        </p:nvSpPr>
        <p:spPr bwMode="auto">
          <a:xfrm>
            <a:off x="914400" y="4776788"/>
            <a:ext cx="327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tx1"/>
                </a:solidFill>
                <a:effectLst/>
                <a:latin typeface="Eurostile" pitchFamily="34" charset="0"/>
              </a:rPr>
              <a:t>(First and Second)</a:t>
            </a:r>
          </a:p>
        </p:txBody>
      </p:sp>
      <p:sp>
        <p:nvSpPr>
          <p:cNvPr id="2728995" name="Text Box 35"/>
          <p:cNvSpPr txBox="1">
            <a:spLocks noChangeArrowheads="1"/>
          </p:cNvSpPr>
          <p:nvPr/>
        </p:nvSpPr>
        <p:spPr bwMode="auto">
          <a:xfrm>
            <a:off x="3536950" y="3263900"/>
            <a:ext cx="2144713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9206097" algn="ctr" rotWithShape="0">
              <a:srgbClr val="F42E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Communism</a:t>
            </a:r>
          </a:p>
        </p:txBody>
      </p:sp>
      <p:sp>
        <p:nvSpPr>
          <p:cNvPr id="2728996" name="Text Box 36"/>
          <p:cNvSpPr txBox="1">
            <a:spLocks noChangeArrowheads="1"/>
          </p:cNvSpPr>
          <p:nvPr/>
        </p:nvSpPr>
        <p:spPr bwMode="auto">
          <a:xfrm>
            <a:off x="3543300" y="1855788"/>
            <a:ext cx="2144713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Democracy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28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28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28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28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728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28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28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8993" grpId="0"/>
      <p:bldP spid="272899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1010" name="Group 2"/>
          <p:cNvGrpSpPr>
            <a:grpSpLocks/>
          </p:cNvGrpSpPr>
          <p:nvPr/>
        </p:nvGrpSpPr>
        <p:grpSpPr bwMode="auto">
          <a:xfrm>
            <a:off x="1060450" y="2322513"/>
            <a:ext cx="762000" cy="1017587"/>
            <a:chOff x="668" y="1847"/>
            <a:chExt cx="480" cy="641"/>
          </a:xfrm>
        </p:grpSpPr>
        <p:sp>
          <p:nvSpPr>
            <p:cNvPr id="2731011" name="Line 3"/>
            <p:cNvSpPr>
              <a:spLocks noChangeShapeType="1"/>
            </p:cNvSpPr>
            <p:nvPr/>
          </p:nvSpPr>
          <p:spPr bwMode="auto">
            <a:xfrm rot="18677144" flipH="1">
              <a:off x="901" y="1614"/>
              <a:ext cx="13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012" name="Line 4"/>
            <p:cNvSpPr>
              <a:spLocks noChangeShapeType="1"/>
            </p:cNvSpPr>
            <p:nvPr/>
          </p:nvSpPr>
          <p:spPr bwMode="auto">
            <a:xfrm rot="2922856" flipH="1" flipV="1">
              <a:off x="901" y="2242"/>
              <a:ext cx="13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31013" name="Group 5"/>
          <p:cNvGrpSpPr>
            <a:grpSpLocks/>
          </p:cNvGrpSpPr>
          <p:nvPr/>
        </p:nvGrpSpPr>
        <p:grpSpPr bwMode="auto">
          <a:xfrm>
            <a:off x="546100" y="1600200"/>
            <a:ext cx="1371600" cy="2438400"/>
            <a:chOff x="344" y="1392"/>
            <a:chExt cx="864" cy="1536"/>
          </a:xfrm>
        </p:grpSpPr>
        <p:grpSp>
          <p:nvGrpSpPr>
            <p:cNvPr id="2731014" name="Group 6"/>
            <p:cNvGrpSpPr>
              <a:grpSpLocks/>
            </p:cNvGrpSpPr>
            <p:nvPr/>
          </p:nvGrpSpPr>
          <p:grpSpPr bwMode="auto">
            <a:xfrm>
              <a:off x="344" y="1392"/>
              <a:ext cx="864" cy="474"/>
              <a:chOff x="344" y="1392"/>
              <a:chExt cx="864" cy="474"/>
            </a:xfrm>
          </p:grpSpPr>
          <p:sp>
            <p:nvSpPr>
              <p:cNvPr id="2731015" name="Oval 7"/>
              <p:cNvSpPr>
                <a:spLocks noChangeArrowheads="1"/>
              </p:cNvSpPr>
              <p:nvPr/>
            </p:nvSpPr>
            <p:spPr bwMode="auto">
              <a:xfrm>
                <a:off x="344" y="1392"/>
                <a:ext cx="864" cy="47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EFEFFF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731016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3" y="1523"/>
                <a:ext cx="664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400A8"/>
                    </a:solidFill>
                    <a:effectLst/>
                    <a:latin typeface="Impact"/>
                  </a:rPr>
                  <a:t>God's side</a:t>
                </a:r>
              </a:p>
            </p:txBody>
          </p:sp>
        </p:grpSp>
        <p:grpSp>
          <p:nvGrpSpPr>
            <p:cNvPr id="2731017" name="Group 9"/>
            <p:cNvGrpSpPr>
              <a:grpSpLocks/>
            </p:cNvGrpSpPr>
            <p:nvPr/>
          </p:nvGrpSpPr>
          <p:grpSpPr bwMode="auto">
            <a:xfrm>
              <a:off x="344" y="2454"/>
              <a:ext cx="864" cy="474"/>
              <a:chOff x="344" y="2454"/>
              <a:chExt cx="864" cy="474"/>
            </a:xfrm>
          </p:grpSpPr>
          <p:sp>
            <p:nvSpPr>
              <p:cNvPr id="2731018" name="Oval 10"/>
              <p:cNvSpPr>
                <a:spLocks noChangeArrowheads="1"/>
              </p:cNvSpPr>
              <p:nvPr/>
            </p:nvSpPr>
            <p:spPr bwMode="auto">
              <a:xfrm>
                <a:off x="344" y="2454"/>
                <a:ext cx="864" cy="474"/>
              </a:xfrm>
              <a:prstGeom prst="ellipse">
                <a:avLst/>
              </a:prstGeom>
              <a:gradFill rotWithShape="0">
                <a:gsLst>
                  <a:gs pos="0">
                    <a:srgbClr val="765700"/>
                  </a:gs>
                  <a:gs pos="50000">
                    <a:srgbClr val="3A1D00"/>
                  </a:gs>
                  <a:gs pos="100000">
                    <a:srgbClr val="765700"/>
                  </a:gs>
                </a:gsLst>
                <a:lin ang="54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731019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3" y="2585"/>
                <a:ext cx="664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effectLst/>
                    <a:latin typeface="Impact"/>
                  </a:rPr>
                  <a:t>Satan's side</a:t>
                </a:r>
              </a:p>
            </p:txBody>
          </p:sp>
        </p:grpSp>
      </p:grpSp>
      <p:grpSp>
        <p:nvGrpSpPr>
          <p:cNvPr id="2731020" name="Group 12"/>
          <p:cNvGrpSpPr>
            <a:grpSpLocks/>
          </p:cNvGrpSpPr>
          <p:nvPr/>
        </p:nvGrpSpPr>
        <p:grpSpPr bwMode="auto">
          <a:xfrm>
            <a:off x="5105400" y="2352675"/>
            <a:ext cx="1362075" cy="942975"/>
            <a:chOff x="3216" y="1866"/>
            <a:chExt cx="858" cy="594"/>
          </a:xfrm>
        </p:grpSpPr>
        <p:sp>
          <p:nvSpPr>
            <p:cNvPr id="2731021" name="AutoShape 13"/>
            <p:cNvSpPr>
              <a:spLocks noChangeArrowheads="1"/>
            </p:cNvSpPr>
            <p:nvPr/>
          </p:nvSpPr>
          <p:spPr bwMode="auto">
            <a:xfrm rot="17856882" flipH="1">
              <a:off x="3594" y="1488"/>
              <a:ext cx="102" cy="858"/>
            </a:xfrm>
            <a:prstGeom prst="downArrow">
              <a:avLst>
                <a:gd name="adj1" fmla="val 50000"/>
                <a:gd name="adj2" fmla="val 210294"/>
              </a:avLst>
            </a:prstGeom>
            <a:solidFill>
              <a:srgbClr val="96969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31022" name="AutoShape 14"/>
            <p:cNvSpPr>
              <a:spLocks noChangeArrowheads="1"/>
            </p:cNvSpPr>
            <p:nvPr/>
          </p:nvSpPr>
          <p:spPr bwMode="auto">
            <a:xfrm rot="3727089" flipH="1" flipV="1">
              <a:off x="3594" y="1980"/>
              <a:ext cx="102" cy="858"/>
            </a:xfrm>
            <a:prstGeom prst="downArrow">
              <a:avLst>
                <a:gd name="adj1" fmla="val 50000"/>
                <a:gd name="adj2" fmla="val 210294"/>
              </a:avLst>
            </a:prstGeom>
            <a:solidFill>
              <a:srgbClr val="96969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731023" name="Group 15"/>
          <p:cNvGrpSpPr>
            <a:grpSpLocks/>
          </p:cNvGrpSpPr>
          <p:nvPr/>
        </p:nvGrpSpPr>
        <p:grpSpPr bwMode="auto">
          <a:xfrm>
            <a:off x="2286000" y="2505075"/>
            <a:ext cx="1371600" cy="628650"/>
            <a:chOff x="1440" y="1962"/>
            <a:chExt cx="864" cy="396"/>
          </a:xfrm>
        </p:grpSpPr>
        <p:sp>
          <p:nvSpPr>
            <p:cNvPr id="2731024" name="AutoShape 16"/>
            <p:cNvSpPr>
              <a:spLocks noChangeArrowheads="1"/>
            </p:cNvSpPr>
            <p:nvPr/>
          </p:nvSpPr>
          <p:spPr bwMode="auto">
            <a:xfrm rot="17872911" flipH="1">
              <a:off x="1824" y="1878"/>
              <a:ext cx="102" cy="858"/>
            </a:xfrm>
            <a:prstGeom prst="downArrow">
              <a:avLst>
                <a:gd name="adj1" fmla="val 50000"/>
                <a:gd name="adj2" fmla="val 210294"/>
              </a:avLst>
            </a:prstGeom>
            <a:solidFill>
              <a:srgbClr val="96969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31025" name="AutoShape 17"/>
            <p:cNvSpPr>
              <a:spLocks noChangeArrowheads="1"/>
            </p:cNvSpPr>
            <p:nvPr/>
          </p:nvSpPr>
          <p:spPr bwMode="auto">
            <a:xfrm rot="3727089" flipH="1" flipV="1">
              <a:off x="1818" y="1584"/>
              <a:ext cx="102" cy="858"/>
            </a:xfrm>
            <a:prstGeom prst="downArrow">
              <a:avLst>
                <a:gd name="adj1" fmla="val 50000"/>
                <a:gd name="adj2" fmla="val 210294"/>
              </a:avLst>
            </a:prstGeom>
            <a:solidFill>
              <a:srgbClr val="96969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731026" name="Text Box 18"/>
          <p:cNvSpPr txBox="1">
            <a:spLocks noChangeArrowheads="1"/>
          </p:cNvSpPr>
          <p:nvPr/>
        </p:nvSpPr>
        <p:spPr bwMode="auto">
          <a:xfrm>
            <a:off x="381000" y="152400"/>
            <a:ext cx="815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000" b="0">
                <a:solidFill>
                  <a:srgbClr val="500028"/>
                </a:solidFill>
                <a:effectLst/>
                <a:latin typeface="Arial Black" pitchFamily="34" charset="0"/>
              </a:rPr>
              <a:t>4.4  The Third World War</a:t>
            </a:r>
            <a:endParaRPr lang="en-US" sz="2300" b="0">
              <a:solidFill>
                <a:srgbClr val="500028"/>
              </a:solidFill>
              <a:effectLst/>
              <a:latin typeface="Arial Black" pitchFamily="34" charset="0"/>
            </a:endParaRPr>
          </a:p>
        </p:txBody>
      </p:sp>
      <p:sp>
        <p:nvSpPr>
          <p:cNvPr id="2731027" name="Oval 19" descr="Hammer and sickle - Symbol of Communism"/>
          <p:cNvSpPr>
            <a:spLocks noChangeArrowheads="1"/>
          </p:cNvSpPr>
          <p:nvPr/>
        </p:nvSpPr>
        <p:spPr bwMode="auto">
          <a:xfrm rot="5400000">
            <a:off x="4237038" y="2419350"/>
            <a:ext cx="744537" cy="2208213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 algn="ctr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31028" name="Oval 20" descr="Vote 1"/>
          <p:cNvSpPr>
            <a:spLocks noChangeArrowheads="1"/>
          </p:cNvSpPr>
          <p:nvPr/>
        </p:nvSpPr>
        <p:spPr bwMode="auto">
          <a:xfrm rot="5400000">
            <a:off x="4237038" y="1011237"/>
            <a:ext cx="744538" cy="2208213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2700" algn="ctr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31032" name="Text Box 24"/>
          <p:cNvSpPr txBox="1">
            <a:spLocks noChangeArrowheads="1"/>
          </p:cNvSpPr>
          <p:nvPr/>
        </p:nvSpPr>
        <p:spPr bwMode="auto">
          <a:xfrm>
            <a:off x="381000" y="68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4.4.1  Is the Third World War Inevitable?</a:t>
            </a:r>
          </a:p>
        </p:txBody>
      </p:sp>
      <p:sp>
        <p:nvSpPr>
          <p:cNvPr id="2731034" name="Rectangle 2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1035" name="Text Box 27"/>
          <p:cNvSpPr txBox="1">
            <a:spLocks noChangeArrowheads="1"/>
          </p:cNvSpPr>
          <p:nvPr/>
        </p:nvSpPr>
        <p:spPr bwMode="auto">
          <a:xfrm>
            <a:off x="1600200" y="5715000"/>
            <a:ext cx="6400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100">
                <a:solidFill>
                  <a:schemeClr val="bg1"/>
                </a:solidFill>
                <a:effectLst/>
                <a:latin typeface="Arial Narrow" pitchFamily="34" charset="0"/>
              </a:rPr>
              <a:t>Afterward, yet another war must take place to bring about their </a:t>
            </a:r>
            <a:r>
              <a:rPr lang="en-US" sz="2100" u="sng">
                <a:solidFill>
                  <a:schemeClr val="bg1"/>
                </a:solidFill>
                <a:effectLst/>
                <a:latin typeface="Arial Narrow" pitchFamily="34" charset="0"/>
              </a:rPr>
              <a:t>unification</a:t>
            </a:r>
            <a:r>
              <a:rPr lang="en-US" sz="2100">
                <a:solidFill>
                  <a:schemeClr val="bg1"/>
                </a:solidFill>
                <a:effectLst/>
                <a:latin typeface="Arial Narrow" pitchFamily="34" charset="0"/>
              </a:rPr>
              <a:t>.  This conflict is the </a:t>
            </a:r>
            <a:r>
              <a:rPr lang="en-US" sz="2100" u="sng">
                <a:solidFill>
                  <a:schemeClr val="bg1"/>
                </a:solidFill>
                <a:effectLst/>
                <a:latin typeface="Arial Narrow" pitchFamily="34" charset="0"/>
              </a:rPr>
              <a:t>Third World War</a:t>
            </a:r>
            <a:r>
              <a:rPr lang="en-US" sz="2100">
                <a:solidFill>
                  <a:schemeClr val="bg1"/>
                </a:solidFill>
                <a:effectLst/>
                <a:latin typeface="Arial Narrow" pitchFamily="34" charset="0"/>
              </a:rPr>
              <a:t>.</a:t>
            </a:r>
            <a:endParaRPr lang="en-US" sz="2100" b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731036" name="Text Box 28"/>
          <p:cNvSpPr txBox="1">
            <a:spLocks noChangeArrowheads="1"/>
          </p:cNvSpPr>
          <p:nvPr/>
        </p:nvSpPr>
        <p:spPr bwMode="auto">
          <a:xfrm>
            <a:off x="914400" y="43434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>
                <a:solidFill>
                  <a:schemeClr val="tx1"/>
                </a:solidFill>
                <a:effectLst/>
                <a:latin typeface="Arial Black" pitchFamily="34" charset="0"/>
              </a:rPr>
              <a:t>Wars to divide</a:t>
            </a:r>
          </a:p>
        </p:txBody>
      </p:sp>
      <p:sp>
        <p:nvSpPr>
          <p:cNvPr id="2731037" name="Text Box 29"/>
          <p:cNvSpPr txBox="1">
            <a:spLocks noChangeArrowheads="1"/>
          </p:cNvSpPr>
          <p:nvPr/>
        </p:nvSpPr>
        <p:spPr bwMode="auto">
          <a:xfrm>
            <a:off x="914400" y="4776788"/>
            <a:ext cx="327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tx1"/>
                </a:solidFill>
                <a:effectLst/>
                <a:latin typeface="Eurostile" pitchFamily="34" charset="0"/>
              </a:rPr>
              <a:t>(First and Second)</a:t>
            </a:r>
          </a:p>
        </p:txBody>
      </p:sp>
      <p:sp>
        <p:nvSpPr>
          <p:cNvPr id="2731038" name="Oval 30" descr="continents_map_lg_FREE"/>
          <p:cNvSpPr>
            <a:spLocks noChangeArrowheads="1"/>
          </p:cNvSpPr>
          <p:nvPr/>
        </p:nvSpPr>
        <p:spPr bwMode="auto">
          <a:xfrm rot="5400000">
            <a:off x="6819900" y="1638300"/>
            <a:ext cx="1371600" cy="2209800"/>
          </a:xfrm>
          <a:prstGeom prst="ellipse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3175" algn="ctr">
            <a:noFill/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31039" name="Text Box 31"/>
          <p:cNvSpPr txBox="1">
            <a:spLocks noChangeArrowheads="1"/>
          </p:cNvSpPr>
          <p:nvPr/>
        </p:nvSpPr>
        <p:spPr bwMode="auto">
          <a:xfrm>
            <a:off x="6438900" y="2520950"/>
            <a:ext cx="21463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Unified</a:t>
            </a:r>
            <a:r>
              <a:rPr lang="en-US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World</a:t>
            </a:r>
          </a:p>
        </p:txBody>
      </p:sp>
      <p:grpSp>
        <p:nvGrpSpPr>
          <p:cNvPr id="2731040" name="Group 32"/>
          <p:cNvGrpSpPr>
            <a:grpSpLocks/>
          </p:cNvGrpSpPr>
          <p:nvPr/>
        </p:nvGrpSpPr>
        <p:grpSpPr bwMode="auto">
          <a:xfrm>
            <a:off x="6981825" y="1316038"/>
            <a:ext cx="1047750" cy="969962"/>
            <a:chOff x="1008" y="1125"/>
            <a:chExt cx="660" cy="611"/>
          </a:xfrm>
        </p:grpSpPr>
        <p:grpSp>
          <p:nvGrpSpPr>
            <p:cNvPr id="2731041" name="Group 33"/>
            <p:cNvGrpSpPr>
              <a:grpSpLocks/>
            </p:cNvGrpSpPr>
            <p:nvPr/>
          </p:nvGrpSpPr>
          <p:grpSpPr bwMode="auto">
            <a:xfrm>
              <a:off x="1053" y="1202"/>
              <a:ext cx="584" cy="534"/>
              <a:chOff x="1053" y="1559"/>
              <a:chExt cx="584" cy="534"/>
            </a:xfrm>
          </p:grpSpPr>
          <p:sp>
            <p:nvSpPr>
              <p:cNvPr id="2731042" name="Oval 34"/>
              <p:cNvSpPr>
                <a:spLocks noChangeArrowheads="1"/>
              </p:cNvSpPr>
              <p:nvPr/>
            </p:nvSpPr>
            <p:spPr bwMode="auto">
              <a:xfrm>
                <a:off x="1053" y="1559"/>
                <a:ext cx="584" cy="53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731043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36" y="1737"/>
                <a:ext cx="417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6600CC"/>
                    </a:solidFill>
                    <a:effectLst/>
                    <a:latin typeface="Arial Narrow"/>
                  </a:rPr>
                  <a:t>God</a:t>
                </a:r>
              </a:p>
            </p:txBody>
          </p:sp>
        </p:grpSp>
        <p:sp>
          <p:nvSpPr>
            <p:cNvPr id="2731044" name="Oval 36"/>
            <p:cNvSpPr>
              <a:spLocks noChangeArrowheads="1"/>
            </p:cNvSpPr>
            <p:nvPr/>
          </p:nvSpPr>
          <p:spPr bwMode="auto">
            <a:xfrm>
              <a:off x="1008" y="1125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731045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084" y="1297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God</a:t>
              </a:r>
            </a:p>
          </p:txBody>
        </p:sp>
      </p:grpSp>
      <p:sp>
        <p:nvSpPr>
          <p:cNvPr id="2731046" name="Text Box 38"/>
          <p:cNvSpPr txBox="1">
            <a:spLocks noChangeArrowheads="1"/>
          </p:cNvSpPr>
          <p:nvPr/>
        </p:nvSpPr>
        <p:spPr bwMode="auto">
          <a:xfrm>
            <a:off x="5029200" y="477678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Eurostile" pitchFamily="34" charset="0"/>
              </a:rPr>
              <a:t>( T h i r d )</a:t>
            </a:r>
          </a:p>
        </p:txBody>
      </p:sp>
      <p:pic>
        <p:nvPicPr>
          <p:cNvPr id="2731047" name="Picture 39" descr="Peace Dove_P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048000"/>
            <a:ext cx="1592263" cy="1600200"/>
          </a:xfrm>
          <a:prstGeom prst="rect">
            <a:avLst/>
          </a:prstGeom>
          <a:noFill/>
        </p:spPr>
      </p:pic>
      <p:sp>
        <p:nvSpPr>
          <p:cNvPr id="2731048" name="Text Box 40"/>
          <p:cNvSpPr txBox="1">
            <a:spLocks noChangeArrowheads="1"/>
          </p:cNvSpPr>
          <p:nvPr/>
        </p:nvSpPr>
        <p:spPr bwMode="auto">
          <a:xfrm>
            <a:off x="5029200" y="4343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>
                <a:solidFill>
                  <a:schemeClr val="tx1"/>
                </a:solidFill>
                <a:effectLst/>
                <a:latin typeface="Arial Black" pitchFamily="34" charset="0"/>
              </a:rPr>
              <a:t>War to unify</a:t>
            </a:r>
          </a:p>
        </p:txBody>
      </p:sp>
      <p:sp>
        <p:nvSpPr>
          <p:cNvPr id="2731049" name="Text Box 41"/>
          <p:cNvSpPr txBox="1">
            <a:spLocks noChangeArrowheads="1"/>
          </p:cNvSpPr>
          <p:nvPr/>
        </p:nvSpPr>
        <p:spPr bwMode="auto">
          <a:xfrm>
            <a:off x="3536950" y="3263900"/>
            <a:ext cx="2144713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9206097" algn="ctr" rotWithShape="0">
              <a:srgbClr val="F42E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Communism</a:t>
            </a:r>
          </a:p>
        </p:txBody>
      </p:sp>
      <p:sp>
        <p:nvSpPr>
          <p:cNvPr id="2731050" name="Text Box 42"/>
          <p:cNvSpPr txBox="1">
            <a:spLocks noChangeArrowheads="1"/>
          </p:cNvSpPr>
          <p:nvPr/>
        </p:nvSpPr>
        <p:spPr bwMode="auto">
          <a:xfrm>
            <a:off x="3543300" y="1855788"/>
            <a:ext cx="2144713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Democracy</a:t>
            </a:r>
          </a:p>
        </p:txBody>
      </p:sp>
      <p:sp>
        <p:nvSpPr>
          <p:cNvPr id="2731051" name="Oval 43" descr="continents_map_sm_FREE"/>
          <p:cNvSpPr>
            <a:spLocks noChangeArrowheads="1"/>
          </p:cNvSpPr>
          <p:nvPr/>
        </p:nvSpPr>
        <p:spPr bwMode="auto">
          <a:xfrm>
            <a:off x="1219200" y="2286000"/>
            <a:ext cx="1828800" cy="1066800"/>
          </a:xfrm>
          <a:prstGeom prst="ellips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3175">
            <a:solidFill>
              <a:srgbClr val="000000">
                <a:alpha val="3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sp>
        <p:nvSpPr>
          <p:cNvPr id="2731031" name="Text Box 23"/>
          <p:cNvSpPr txBox="1">
            <a:spLocks noChangeArrowheads="1"/>
          </p:cNvSpPr>
          <p:nvPr/>
        </p:nvSpPr>
        <p:spPr bwMode="auto">
          <a:xfrm>
            <a:off x="1589088" y="2563813"/>
            <a:ext cx="106997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92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World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3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3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3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3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3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3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3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3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3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3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3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3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273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3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1035" grpId="0"/>
      <p:bldP spid="2731038" grpId="0" animBg="1"/>
      <p:bldP spid="2731039" grpId="0"/>
      <p:bldP spid="2731046" grpId="0"/>
      <p:bldP spid="273104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084" name="Oval 28" descr="continents_map_sm_FREE"/>
          <p:cNvSpPr>
            <a:spLocks noChangeArrowheads="1"/>
          </p:cNvSpPr>
          <p:nvPr/>
        </p:nvSpPr>
        <p:spPr bwMode="auto">
          <a:xfrm>
            <a:off x="1143000" y="2057400"/>
            <a:ext cx="6858000" cy="3200400"/>
          </a:xfrm>
          <a:prstGeom prst="ellipse">
            <a:avLst/>
          </a:prstGeom>
          <a:blipFill dpi="0" rotWithShape="0">
            <a:blip r:embed="rId3">
              <a:lum bright="46000" contrast="-40000"/>
            </a:blip>
            <a:srcRect/>
            <a:stretch>
              <a:fillRect/>
            </a:stretch>
          </a:blip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sp>
        <p:nvSpPr>
          <p:cNvPr id="2733061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33086" name="Group 30"/>
          <p:cNvGrpSpPr>
            <a:grpSpLocks/>
          </p:cNvGrpSpPr>
          <p:nvPr/>
        </p:nvGrpSpPr>
        <p:grpSpPr bwMode="auto">
          <a:xfrm>
            <a:off x="1752600" y="5562600"/>
            <a:ext cx="5791200" cy="955675"/>
            <a:chOff x="1008" y="3552"/>
            <a:chExt cx="3648" cy="602"/>
          </a:xfrm>
        </p:grpSpPr>
        <p:sp>
          <p:nvSpPr>
            <p:cNvPr id="2733063" name="Text Box 7"/>
            <p:cNvSpPr txBox="1">
              <a:spLocks noChangeArrowheads="1"/>
            </p:cNvSpPr>
            <p:nvPr/>
          </p:nvSpPr>
          <p:spPr bwMode="auto">
            <a:xfrm>
              <a:off x="1008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33064" name="Text Box 8"/>
            <p:cNvSpPr txBox="1">
              <a:spLocks noChangeArrowheads="1"/>
            </p:cNvSpPr>
            <p:nvPr/>
          </p:nvSpPr>
          <p:spPr bwMode="auto">
            <a:xfrm>
              <a:off x="1200" y="3598"/>
              <a:ext cx="3456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Through the Third World War, God intends that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democratic world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subjugate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communist world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build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ideal world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6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377).</a:t>
              </a:r>
            </a:p>
          </p:txBody>
        </p:sp>
      </p:grpSp>
      <p:sp>
        <p:nvSpPr>
          <p:cNvPr id="2733065" name="Text Box 9"/>
          <p:cNvSpPr txBox="1">
            <a:spLocks noChangeArrowheads="1"/>
          </p:cNvSpPr>
          <p:nvPr/>
        </p:nvSpPr>
        <p:spPr bwMode="auto">
          <a:xfrm>
            <a:off x="381000" y="2286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900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4.4.2  Summary of the Providence in the Third World War</a:t>
            </a:r>
          </a:p>
        </p:txBody>
      </p:sp>
      <p:grpSp>
        <p:nvGrpSpPr>
          <p:cNvPr id="2733066" name="Group 10"/>
          <p:cNvGrpSpPr>
            <a:grpSpLocks/>
          </p:cNvGrpSpPr>
          <p:nvPr/>
        </p:nvGrpSpPr>
        <p:grpSpPr bwMode="auto">
          <a:xfrm>
            <a:off x="914400" y="1814513"/>
            <a:ext cx="2667000" cy="990600"/>
            <a:chOff x="768" y="672"/>
            <a:chExt cx="1680" cy="624"/>
          </a:xfrm>
        </p:grpSpPr>
        <p:sp>
          <p:nvSpPr>
            <p:cNvPr id="2733067" name="Oval 11" descr="Vote 1"/>
            <p:cNvSpPr>
              <a:spLocks noChangeArrowheads="1"/>
            </p:cNvSpPr>
            <p:nvPr/>
          </p:nvSpPr>
          <p:spPr bwMode="auto">
            <a:xfrm rot="5400000">
              <a:off x="1296" y="144"/>
              <a:ext cx="624" cy="1680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38100" algn="ctr">
              <a:noFill/>
              <a:round/>
              <a:headEnd/>
              <a:tailEnd/>
            </a:ln>
            <a:effectLst>
              <a:outerShdw dist="114300" dir="16200000" algn="ctr" rotWithShape="0">
                <a:srgbClr val="336699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33068" name="Group 12"/>
            <p:cNvGrpSpPr>
              <a:grpSpLocks/>
            </p:cNvGrpSpPr>
            <p:nvPr/>
          </p:nvGrpSpPr>
          <p:grpSpPr bwMode="auto">
            <a:xfrm>
              <a:off x="787" y="745"/>
              <a:ext cx="1642" cy="503"/>
              <a:chOff x="787" y="745"/>
              <a:chExt cx="1642" cy="503"/>
            </a:xfrm>
          </p:grpSpPr>
          <p:sp>
            <p:nvSpPr>
              <p:cNvPr id="2733069" name="Text Box 13"/>
              <p:cNvSpPr txBox="1">
                <a:spLocks noChangeArrowheads="1"/>
              </p:cNvSpPr>
              <p:nvPr/>
            </p:nvSpPr>
            <p:spPr bwMode="auto">
              <a:xfrm>
                <a:off x="797" y="745"/>
                <a:ext cx="1632" cy="31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0" dirty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Democratic</a:t>
                </a:r>
              </a:p>
            </p:txBody>
          </p:sp>
          <p:sp>
            <p:nvSpPr>
              <p:cNvPr id="2733070" name="Text Box 14"/>
              <p:cNvSpPr txBox="1">
                <a:spLocks noChangeArrowheads="1"/>
              </p:cNvSpPr>
              <p:nvPr/>
            </p:nvSpPr>
            <p:spPr bwMode="auto">
              <a:xfrm>
                <a:off x="787" y="960"/>
                <a:ext cx="1632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12393903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world</a:t>
                </a:r>
              </a:p>
            </p:txBody>
          </p:sp>
        </p:grpSp>
      </p:grpSp>
      <p:grpSp>
        <p:nvGrpSpPr>
          <p:cNvPr id="2733071" name="Group 15"/>
          <p:cNvGrpSpPr>
            <a:grpSpLocks/>
          </p:cNvGrpSpPr>
          <p:nvPr/>
        </p:nvGrpSpPr>
        <p:grpSpPr bwMode="auto">
          <a:xfrm>
            <a:off x="5562600" y="1814513"/>
            <a:ext cx="2667000" cy="990600"/>
            <a:chOff x="3312" y="672"/>
            <a:chExt cx="1680" cy="624"/>
          </a:xfrm>
        </p:grpSpPr>
        <p:sp>
          <p:nvSpPr>
            <p:cNvPr id="2733072" name="Oval 16" descr="Hammer and sickle - Symbol of Communism"/>
            <p:cNvSpPr>
              <a:spLocks noChangeArrowheads="1"/>
            </p:cNvSpPr>
            <p:nvPr/>
          </p:nvSpPr>
          <p:spPr bwMode="auto">
            <a:xfrm rot="5400000">
              <a:off x="3840" y="144"/>
              <a:ext cx="624" cy="1680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38100" algn="ctr">
              <a:noFill/>
              <a:round/>
              <a:headEnd/>
              <a:tailEnd/>
            </a:ln>
            <a:effectLst>
              <a:outerShdw dist="114300" dir="16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33073" name="Group 17"/>
            <p:cNvGrpSpPr>
              <a:grpSpLocks/>
            </p:cNvGrpSpPr>
            <p:nvPr/>
          </p:nvGrpSpPr>
          <p:grpSpPr bwMode="auto">
            <a:xfrm>
              <a:off x="3331" y="745"/>
              <a:ext cx="1642" cy="503"/>
              <a:chOff x="3331" y="745"/>
              <a:chExt cx="1642" cy="503"/>
            </a:xfrm>
          </p:grpSpPr>
          <p:sp>
            <p:nvSpPr>
              <p:cNvPr id="2733074" name="Text Box 18"/>
              <p:cNvSpPr txBox="1">
                <a:spLocks noChangeArrowheads="1"/>
              </p:cNvSpPr>
              <p:nvPr/>
            </p:nvSpPr>
            <p:spPr bwMode="auto">
              <a:xfrm>
                <a:off x="3341" y="745"/>
                <a:ext cx="1632" cy="31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Communist</a:t>
                </a:r>
              </a:p>
            </p:txBody>
          </p:sp>
          <p:sp>
            <p:nvSpPr>
              <p:cNvPr id="2733075" name="Text Box 19"/>
              <p:cNvSpPr txBox="1">
                <a:spLocks noChangeArrowheads="1"/>
              </p:cNvSpPr>
              <p:nvPr/>
            </p:nvSpPr>
            <p:spPr bwMode="auto">
              <a:xfrm>
                <a:off x="3331" y="960"/>
                <a:ext cx="1632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world</a:t>
                </a:r>
              </a:p>
            </p:txBody>
          </p:sp>
        </p:grpSp>
      </p:grpSp>
      <p:sp>
        <p:nvSpPr>
          <p:cNvPr id="2733076" name="Line 20"/>
          <p:cNvSpPr>
            <a:spLocks noChangeShapeType="1"/>
          </p:cNvSpPr>
          <p:nvPr/>
        </p:nvSpPr>
        <p:spPr bwMode="auto">
          <a:xfrm flipV="1">
            <a:off x="3962400" y="2347913"/>
            <a:ext cx="1249363" cy="0"/>
          </a:xfrm>
          <a:prstGeom prst="line">
            <a:avLst/>
          </a:prstGeom>
          <a:noFill/>
          <a:ln w="889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33085" name="Picture 29" descr="Peace Dove_P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752600"/>
            <a:ext cx="3263900" cy="3276600"/>
          </a:xfrm>
          <a:prstGeom prst="rect">
            <a:avLst/>
          </a:prstGeom>
          <a:noFill/>
        </p:spPr>
      </p:pic>
      <p:grpSp>
        <p:nvGrpSpPr>
          <p:cNvPr id="2733079" name="Group 23"/>
          <p:cNvGrpSpPr>
            <a:grpSpLocks/>
          </p:cNvGrpSpPr>
          <p:nvPr/>
        </p:nvGrpSpPr>
        <p:grpSpPr bwMode="auto">
          <a:xfrm>
            <a:off x="533400" y="3330575"/>
            <a:ext cx="4038600" cy="582613"/>
            <a:chOff x="336" y="2098"/>
            <a:chExt cx="2544" cy="367"/>
          </a:xfrm>
        </p:grpSpPr>
        <p:sp>
          <p:nvSpPr>
            <p:cNvPr id="2733080" name="Text Box 24"/>
            <p:cNvSpPr txBox="1">
              <a:spLocks noChangeArrowheads="1"/>
            </p:cNvSpPr>
            <p:nvPr/>
          </p:nvSpPr>
          <p:spPr bwMode="auto">
            <a:xfrm>
              <a:off x="528" y="2146"/>
              <a:ext cx="2352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28398" dir="126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 dirty="0">
                  <a:solidFill>
                    <a:srgbClr val="36001B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Arial" charset="0"/>
                </a:rPr>
                <a:t>Build the ideal world</a:t>
              </a:r>
            </a:p>
          </p:txBody>
        </p:sp>
        <p:sp>
          <p:nvSpPr>
            <p:cNvPr id="2733081" name="Text Box 25"/>
            <p:cNvSpPr txBox="1">
              <a:spLocks noChangeArrowheads="1"/>
            </p:cNvSpPr>
            <p:nvPr/>
          </p:nvSpPr>
          <p:spPr bwMode="auto">
            <a:xfrm>
              <a:off x="336" y="2098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36001B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36001B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733077" name="Text Box 21"/>
          <p:cNvSpPr txBox="1">
            <a:spLocks noChangeArrowheads="1"/>
          </p:cNvSpPr>
          <p:nvPr/>
        </p:nvSpPr>
        <p:spPr bwMode="auto">
          <a:xfrm>
            <a:off x="3238500" y="1295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rgbClr val="333399"/>
                </a:solidFill>
                <a:effectLst/>
                <a:latin typeface="Arial Black" pitchFamily="34" charset="0"/>
              </a:rPr>
              <a:t>Subjugation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3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3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3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73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3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3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3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3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3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3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3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3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3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3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3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3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3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3084" grpId="0" animBg="1"/>
      <p:bldP spid="2733065" grpId="0"/>
      <p:bldP spid="2733076" grpId="0" animBg="1"/>
      <p:bldP spid="273307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924" name="Oval 28" descr="continents_map_sm_FREE"/>
          <p:cNvSpPr>
            <a:spLocks noChangeArrowheads="1"/>
          </p:cNvSpPr>
          <p:nvPr/>
        </p:nvSpPr>
        <p:spPr bwMode="auto">
          <a:xfrm>
            <a:off x="1143000" y="2057400"/>
            <a:ext cx="6858000" cy="3200400"/>
          </a:xfrm>
          <a:prstGeom prst="ellipse">
            <a:avLst/>
          </a:prstGeom>
          <a:blipFill dpi="0" rotWithShape="0">
            <a:blip r:embed="rId3">
              <a:lum bright="46000" contrast="-40000"/>
            </a:blip>
            <a:srcRect/>
            <a:stretch>
              <a:fillRect/>
            </a:stretch>
          </a:blip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grpSp>
        <p:nvGrpSpPr>
          <p:cNvPr id="2256927" name="Group 31"/>
          <p:cNvGrpSpPr>
            <a:grpSpLocks/>
          </p:cNvGrpSpPr>
          <p:nvPr/>
        </p:nvGrpSpPr>
        <p:grpSpPr bwMode="auto">
          <a:xfrm>
            <a:off x="914400" y="1814513"/>
            <a:ext cx="2667000" cy="990600"/>
            <a:chOff x="768" y="672"/>
            <a:chExt cx="1680" cy="624"/>
          </a:xfrm>
        </p:grpSpPr>
        <p:sp>
          <p:nvSpPr>
            <p:cNvPr id="2256928" name="Oval 32" descr="Vote 1"/>
            <p:cNvSpPr>
              <a:spLocks noChangeArrowheads="1"/>
            </p:cNvSpPr>
            <p:nvPr/>
          </p:nvSpPr>
          <p:spPr bwMode="auto">
            <a:xfrm rot="5400000">
              <a:off x="1296" y="144"/>
              <a:ext cx="624" cy="1680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38100" algn="ctr">
              <a:noFill/>
              <a:round/>
              <a:headEnd/>
              <a:tailEnd/>
            </a:ln>
            <a:effectLst>
              <a:outerShdw dist="114300" dir="16200000" algn="ctr" rotWithShape="0">
                <a:srgbClr val="336699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6929" name="Group 33"/>
            <p:cNvGrpSpPr>
              <a:grpSpLocks/>
            </p:cNvGrpSpPr>
            <p:nvPr/>
          </p:nvGrpSpPr>
          <p:grpSpPr bwMode="auto">
            <a:xfrm>
              <a:off x="787" y="745"/>
              <a:ext cx="1642" cy="503"/>
              <a:chOff x="787" y="745"/>
              <a:chExt cx="1642" cy="503"/>
            </a:xfrm>
          </p:grpSpPr>
          <p:sp>
            <p:nvSpPr>
              <p:cNvPr id="2256930" name="Text Box 34"/>
              <p:cNvSpPr txBox="1">
                <a:spLocks noChangeArrowheads="1"/>
              </p:cNvSpPr>
              <p:nvPr/>
            </p:nvSpPr>
            <p:spPr bwMode="auto">
              <a:xfrm>
                <a:off x="797" y="745"/>
                <a:ext cx="1632" cy="31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0" dirty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Democratic</a:t>
                </a:r>
              </a:p>
            </p:txBody>
          </p:sp>
          <p:sp>
            <p:nvSpPr>
              <p:cNvPr id="2256931" name="Text Box 35"/>
              <p:cNvSpPr txBox="1">
                <a:spLocks noChangeArrowheads="1"/>
              </p:cNvSpPr>
              <p:nvPr/>
            </p:nvSpPr>
            <p:spPr bwMode="auto">
              <a:xfrm>
                <a:off x="787" y="960"/>
                <a:ext cx="1632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12393903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 dirty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world</a:t>
                </a:r>
              </a:p>
            </p:txBody>
          </p:sp>
        </p:grpSp>
      </p:grpSp>
      <p:grpSp>
        <p:nvGrpSpPr>
          <p:cNvPr id="2256932" name="Group 36"/>
          <p:cNvGrpSpPr>
            <a:grpSpLocks/>
          </p:cNvGrpSpPr>
          <p:nvPr/>
        </p:nvGrpSpPr>
        <p:grpSpPr bwMode="auto">
          <a:xfrm>
            <a:off x="5562600" y="1814513"/>
            <a:ext cx="2667000" cy="990600"/>
            <a:chOff x="3312" y="672"/>
            <a:chExt cx="1680" cy="624"/>
          </a:xfrm>
        </p:grpSpPr>
        <p:sp>
          <p:nvSpPr>
            <p:cNvPr id="2256933" name="Oval 37" descr="Hammer and sickle - Symbol of Communism"/>
            <p:cNvSpPr>
              <a:spLocks noChangeArrowheads="1"/>
            </p:cNvSpPr>
            <p:nvPr/>
          </p:nvSpPr>
          <p:spPr bwMode="auto">
            <a:xfrm rot="5400000">
              <a:off x="3840" y="144"/>
              <a:ext cx="624" cy="1680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38100" algn="ctr">
              <a:noFill/>
              <a:round/>
              <a:headEnd/>
              <a:tailEnd/>
            </a:ln>
            <a:effectLst>
              <a:outerShdw dist="114300" dir="16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6934" name="Group 38"/>
            <p:cNvGrpSpPr>
              <a:grpSpLocks/>
            </p:cNvGrpSpPr>
            <p:nvPr/>
          </p:nvGrpSpPr>
          <p:grpSpPr bwMode="auto">
            <a:xfrm>
              <a:off x="3331" y="745"/>
              <a:ext cx="1642" cy="503"/>
              <a:chOff x="3331" y="745"/>
              <a:chExt cx="1642" cy="503"/>
            </a:xfrm>
          </p:grpSpPr>
          <p:sp>
            <p:nvSpPr>
              <p:cNvPr id="2256935" name="Text Box 39"/>
              <p:cNvSpPr txBox="1">
                <a:spLocks noChangeArrowheads="1"/>
              </p:cNvSpPr>
              <p:nvPr/>
            </p:nvSpPr>
            <p:spPr bwMode="auto">
              <a:xfrm>
                <a:off x="3341" y="745"/>
                <a:ext cx="1632" cy="31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Communist</a:t>
                </a:r>
              </a:p>
            </p:txBody>
          </p:sp>
          <p:sp>
            <p:nvSpPr>
              <p:cNvPr id="2256936" name="Text Box 40"/>
              <p:cNvSpPr txBox="1">
                <a:spLocks noChangeArrowheads="1"/>
              </p:cNvSpPr>
              <p:nvPr/>
            </p:nvSpPr>
            <p:spPr bwMode="auto">
              <a:xfrm>
                <a:off x="3331" y="960"/>
                <a:ext cx="1632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world</a:t>
                </a:r>
              </a:p>
            </p:txBody>
          </p:sp>
        </p:grpSp>
      </p:grpSp>
      <p:sp>
        <p:nvSpPr>
          <p:cNvPr id="2256920" name="Line 24"/>
          <p:cNvSpPr>
            <a:spLocks noChangeShapeType="1"/>
          </p:cNvSpPr>
          <p:nvPr/>
        </p:nvSpPr>
        <p:spPr bwMode="auto">
          <a:xfrm flipV="1">
            <a:off x="3962400" y="2347913"/>
            <a:ext cx="1249363" cy="0"/>
          </a:xfrm>
          <a:prstGeom prst="line">
            <a:avLst/>
          </a:prstGeom>
          <a:noFill/>
          <a:ln w="889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689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902" name="Text Box 6"/>
          <p:cNvSpPr txBox="1">
            <a:spLocks noChangeArrowheads="1"/>
          </p:cNvSpPr>
          <p:nvPr/>
        </p:nvSpPr>
        <p:spPr bwMode="auto">
          <a:xfrm>
            <a:off x="533400" y="3330575"/>
            <a:ext cx="381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en-US" sz="4600">
                <a:solidFill>
                  <a:srgbClr val="36001B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36001B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256922" name="Group 26"/>
          <p:cNvGrpSpPr>
            <a:grpSpLocks/>
          </p:cNvGrpSpPr>
          <p:nvPr/>
        </p:nvGrpSpPr>
        <p:grpSpPr bwMode="auto">
          <a:xfrm>
            <a:off x="1447800" y="5645150"/>
            <a:ext cx="6477000" cy="984250"/>
            <a:chOff x="528" y="3552"/>
            <a:chExt cx="4080" cy="620"/>
          </a:xfrm>
        </p:grpSpPr>
        <p:sp>
          <p:nvSpPr>
            <p:cNvPr id="2256905" name="Text Box 9"/>
            <p:cNvSpPr txBox="1">
              <a:spLocks noChangeArrowheads="1"/>
            </p:cNvSpPr>
            <p:nvPr/>
          </p:nvSpPr>
          <p:spPr bwMode="auto">
            <a:xfrm>
              <a:off x="528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56906" name="Text Box 10"/>
            <p:cNvSpPr txBox="1">
              <a:spLocks noChangeArrowheads="1"/>
            </p:cNvSpPr>
            <p:nvPr/>
          </p:nvSpPr>
          <p:spPr bwMode="auto">
            <a:xfrm>
              <a:off x="768" y="3598"/>
              <a:ext cx="3840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God’s side is to found the perfect Abel-type view of life based on the new truth and complete the worldwide completion-stage foundation for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democracy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256907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900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4.4.2  Summary of the Providence in the Third World War</a:t>
            </a:r>
          </a:p>
        </p:txBody>
      </p:sp>
      <p:sp>
        <p:nvSpPr>
          <p:cNvPr id="2256921" name="Text Box 25"/>
          <p:cNvSpPr txBox="1">
            <a:spLocks noChangeArrowheads="1"/>
          </p:cNvSpPr>
          <p:nvPr/>
        </p:nvSpPr>
        <p:spPr bwMode="auto">
          <a:xfrm>
            <a:off x="3238500" y="1295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>
                <a:solidFill>
                  <a:srgbClr val="333399"/>
                </a:solidFill>
                <a:effectLst/>
                <a:latin typeface="Arial Black" pitchFamily="34" charset="0"/>
              </a:rPr>
              <a:t>Subjugation</a:t>
            </a:r>
          </a:p>
        </p:txBody>
      </p:sp>
      <p:pic>
        <p:nvPicPr>
          <p:cNvPr id="2256926" name="Picture 30" descr="Peace Dove_P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752600"/>
            <a:ext cx="3263900" cy="3276600"/>
          </a:xfrm>
          <a:prstGeom prst="rect">
            <a:avLst/>
          </a:prstGeom>
          <a:noFill/>
        </p:spPr>
      </p:pic>
      <p:sp>
        <p:nvSpPr>
          <p:cNvPr id="2256899" name="Text Box 3"/>
          <p:cNvSpPr txBox="1">
            <a:spLocks noChangeArrowheads="1"/>
          </p:cNvSpPr>
          <p:nvPr/>
        </p:nvSpPr>
        <p:spPr bwMode="auto">
          <a:xfrm>
            <a:off x="838200" y="3406775"/>
            <a:ext cx="3733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 dirty="0">
                <a:solidFill>
                  <a:srgbClr val="36001B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" charset="0"/>
              </a:rPr>
              <a:t>Build the ideal world</a:t>
            </a:r>
          </a:p>
        </p:txBody>
      </p:sp>
      <p:grpSp>
        <p:nvGrpSpPr>
          <p:cNvPr id="2256923" name="Group 27"/>
          <p:cNvGrpSpPr>
            <a:grpSpLocks/>
          </p:cNvGrpSpPr>
          <p:nvPr/>
        </p:nvGrpSpPr>
        <p:grpSpPr bwMode="auto">
          <a:xfrm>
            <a:off x="533400" y="3957638"/>
            <a:ext cx="7543800" cy="488950"/>
            <a:chOff x="336" y="2493"/>
            <a:chExt cx="4752" cy="308"/>
          </a:xfrm>
        </p:grpSpPr>
        <p:sp>
          <p:nvSpPr>
            <p:cNvPr id="2256900" name="Text Box 4"/>
            <p:cNvSpPr txBox="1">
              <a:spLocks noChangeArrowheads="1"/>
            </p:cNvSpPr>
            <p:nvPr/>
          </p:nvSpPr>
          <p:spPr bwMode="auto">
            <a:xfrm>
              <a:off x="528" y="2493"/>
              <a:ext cx="4560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28398" dir="126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 dirty="0">
                  <a:solidFill>
                    <a:srgbClr val="36001B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Arial" charset="0"/>
                </a:rPr>
                <a:t>Completion-stage foundation for democracy</a:t>
              </a:r>
            </a:p>
          </p:txBody>
        </p:sp>
        <p:sp>
          <p:nvSpPr>
            <p:cNvPr id="2256903" name="Text Box 7"/>
            <p:cNvSpPr txBox="1">
              <a:spLocks noChangeArrowheads="1"/>
            </p:cNvSpPr>
            <p:nvPr/>
          </p:nvSpPr>
          <p:spPr bwMode="auto">
            <a:xfrm>
              <a:off x="336" y="2497"/>
              <a:ext cx="24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600">
                  <a:solidFill>
                    <a:srgbClr val="36001B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36001B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6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977" name="Oval 33" descr="continents_map_sm_FREE"/>
          <p:cNvSpPr>
            <a:spLocks noChangeArrowheads="1"/>
          </p:cNvSpPr>
          <p:nvPr/>
        </p:nvSpPr>
        <p:spPr bwMode="auto">
          <a:xfrm>
            <a:off x="1143000" y="2057400"/>
            <a:ext cx="6858000" cy="3200400"/>
          </a:xfrm>
          <a:prstGeom prst="ellipse">
            <a:avLst/>
          </a:prstGeom>
          <a:blipFill dpi="0" rotWithShape="0">
            <a:blip r:embed="rId3">
              <a:lum bright="46000" contrast="-40000"/>
            </a:blip>
            <a:srcRect/>
            <a:stretch>
              <a:fillRect/>
            </a:stretch>
          </a:blip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grpSp>
        <p:nvGrpSpPr>
          <p:cNvPr id="2258985" name="Group 41"/>
          <p:cNvGrpSpPr>
            <a:grpSpLocks/>
          </p:cNvGrpSpPr>
          <p:nvPr/>
        </p:nvGrpSpPr>
        <p:grpSpPr bwMode="auto">
          <a:xfrm>
            <a:off x="5562600" y="1814513"/>
            <a:ext cx="2667000" cy="990600"/>
            <a:chOff x="3312" y="672"/>
            <a:chExt cx="1680" cy="624"/>
          </a:xfrm>
        </p:grpSpPr>
        <p:sp>
          <p:nvSpPr>
            <p:cNvPr id="2258986" name="Oval 42" descr="Hammer and sickle - Symbol of Communism"/>
            <p:cNvSpPr>
              <a:spLocks noChangeArrowheads="1"/>
            </p:cNvSpPr>
            <p:nvPr/>
          </p:nvSpPr>
          <p:spPr bwMode="auto">
            <a:xfrm rot="5400000">
              <a:off x="3840" y="144"/>
              <a:ext cx="624" cy="1680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38100" algn="ctr">
              <a:noFill/>
              <a:round/>
              <a:headEnd/>
              <a:tailEnd/>
            </a:ln>
            <a:effectLst>
              <a:outerShdw dist="114300" dir="16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8987" name="Group 43"/>
            <p:cNvGrpSpPr>
              <a:grpSpLocks/>
            </p:cNvGrpSpPr>
            <p:nvPr/>
          </p:nvGrpSpPr>
          <p:grpSpPr bwMode="auto">
            <a:xfrm>
              <a:off x="3331" y="745"/>
              <a:ext cx="1642" cy="503"/>
              <a:chOff x="3331" y="745"/>
              <a:chExt cx="1642" cy="503"/>
            </a:xfrm>
          </p:grpSpPr>
          <p:sp>
            <p:nvSpPr>
              <p:cNvPr id="2258988" name="Text Box 44"/>
              <p:cNvSpPr txBox="1">
                <a:spLocks noChangeArrowheads="1"/>
              </p:cNvSpPr>
              <p:nvPr/>
            </p:nvSpPr>
            <p:spPr bwMode="auto">
              <a:xfrm>
                <a:off x="3341" y="745"/>
                <a:ext cx="1632" cy="31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Communist</a:t>
                </a:r>
              </a:p>
            </p:txBody>
          </p:sp>
          <p:sp>
            <p:nvSpPr>
              <p:cNvPr id="2258989" name="Text Box 45"/>
              <p:cNvSpPr txBox="1">
                <a:spLocks noChangeArrowheads="1"/>
              </p:cNvSpPr>
              <p:nvPr/>
            </p:nvSpPr>
            <p:spPr bwMode="auto">
              <a:xfrm>
                <a:off x="3331" y="960"/>
                <a:ext cx="1632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world</a:t>
                </a:r>
              </a:p>
            </p:txBody>
          </p:sp>
        </p:grpSp>
      </p:grpSp>
      <p:sp>
        <p:nvSpPr>
          <p:cNvPr id="2258969" name="Line 25"/>
          <p:cNvSpPr>
            <a:spLocks noChangeShapeType="1"/>
          </p:cNvSpPr>
          <p:nvPr/>
        </p:nvSpPr>
        <p:spPr bwMode="auto">
          <a:xfrm flipV="1">
            <a:off x="3962400" y="2347913"/>
            <a:ext cx="1249363" cy="0"/>
          </a:xfrm>
          <a:prstGeom prst="line">
            <a:avLst/>
          </a:prstGeom>
          <a:noFill/>
          <a:ln w="889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8950" name="Text Box 6"/>
          <p:cNvSpPr txBox="1">
            <a:spLocks noChangeArrowheads="1"/>
          </p:cNvSpPr>
          <p:nvPr/>
        </p:nvSpPr>
        <p:spPr bwMode="auto">
          <a:xfrm>
            <a:off x="533400" y="3330575"/>
            <a:ext cx="381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en-US" sz="4600">
                <a:solidFill>
                  <a:srgbClr val="36001B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36001B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8951" name="Text Box 7"/>
          <p:cNvSpPr txBox="1">
            <a:spLocks noChangeArrowheads="1"/>
          </p:cNvSpPr>
          <p:nvPr/>
        </p:nvSpPr>
        <p:spPr bwMode="auto">
          <a:xfrm>
            <a:off x="533400" y="3963988"/>
            <a:ext cx="381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55000"/>
              </a:lnSpc>
            </a:pPr>
            <a:r>
              <a:rPr lang="en-US" sz="4600">
                <a:solidFill>
                  <a:srgbClr val="36001B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36001B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8956" name="Text Box 12"/>
          <p:cNvSpPr txBox="1">
            <a:spLocks noChangeArrowheads="1"/>
          </p:cNvSpPr>
          <p:nvPr/>
        </p:nvSpPr>
        <p:spPr bwMode="auto">
          <a:xfrm>
            <a:off x="381000" y="2286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900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4.4.2  Summary of the Providence in the Third World War</a:t>
            </a:r>
          </a:p>
        </p:txBody>
      </p:sp>
      <p:sp>
        <p:nvSpPr>
          <p:cNvPr id="225894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8971" name="Group 27"/>
          <p:cNvGrpSpPr>
            <a:grpSpLocks/>
          </p:cNvGrpSpPr>
          <p:nvPr/>
        </p:nvGrpSpPr>
        <p:grpSpPr bwMode="auto">
          <a:xfrm>
            <a:off x="1981200" y="5689600"/>
            <a:ext cx="5715000" cy="711200"/>
            <a:chOff x="768" y="3556"/>
            <a:chExt cx="3600" cy="448"/>
          </a:xfrm>
        </p:grpSpPr>
        <p:sp>
          <p:nvSpPr>
            <p:cNvPr id="2258954" name="Text Box 10"/>
            <p:cNvSpPr txBox="1">
              <a:spLocks noChangeArrowheads="1"/>
            </p:cNvSpPr>
            <p:nvPr/>
          </p:nvSpPr>
          <p:spPr bwMode="auto">
            <a:xfrm>
              <a:off x="768" y="3556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58955" name="Text Box 11"/>
            <p:cNvSpPr txBox="1">
              <a:spLocks noChangeArrowheads="1"/>
            </p:cNvSpPr>
            <p:nvPr/>
          </p:nvSpPr>
          <p:spPr bwMode="auto">
            <a:xfrm>
              <a:off x="1008" y="3602"/>
              <a:ext cx="336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God’s side is then to guide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all of humanity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into one unified world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378).</a:t>
              </a:r>
            </a:p>
          </p:txBody>
        </p:sp>
      </p:grpSp>
      <p:sp>
        <p:nvSpPr>
          <p:cNvPr id="2258970" name="Text Box 26"/>
          <p:cNvSpPr txBox="1">
            <a:spLocks noChangeArrowheads="1"/>
          </p:cNvSpPr>
          <p:nvPr/>
        </p:nvSpPr>
        <p:spPr bwMode="auto">
          <a:xfrm>
            <a:off x="3238500" y="1295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>
                <a:solidFill>
                  <a:srgbClr val="333399"/>
                </a:solidFill>
                <a:effectLst/>
                <a:latin typeface="Arial Black" pitchFamily="34" charset="0"/>
              </a:rPr>
              <a:t>Subjugation</a:t>
            </a:r>
          </a:p>
        </p:txBody>
      </p:sp>
      <p:pic>
        <p:nvPicPr>
          <p:cNvPr id="2258979" name="Picture 35" descr="Peace Dove_P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752600"/>
            <a:ext cx="3263900" cy="3276600"/>
          </a:xfrm>
          <a:prstGeom prst="rect">
            <a:avLst/>
          </a:prstGeom>
          <a:noFill/>
        </p:spPr>
      </p:pic>
      <p:sp>
        <p:nvSpPr>
          <p:cNvPr id="2258947" name="Text Box 3"/>
          <p:cNvSpPr txBox="1">
            <a:spLocks noChangeArrowheads="1"/>
          </p:cNvSpPr>
          <p:nvPr/>
        </p:nvSpPr>
        <p:spPr bwMode="auto">
          <a:xfrm>
            <a:off x="838200" y="3406775"/>
            <a:ext cx="3733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7940" dir="12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 dirty="0">
                <a:solidFill>
                  <a:srgbClr val="36001B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" charset="0"/>
              </a:rPr>
              <a:t>Build the ideal world</a:t>
            </a:r>
          </a:p>
        </p:txBody>
      </p:sp>
      <p:sp>
        <p:nvSpPr>
          <p:cNvPr id="2258948" name="Text Box 4"/>
          <p:cNvSpPr txBox="1">
            <a:spLocks noChangeArrowheads="1"/>
          </p:cNvSpPr>
          <p:nvPr/>
        </p:nvSpPr>
        <p:spPr bwMode="auto">
          <a:xfrm>
            <a:off x="838200" y="3957638"/>
            <a:ext cx="72390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2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 dirty="0">
                <a:solidFill>
                  <a:srgbClr val="36001B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" charset="0"/>
              </a:rPr>
              <a:t>Completion-stage foundation for democracy</a:t>
            </a:r>
          </a:p>
        </p:txBody>
      </p:sp>
      <p:grpSp>
        <p:nvGrpSpPr>
          <p:cNvPr id="2258972" name="Group 28"/>
          <p:cNvGrpSpPr>
            <a:grpSpLocks/>
          </p:cNvGrpSpPr>
          <p:nvPr/>
        </p:nvGrpSpPr>
        <p:grpSpPr bwMode="auto">
          <a:xfrm>
            <a:off x="533400" y="4446588"/>
            <a:ext cx="7543800" cy="582612"/>
            <a:chOff x="336" y="2801"/>
            <a:chExt cx="4752" cy="367"/>
          </a:xfrm>
        </p:grpSpPr>
        <p:sp>
          <p:nvSpPr>
            <p:cNvPr id="2258949" name="Text Box 5"/>
            <p:cNvSpPr txBox="1">
              <a:spLocks noChangeArrowheads="1"/>
            </p:cNvSpPr>
            <p:nvPr/>
          </p:nvSpPr>
          <p:spPr bwMode="auto">
            <a:xfrm>
              <a:off x="528" y="2849"/>
              <a:ext cx="4560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28398" dir="126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 dirty="0">
                  <a:solidFill>
                    <a:srgbClr val="36001B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Arial" charset="0"/>
                </a:rPr>
                <a:t>Guide all of humanity into one unified world</a:t>
              </a:r>
            </a:p>
          </p:txBody>
        </p:sp>
        <p:sp>
          <p:nvSpPr>
            <p:cNvPr id="2258952" name="Text Box 8"/>
            <p:cNvSpPr txBox="1">
              <a:spLocks noChangeArrowheads="1"/>
            </p:cNvSpPr>
            <p:nvPr/>
          </p:nvSpPr>
          <p:spPr bwMode="auto">
            <a:xfrm>
              <a:off x="336" y="2801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36001B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36001B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258980" name="Group 36"/>
          <p:cNvGrpSpPr>
            <a:grpSpLocks/>
          </p:cNvGrpSpPr>
          <p:nvPr/>
        </p:nvGrpSpPr>
        <p:grpSpPr bwMode="auto">
          <a:xfrm>
            <a:off x="914400" y="1814513"/>
            <a:ext cx="2667000" cy="990600"/>
            <a:chOff x="768" y="672"/>
            <a:chExt cx="1680" cy="624"/>
          </a:xfrm>
        </p:grpSpPr>
        <p:sp>
          <p:nvSpPr>
            <p:cNvPr id="2258981" name="Oval 37" descr="Vote 1"/>
            <p:cNvSpPr>
              <a:spLocks noChangeArrowheads="1"/>
            </p:cNvSpPr>
            <p:nvPr/>
          </p:nvSpPr>
          <p:spPr bwMode="auto">
            <a:xfrm rot="5400000">
              <a:off x="1296" y="144"/>
              <a:ext cx="624" cy="1680"/>
            </a:xfrm>
            <a:prstGeom prst="ellipse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 w="38100" algn="ctr">
              <a:noFill/>
              <a:round/>
              <a:headEnd/>
              <a:tailEnd/>
            </a:ln>
            <a:effectLst>
              <a:outerShdw dist="114300" dir="16200000" algn="ctr" rotWithShape="0">
                <a:srgbClr val="336699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8982" name="Group 38"/>
            <p:cNvGrpSpPr>
              <a:grpSpLocks/>
            </p:cNvGrpSpPr>
            <p:nvPr/>
          </p:nvGrpSpPr>
          <p:grpSpPr bwMode="auto">
            <a:xfrm>
              <a:off x="787" y="745"/>
              <a:ext cx="1642" cy="503"/>
              <a:chOff x="787" y="745"/>
              <a:chExt cx="1642" cy="503"/>
            </a:xfrm>
          </p:grpSpPr>
          <p:sp>
            <p:nvSpPr>
              <p:cNvPr id="2258983" name="Text Box 39"/>
              <p:cNvSpPr txBox="1">
                <a:spLocks noChangeArrowheads="1"/>
              </p:cNvSpPr>
              <p:nvPr/>
            </p:nvSpPr>
            <p:spPr bwMode="auto">
              <a:xfrm>
                <a:off x="797" y="745"/>
                <a:ext cx="1632" cy="31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0" dirty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Democratic</a:t>
                </a:r>
              </a:p>
            </p:txBody>
          </p:sp>
          <p:sp>
            <p:nvSpPr>
              <p:cNvPr id="2258984" name="Text Box 40"/>
              <p:cNvSpPr txBox="1">
                <a:spLocks noChangeArrowheads="1"/>
              </p:cNvSpPr>
              <p:nvPr/>
            </p:nvSpPr>
            <p:spPr bwMode="auto">
              <a:xfrm>
                <a:off x="787" y="960"/>
                <a:ext cx="1632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12393903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 dirty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world</a:t>
                </a:r>
              </a:p>
            </p:txBody>
          </p: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8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558" name="Oval 22" descr="continents_map_sm_FREE"/>
          <p:cNvSpPr>
            <a:spLocks noChangeArrowheads="1"/>
          </p:cNvSpPr>
          <p:nvPr/>
        </p:nvSpPr>
        <p:spPr bwMode="auto">
          <a:xfrm>
            <a:off x="762000" y="1744663"/>
            <a:ext cx="7543800" cy="3521075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pic>
        <p:nvPicPr>
          <p:cNvPr id="2241557" name="Picture 21" descr="Peace Dove_P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5775" y="1423988"/>
            <a:ext cx="3590925" cy="3605212"/>
          </a:xfrm>
          <a:prstGeom prst="rect">
            <a:avLst/>
          </a:prstGeom>
          <a:noFill/>
        </p:spPr>
      </p:pic>
      <p:sp>
        <p:nvSpPr>
          <p:cNvPr id="2241540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1545" name="Text Box 9"/>
          <p:cNvSpPr txBox="1">
            <a:spLocks noChangeArrowheads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4.4.3  The Providential Causes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			</a:t>
            </a:r>
            <a:r>
              <a:rPr lang="en-US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behind the Third World War</a:t>
            </a:r>
          </a:p>
        </p:txBody>
      </p:sp>
      <p:grpSp>
        <p:nvGrpSpPr>
          <p:cNvPr id="2241552" name="Group 16"/>
          <p:cNvGrpSpPr>
            <a:grpSpLocks/>
          </p:cNvGrpSpPr>
          <p:nvPr/>
        </p:nvGrpSpPr>
        <p:grpSpPr bwMode="auto">
          <a:xfrm>
            <a:off x="1219200" y="5788025"/>
            <a:ext cx="6553200" cy="460375"/>
            <a:chOff x="768" y="3646"/>
            <a:chExt cx="4128" cy="290"/>
          </a:xfrm>
        </p:grpSpPr>
        <p:sp>
          <p:nvSpPr>
            <p:cNvPr id="2241550" name="Text Box 14"/>
            <p:cNvSpPr txBox="1">
              <a:spLocks noChangeArrowheads="1"/>
            </p:cNvSpPr>
            <p:nvPr/>
          </p:nvSpPr>
          <p:spPr bwMode="auto">
            <a:xfrm>
              <a:off x="768" y="3646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41551" name="Text Box 15"/>
            <p:cNvSpPr txBox="1">
              <a:spLocks noChangeArrowheads="1"/>
            </p:cNvSpPr>
            <p:nvPr/>
          </p:nvSpPr>
          <p:spPr bwMode="auto">
            <a:xfrm>
              <a:off x="1008" y="3646"/>
              <a:ext cx="3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Third World War has to take place in order to:</a:t>
              </a:r>
              <a:endParaRPr lang="en-US" sz="24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4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4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4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24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1558" grpId="0" animBg="1"/>
      <p:bldP spid="224154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202" name="Oval 18" descr="continents_map_sm_FREE"/>
          <p:cNvSpPr>
            <a:spLocks noChangeArrowheads="1"/>
          </p:cNvSpPr>
          <p:nvPr/>
        </p:nvSpPr>
        <p:spPr bwMode="auto">
          <a:xfrm>
            <a:off x="762000" y="1744663"/>
            <a:ext cx="7543800" cy="3521075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sp>
        <p:nvSpPr>
          <p:cNvPr id="2269204" name="Oval 20" descr="continents_map_sm_FREE"/>
          <p:cNvSpPr>
            <a:spLocks noChangeArrowheads="1"/>
          </p:cNvSpPr>
          <p:nvPr/>
        </p:nvSpPr>
        <p:spPr bwMode="auto">
          <a:xfrm>
            <a:off x="762000" y="1744663"/>
            <a:ext cx="7543800" cy="3521075"/>
          </a:xfrm>
          <a:prstGeom prst="ellipse">
            <a:avLst/>
          </a:prstGeom>
          <a:blipFill dpi="0" rotWithShape="0">
            <a:blip r:embed="rId3">
              <a:lum bright="46000" contrast="-40000"/>
            </a:blip>
            <a:srcRect/>
            <a:stretch>
              <a:fillRect/>
            </a:stretch>
          </a:blip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pic>
        <p:nvPicPr>
          <p:cNvPr id="2269203" name="Picture 19" descr="Peace Dove_P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5775" y="1423988"/>
            <a:ext cx="3590925" cy="3605212"/>
          </a:xfrm>
          <a:prstGeom prst="rect">
            <a:avLst/>
          </a:prstGeom>
          <a:noFill/>
        </p:spPr>
      </p:pic>
      <p:grpSp>
        <p:nvGrpSpPr>
          <p:cNvPr id="2269201" name="Group 17"/>
          <p:cNvGrpSpPr>
            <a:grpSpLocks/>
          </p:cNvGrpSpPr>
          <p:nvPr/>
        </p:nvGrpSpPr>
        <p:grpSpPr bwMode="auto">
          <a:xfrm>
            <a:off x="457200" y="1676400"/>
            <a:ext cx="6553200" cy="1201738"/>
            <a:chOff x="288" y="1056"/>
            <a:chExt cx="4128" cy="757"/>
          </a:xfrm>
        </p:grpSpPr>
        <p:sp>
          <p:nvSpPr>
            <p:cNvPr id="2269186" name="Oval 2"/>
            <p:cNvSpPr>
              <a:spLocks noChangeArrowheads="1"/>
            </p:cNvSpPr>
            <p:nvPr/>
          </p:nvSpPr>
          <p:spPr bwMode="auto">
            <a:xfrm>
              <a:off x="288" y="1071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2269187" name="Text Box 3"/>
            <p:cNvSpPr txBox="1">
              <a:spLocks noChangeArrowheads="1"/>
            </p:cNvSpPr>
            <p:nvPr/>
          </p:nvSpPr>
          <p:spPr bwMode="auto">
            <a:xfrm>
              <a:off x="576" y="1056"/>
              <a:ext cx="3840" cy="7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Indemnity condition to restore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God’s three great blessings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at the completion stage </a:t>
              </a:r>
            </a:p>
          </p:txBody>
        </p:sp>
      </p:grpSp>
      <p:sp>
        <p:nvSpPr>
          <p:cNvPr id="2269188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9193" name="Text Box 9"/>
          <p:cNvSpPr txBox="1">
            <a:spLocks noChangeArrowheads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4.4.3  The Providential Causes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			</a:t>
            </a:r>
            <a:r>
              <a:rPr lang="en-US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behind the Third World War</a:t>
            </a:r>
          </a:p>
        </p:txBody>
      </p:sp>
      <p:grpSp>
        <p:nvGrpSpPr>
          <p:cNvPr id="2269199" name="Group 15"/>
          <p:cNvGrpSpPr>
            <a:grpSpLocks/>
          </p:cNvGrpSpPr>
          <p:nvPr/>
        </p:nvGrpSpPr>
        <p:grpSpPr bwMode="auto">
          <a:xfrm>
            <a:off x="1371600" y="5762625"/>
            <a:ext cx="6629400" cy="638175"/>
            <a:chOff x="864" y="3630"/>
            <a:chExt cx="4176" cy="402"/>
          </a:xfrm>
        </p:grpSpPr>
        <p:sp>
          <p:nvSpPr>
            <p:cNvPr id="2269197" name="Text Box 13"/>
            <p:cNvSpPr txBox="1">
              <a:spLocks noChangeArrowheads="1"/>
            </p:cNvSpPr>
            <p:nvPr/>
          </p:nvSpPr>
          <p:spPr bwMode="auto">
            <a:xfrm>
              <a:off x="1200" y="3630"/>
              <a:ext cx="384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Fulfill the worldwide indemnity condition to restore God’s three great blessings at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completion stage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69198" name="Oval 14"/>
            <p:cNvSpPr>
              <a:spLocks noChangeArrowheads="1"/>
            </p:cNvSpPr>
            <p:nvPr/>
          </p:nvSpPr>
          <p:spPr bwMode="auto">
            <a:xfrm>
              <a:off x="864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6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6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69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6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6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69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9202" grpId="0" animBg="1"/>
      <p:bldP spid="226920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6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71248" name="Group 16"/>
          <p:cNvGrpSpPr>
            <a:grpSpLocks/>
          </p:cNvGrpSpPr>
          <p:nvPr/>
        </p:nvGrpSpPr>
        <p:grpSpPr bwMode="auto">
          <a:xfrm>
            <a:off x="1524000" y="5762625"/>
            <a:ext cx="6019800" cy="638175"/>
            <a:chOff x="960" y="3630"/>
            <a:chExt cx="3792" cy="402"/>
          </a:xfrm>
        </p:grpSpPr>
        <p:sp>
          <p:nvSpPr>
            <p:cNvPr id="2271246" name="Text Box 14"/>
            <p:cNvSpPr txBox="1">
              <a:spLocks noChangeArrowheads="1"/>
            </p:cNvSpPr>
            <p:nvPr/>
          </p:nvSpPr>
          <p:spPr bwMode="auto">
            <a:xfrm>
              <a:off x="1296" y="3630"/>
              <a:ext cx="3456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Have the people on God’s side overcome Jesus’ 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third temptation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on the world level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378-9).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71247" name="Oval 15"/>
            <p:cNvSpPr>
              <a:spLocks noChangeArrowheads="1"/>
            </p:cNvSpPr>
            <p:nvPr/>
          </p:nvSpPr>
          <p:spPr bwMode="auto">
            <a:xfrm>
              <a:off x="960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2271253" name="Oval 21" descr="continents_map_sm_FREE"/>
          <p:cNvSpPr>
            <a:spLocks noChangeArrowheads="1"/>
          </p:cNvSpPr>
          <p:nvPr/>
        </p:nvSpPr>
        <p:spPr bwMode="auto">
          <a:xfrm>
            <a:off x="762000" y="1744663"/>
            <a:ext cx="7543800" cy="3521075"/>
          </a:xfrm>
          <a:prstGeom prst="ellipse">
            <a:avLst/>
          </a:prstGeom>
          <a:blipFill dpi="0" rotWithShape="0">
            <a:blip r:embed="rId3">
              <a:lum bright="46000" contrast="-40000"/>
            </a:blip>
            <a:srcRect/>
            <a:stretch>
              <a:fillRect/>
            </a:stretch>
          </a:blip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pic>
        <p:nvPicPr>
          <p:cNvPr id="2271252" name="Picture 20" descr="Peace Dove_P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5775" y="1423988"/>
            <a:ext cx="3590925" cy="3605212"/>
          </a:xfrm>
          <a:prstGeom prst="rect">
            <a:avLst/>
          </a:prstGeom>
          <a:noFill/>
        </p:spPr>
      </p:pic>
      <p:sp>
        <p:nvSpPr>
          <p:cNvPr id="2271234" name="Oval 2"/>
          <p:cNvSpPr>
            <a:spLocks noChangeArrowheads="1"/>
          </p:cNvSpPr>
          <p:nvPr/>
        </p:nvSpPr>
        <p:spPr bwMode="auto">
          <a:xfrm>
            <a:off x="457200" y="17002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271235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6096000" cy="120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Indemnity condition to restore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God’s three great blessings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at the completion stage </a:t>
            </a:r>
          </a:p>
        </p:txBody>
      </p:sp>
      <p:grpSp>
        <p:nvGrpSpPr>
          <p:cNvPr id="2271250" name="Group 18"/>
          <p:cNvGrpSpPr>
            <a:grpSpLocks/>
          </p:cNvGrpSpPr>
          <p:nvPr/>
        </p:nvGrpSpPr>
        <p:grpSpPr bwMode="auto">
          <a:xfrm>
            <a:off x="457200" y="3230563"/>
            <a:ext cx="7696200" cy="503237"/>
            <a:chOff x="288" y="2035"/>
            <a:chExt cx="4848" cy="317"/>
          </a:xfrm>
        </p:grpSpPr>
        <p:sp>
          <p:nvSpPr>
            <p:cNvPr id="2271237" name="Oval 5"/>
            <p:cNvSpPr>
              <a:spLocks noChangeArrowheads="1"/>
            </p:cNvSpPr>
            <p:nvPr/>
          </p:nvSpPr>
          <p:spPr bwMode="auto">
            <a:xfrm>
              <a:off x="288" y="2050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2271238" name="Text Box 6"/>
            <p:cNvSpPr txBox="1">
              <a:spLocks noChangeArrowheads="1"/>
            </p:cNvSpPr>
            <p:nvPr/>
          </p:nvSpPr>
          <p:spPr bwMode="auto">
            <a:xfrm>
              <a:off x="576" y="2035"/>
              <a:ext cx="4560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Overcome Jesus’ third temptation</a:t>
              </a:r>
            </a:p>
          </p:txBody>
        </p:sp>
      </p:grpSp>
      <p:sp>
        <p:nvSpPr>
          <p:cNvPr id="2271241" name="Text Box 9"/>
          <p:cNvSpPr txBox="1">
            <a:spLocks noChangeArrowheads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4.4.3  The Providential Causes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			</a:t>
            </a:r>
            <a:r>
              <a:rPr lang="en-US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behind the Third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7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7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7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7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0" name="Oval 20" descr="continents_map_sm_FREE"/>
          <p:cNvSpPr>
            <a:spLocks noChangeArrowheads="1"/>
          </p:cNvSpPr>
          <p:nvPr/>
        </p:nvSpPr>
        <p:spPr bwMode="auto">
          <a:xfrm>
            <a:off x="762000" y="1744663"/>
            <a:ext cx="7543800" cy="3521075"/>
          </a:xfrm>
          <a:prstGeom prst="ellipse">
            <a:avLst/>
          </a:prstGeom>
          <a:blipFill dpi="0" rotWithShape="0">
            <a:blip r:embed="rId3">
              <a:lum bright="46000" contrast="-40000"/>
            </a:blip>
            <a:srcRect/>
            <a:stretch>
              <a:fillRect/>
            </a:stretch>
          </a:blip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pic>
        <p:nvPicPr>
          <p:cNvPr id="2273299" name="Picture 19" descr="Peace Dove_P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5775" y="1423988"/>
            <a:ext cx="3590925" cy="3605212"/>
          </a:xfrm>
          <a:prstGeom prst="rect">
            <a:avLst/>
          </a:prstGeom>
          <a:noFill/>
        </p:spPr>
      </p:pic>
      <p:sp>
        <p:nvSpPr>
          <p:cNvPr id="2273282" name="Oval 2"/>
          <p:cNvSpPr>
            <a:spLocks noChangeArrowheads="1"/>
          </p:cNvSpPr>
          <p:nvPr/>
        </p:nvSpPr>
        <p:spPr bwMode="auto">
          <a:xfrm>
            <a:off x="457200" y="17002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273283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6096000" cy="120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Indemnity condition to restore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God’s three great blessings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at the completion stage </a:t>
            </a:r>
          </a:p>
        </p:txBody>
      </p:sp>
      <p:sp>
        <p:nvSpPr>
          <p:cNvPr id="2273284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285" name="Oval 5"/>
          <p:cNvSpPr>
            <a:spLocks noChangeArrowheads="1"/>
          </p:cNvSpPr>
          <p:nvPr/>
        </p:nvSpPr>
        <p:spPr bwMode="auto">
          <a:xfrm>
            <a:off x="457200" y="3254375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2273286" name="Text Box 6"/>
          <p:cNvSpPr txBox="1">
            <a:spLocks noChangeArrowheads="1"/>
          </p:cNvSpPr>
          <p:nvPr/>
        </p:nvSpPr>
        <p:spPr bwMode="auto">
          <a:xfrm>
            <a:off x="914400" y="3230563"/>
            <a:ext cx="72390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Overcome Jesus’ third temptation</a:t>
            </a:r>
          </a:p>
        </p:txBody>
      </p:sp>
      <p:grpSp>
        <p:nvGrpSpPr>
          <p:cNvPr id="2273301" name="Group 21"/>
          <p:cNvGrpSpPr>
            <a:grpSpLocks/>
          </p:cNvGrpSpPr>
          <p:nvPr/>
        </p:nvGrpSpPr>
        <p:grpSpPr bwMode="auto">
          <a:xfrm>
            <a:off x="457200" y="4197350"/>
            <a:ext cx="8077200" cy="831850"/>
            <a:chOff x="288" y="2644"/>
            <a:chExt cx="5088" cy="524"/>
          </a:xfrm>
        </p:grpSpPr>
        <p:sp>
          <p:nvSpPr>
            <p:cNvPr id="2273287" name="Oval 7"/>
            <p:cNvSpPr>
              <a:spLocks noChangeArrowheads="1"/>
            </p:cNvSpPr>
            <p:nvPr/>
          </p:nvSpPr>
          <p:spPr bwMode="auto">
            <a:xfrm>
              <a:off x="288" y="2659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  <p:sp>
          <p:nvSpPr>
            <p:cNvPr id="2273288" name="Text Box 8"/>
            <p:cNvSpPr txBox="1">
              <a:spLocks noChangeArrowheads="1"/>
            </p:cNvSpPr>
            <p:nvPr/>
          </p:nvSpPr>
          <p:spPr bwMode="auto">
            <a:xfrm>
              <a:off x="576" y="2644"/>
              <a:ext cx="4800" cy="5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Completion-stage foundation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for the restoration of God’s sovereignty</a:t>
              </a:r>
            </a:p>
          </p:txBody>
        </p:sp>
      </p:grpSp>
      <p:sp>
        <p:nvSpPr>
          <p:cNvPr id="2273289" name="Text Box 9"/>
          <p:cNvSpPr txBox="1">
            <a:spLocks noChangeArrowheads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4.4.3  The Providential Causes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			</a:t>
            </a:r>
            <a:r>
              <a:rPr lang="en-US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behind the Third World War</a:t>
            </a:r>
          </a:p>
        </p:txBody>
      </p:sp>
      <p:grpSp>
        <p:nvGrpSpPr>
          <p:cNvPr id="2273296" name="Group 16"/>
          <p:cNvGrpSpPr>
            <a:grpSpLocks/>
          </p:cNvGrpSpPr>
          <p:nvPr/>
        </p:nvGrpSpPr>
        <p:grpSpPr bwMode="auto">
          <a:xfrm>
            <a:off x="1828800" y="5762625"/>
            <a:ext cx="5486400" cy="638175"/>
            <a:chOff x="960" y="3630"/>
            <a:chExt cx="3456" cy="402"/>
          </a:xfrm>
        </p:grpSpPr>
        <p:sp>
          <p:nvSpPr>
            <p:cNvPr id="2273294" name="Text Box 14"/>
            <p:cNvSpPr txBox="1">
              <a:spLocks noChangeArrowheads="1"/>
            </p:cNvSpPr>
            <p:nvPr/>
          </p:nvSpPr>
          <p:spPr bwMode="auto">
            <a:xfrm>
              <a:off x="1296" y="3630"/>
              <a:ext cx="312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Lay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completion-stage foundation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for the restoration of God’s sovereignty.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73295" name="Oval 15"/>
            <p:cNvSpPr>
              <a:spLocks noChangeArrowheads="1"/>
            </p:cNvSpPr>
            <p:nvPr/>
          </p:nvSpPr>
          <p:spPr bwMode="auto">
            <a:xfrm>
              <a:off x="960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7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73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7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7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5373" name="Picture 45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75334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5341" name="Text Box 13"/>
          <p:cNvSpPr txBox="1"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900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4.4.4  The Providential Results of the Third World War</a:t>
            </a:r>
          </a:p>
        </p:txBody>
      </p:sp>
      <p:grpSp>
        <p:nvGrpSpPr>
          <p:cNvPr id="2275380" name="Group 52"/>
          <p:cNvGrpSpPr>
            <a:grpSpLocks/>
          </p:cNvGrpSpPr>
          <p:nvPr/>
        </p:nvGrpSpPr>
        <p:grpSpPr bwMode="auto">
          <a:xfrm>
            <a:off x="1447800" y="5537200"/>
            <a:ext cx="6477000" cy="682625"/>
            <a:chOff x="768" y="3488"/>
            <a:chExt cx="4080" cy="430"/>
          </a:xfrm>
        </p:grpSpPr>
        <p:sp>
          <p:nvSpPr>
            <p:cNvPr id="2275369" name="Text Box 41"/>
            <p:cNvSpPr txBox="1">
              <a:spLocks noChangeArrowheads="1"/>
            </p:cNvSpPr>
            <p:nvPr/>
          </p:nvSpPr>
          <p:spPr bwMode="auto">
            <a:xfrm>
              <a:off x="768" y="3488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75370" name="Text Box 42"/>
            <p:cNvSpPr txBox="1">
              <a:spLocks noChangeArrowheads="1"/>
            </p:cNvSpPr>
            <p:nvPr/>
          </p:nvSpPr>
          <p:spPr bwMode="auto">
            <a:xfrm>
              <a:off x="1008" y="3534"/>
              <a:ext cx="38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By winning victory in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three world wars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which belong to the final chapter of providential history,</a:t>
              </a:r>
              <a:endParaRPr lang="en-US" sz="20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2275386" name="Group 58"/>
          <p:cNvGrpSpPr>
            <a:grpSpLocks/>
          </p:cNvGrpSpPr>
          <p:nvPr/>
        </p:nvGrpSpPr>
        <p:grpSpPr bwMode="auto">
          <a:xfrm>
            <a:off x="1447800" y="6172200"/>
            <a:ext cx="6477000" cy="609600"/>
            <a:chOff x="864" y="3888"/>
            <a:chExt cx="4080" cy="384"/>
          </a:xfrm>
        </p:grpSpPr>
        <p:sp>
          <p:nvSpPr>
            <p:cNvPr id="2275378" name="Text Box 50"/>
            <p:cNvSpPr txBox="1">
              <a:spLocks noChangeArrowheads="1"/>
            </p:cNvSpPr>
            <p:nvPr/>
          </p:nvSpPr>
          <p:spPr bwMode="auto">
            <a:xfrm>
              <a:off x="1104" y="3888"/>
              <a:ext cx="38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God intends to restore through indemnity the entire providence, which was prolonged to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third stage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0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75383" name="Oval 55"/>
            <p:cNvSpPr>
              <a:spLocks noChangeArrowheads="1"/>
            </p:cNvSpPr>
            <p:nvPr/>
          </p:nvSpPr>
          <p:spPr bwMode="auto">
            <a:xfrm>
              <a:off x="864" y="3888"/>
              <a:ext cx="240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2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2275387" name="Group 59"/>
          <p:cNvGrpSpPr>
            <a:grpSpLocks/>
          </p:cNvGrpSpPr>
          <p:nvPr/>
        </p:nvGrpSpPr>
        <p:grpSpPr bwMode="auto">
          <a:xfrm>
            <a:off x="381000" y="2362200"/>
            <a:ext cx="7467600" cy="884238"/>
            <a:chOff x="240" y="1488"/>
            <a:chExt cx="4704" cy="557"/>
          </a:xfrm>
        </p:grpSpPr>
        <p:sp>
          <p:nvSpPr>
            <p:cNvPr id="2275388" name="Oval 60"/>
            <p:cNvSpPr>
              <a:spLocks noChangeArrowheads="1"/>
            </p:cNvSpPr>
            <p:nvPr/>
          </p:nvSpPr>
          <p:spPr bwMode="auto">
            <a:xfrm>
              <a:off x="240" y="1503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4002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54002A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2275389" name="Text Box 61"/>
            <p:cNvSpPr txBox="1">
              <a:spLocks noChangeArrowheads="1"/>
            </p:cNvSpPr>
            <p:nvPr/>
          </p:nvSpPr>
          <p:spPr bwMode="auto">
            <a:xfrm>
              <a:off x="528" y="1488"/>
              <a:ext cx="436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54002A"/>
                  </a:solidFill>
                  <a:effectLst/>
                  <a:latin typeface="Arial Black" pitchFamily="34" charset="0"/>
                </a:rPr>
                <a:t>Restore the entire providence,</a:t>
              </a:r>
            </a:p>
          </p:txBody>
        </p:sp>
        <p:sp>
          <p:nvSpPr>
            <p:cNvPr id="2275390" name="Text Box 62"/>
            <p:cNvSpPr txBox="1">
              <a:spLocks noChangeArrowheads="1"/>
            </p:cNvSpPr>
            <p:nvPr/>
          </p:nvSpPr>
          <p:spPr bwMode="auto">
            <a:xfrm>
              <a:off x="528" y="1718"/>
              <a:ext cx="441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54002A"/>
                  </a:solidFill>
                  <a:effectLst/>
                  <a:latin typeface="Arial Black" pitchFamily="34" charset="0"/>
                </a:rPr>
                <a:t>prolonged to the third stage</a:t>
              </a:r>
            </a:p>
          </p:txBody>
        </p:sp>
      </p:grpSp>
      <p:sp>
        <p:nvSpPr>
          <p:cNvPr id="2275392" name="Oval 64" descr="Parchment"/>
          <p:cNvSpPr>
            <a:spLocks noChangeArrowheads="1"/>
          </p:cNvSpPr>
          <p:nvPr/>
        </p:nvSpPr>
        <p:spPr bwMode="auto">
          <a:xfrm>
            <a:off x="533400" y="1219200"/>
            <a:ext cx="8077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500028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75393" name="Line 65"/>
          <p:cNvSpPr>
            <a:spLocks noChangeShapeType="1"/>
          </p:cNvSpPr>
          <p:nvPr/>
        </p:nvSpPr>
        <p:spPr bwMode="auto">
          <a:xfrm rot="-21600000">
            <a:off x="4229100" y="1600200"/>
            <a:ext cx="457200" cy="0"/>
          </a:xfrm>
          <a:prstGeom prst="line">
            <a:avLst/>
          </a:prstGeom>
          <a:noFill/>
          <a:ln w="889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5394" name="Text Box 66"/>
          <p:cNvSpPr txBox="1">
            <a:spLocks noChangeArrowheads="1"/>
          </p:cNvSpPr>
          <p:nvPr/>
        </p:nvSpPr>
        <p:spPr bwMode="auto">
          <a:xfrm>
            <a:off x="4686300" y="1325563"/>
            <a:ext cx="3505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Eurostile" pitchFamily="34" charset="0"/>
              </a:rPr>
              <a:t>Victory of God’s side</a:t>
            </a:r>
          </a:p>
        </p:txBody>
      </p:sp>
      <p:sp>
        <p:nvSpPr>
          <p:cNvPr id="2275395" name="Text Box 67"/>
          <p:cNvSpPr txBox="1">
            <a:spLocks noChangeArrowheads="1"/>
          </p:cNvSpPr>
          <p:nvPr/>
        </p:nvSpPr>
        <p:spPr bwMode="auto">
          <a:xfrm>
            <a:off x="952500" y="1325563"/>
            <a:ext cx="3200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</a:pPr>
            <a:r>
              <a:rPr lang="en-US" sz="2800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Eurostile" pitchFamily="34" charset="0"/>
              </a:rPr>
              <a:t>Three World Wars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7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7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7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7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7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7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27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7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7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7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5341" grpId="0"/>
      <p:bldP spid="2275392" grpId="0" animBg="1"/>
      <p:bldP spid="2275393" grpId="0" animBg="1"/>
      <p:bldP spid="2275394" grpId="0"/>
      <p:bldP spid="22753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496" name="Oval 80"/>
          <p:cNvSpPr>
            <a:spLocks noChangeArrowheads="1"/>
          </p:cNvSpPr>
          <p:nvPr/>
        </p:nvSpPr>
        <p:spPr bwMode="auto">
          <a:xfrm>
            <a:off x="381000" y="1735138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1980497" name="Text Box 81"/>
          <p:cNvSpPr txBox="1">
            <a:spLocks noChangeArrowheads="1"/>
          </p:cNvSpPr>
          <p:nvPr/>
        </p:nvSpPr>
        <p:spPr bwMode="auto">
          <a:xfrm>
            <a:off x="914400" y="1704975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External pursuits of the original nature</a:t>
            </a:r>
          </a:p>
        </p:txBody>
      </p:sp>
      <p:grpSp>
        <p:nvGrpSpPr>
          <p:cNvPr id="1980491" name="Group 75"/>
          <p:cNvGrpSpPr>
            <a:grpSpLocks/>
          </p:cNvGrpSpPr>
          <p:nvPr/>
        </p:nvGrpSpPr>
        <p:grpSpPr bwMode="auto">
          <a:xfrm>
            <a:off x="762000" y="2209800"/>
            <a:ext cx="7620000" cy="3200400"/>
            <a:chOff x="480" y="1344"/>
            <a:chExt cx="4800" cy="2016"/>
          </a:xfrm>
        </p:grpSpPr>
        <p:pic>
          <p:nvPicPr>
            <p:cNvPr id="1980492" name="Picture 76" descr="71039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1344"/>
              <a:ext cx="1445" cy="2016"/>
            </a:xfrm>
            <a:prstGeom prst="rect">
              <a:avLst/>
            </a:prstGeom>
            <a:noFill/>
          </p:spPr>
        </p:pic>
        <p:pic>
          <p:nvPicPr>
            <p:cNvPr id="1980493" name="Picture 77" descr="2387672"/>
            <p:cNvPicPr>
              <a:picLocks noChangeAspect="1" noChangeArrowheads="1"/>
            </p:cNvPicPr>
            <p:nvPr/>
          </p:nvPicPr>
          <p:blipFill>
            <a:blip r:embed="rId4"/>
            <a:srcRect l="3551" t="2380" r="4141" b="2380"/>
            <a:stretch>
              <a:fillRect/>
            </a:stretch>
          </p:blipFill>
          <p:spPr bwMode="auto">
            <a:xfrm>
              <a:off x="3970" y="1344"/>
              <a:ext cx="1310" cy="2016"/>
            </a:xfrm>
            <a:prstGeom prst="rect">
              <a:avLst/>
            </a:prstGeom>
            <a:noFill/>
          </p:spPr>
        </p:pic>
        <p:pic>
          <p:nvPicPr>
            <p:cNvPr id="1980494" name="Picture 78" descr="Mathematician Nicole Oresme, aka Nicolas Oresme, Nicholas Oresme, or Nicolas d'Oresme (c"/>
            <p:cNvPicPr>
              <a:picLocks noChangeAspect="1" noChangeArrowheads="1"/>
            </p:cNvPicPr>
            <p:nvPr/>
          </p:nvPicPr>
          <p:blipFill>
            <a:blip r:embed="rId5"/>
            <a:srcRect b="35715"/>
            <a:stretch>
              <a:fillRect/>
            </a:stretch>
          </p:blipFill>
          <p:spPr bwMode="auto">
            <a:xfrm>
              <a:off x="1968" y="1344"/>
              <a:ext cx="1954" cy="2016"/>
            </a:xfrm>
            <a:prstGeom prst="rect">
              <a:avLst/>
            </a:prstGeom>
            <a:noFill/>
          </p:spPr>
        </p:pic>
      </p:grpSp>
      <p:sp>
        <p:nvSpPr>
          <p:cNvPr id="1980459" name="Text Box 43"/>
          <p:cNvSpPr txBox="1">
            <a:spLocks noChangeArrowheads="1"/>
          </p:cNvSpPr>
          <p:nvPr/>
        </p:nvSpPr>
        <p:spPr bwMode="auto">
          <a:xfrm>
            <a:off x="609600" y="577850"/>
            <a:ext cx="605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Arial Black" pitchFamily="34" charset="0"/>
              </a:rPr>
              <a:t>1.1  The Renaissance</a:t>
            </a:r>
          </a:p>
        </p:txBody>
      </p:sp>
      <p:pic>
        <p:nvPicPr>
          <p:cNvPr id="1980452" name="Picture 36" descr="The School of Athens - fresco by Raffaello Sanz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 t="12970" b="17996"/>
          <a:stretch>
            <a:fillRect/>
          </a:stretch>
        </p:blipFill>
        <p:spPr>
          <a:xfrm>
            <a:off x="304800" y="1143000"/>
            <a:ext cx="8534400" cy="4572000"/>
          </a:xfrm>
          <a:noFill/>
          <a:ln/>
        </p:spPr>
      </p:pic>
      <p:sp>
        <p:nvSpPr>
          <p:cNvPr id="198041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0498" name="Group 82"/>
          <p:cNvGrpSpPr>
            <a:grpSpLocks/>
          </p:cNvGrpSpPr>
          <p:nvPr/>
        </p:nvGrpSpPr>
        <p:grpSpPr bwMode="auto">
          <a:xfrm>
            <a:off x="1447800" y="5867400"/>
            <a:ext cx="6477000" cy="658813"/>
            <a:chOff x="624" y="3696"/>
            <a:chExt cx="4080" cy="415"/>
          </a:xfrm>
        </p:grpSpPr>
        <p:sp>
          <p:nvSpPr>
            <p:cNvPr id="1980420" name="Text Box 4"/>
            <p:cNvSpPr txBox="1">
              <a:spLocks noChangeArrowheads="1"/>
            </p:cNvSpPr>
            <p:nvPr/>
          </p:nvSpPr>
          <p:spPr bwMode="auto">
            <a:xfrm>
              <a:off x="864" y="3715"/>
              <a:ext cx="3840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It led to a movement to revive the ancient heritage of </a:t>
              </a:r>
              <a:r>
                <a:rPr lang="en-US" sz="22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Hellenism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8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351-2).</a:t>
              </a:r>
              <a:endParaRPr lang="en-US" sz="1800" b="0" u="sng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80439" name="Oval 23"/>
            <p:cNvSpPr>
              <a:spLocks noChangeArrowheads="1"/>
            </p:cNvSpPr>
            <p:nvPr/>
          </p:nvSpPr>
          <p:spPr bwMode="auto">
            <a:xfrm>
              <a:off x="624" y="3696"/>
              <a:ext cx="240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0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1980456" name="Rectangle 40"/>
          <p:cNvSpPr>
            <a:spLocks noChangeArrowheads="1"/>
          </p:cNvSpPr>
          <p:nvPr/>
        </p:nvSpPr>
        <p:spPr bwMode="auto">
          <a:xfrm>
            <a:off x="990600" y="2514600"/>
            <a:ext cx="5943600" cy="381000"/>
          </a:xfrm>
          <a:prstGeom prst="rect">
            <a:avLst/>
          </a:prstGeom>
          <a:solidFill>
            <a:srgbClr val="FFFFD9">
              <a:alpha val="5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980442" name="Group 26"/>
          <p:cNvGrpSpPr>
            <a:grpSpLocks/>
          </p:cNvGrpSpPr>
          <p:nvPr/>
        </p:nvGrpSpPr>
        <p:grpSpPr bwMode="auto">
          <a:xfrm>
            <a:off x="381000" y="2446338"/>
            <a:ext cx="6705600" cy="519112"/>
            <a:chOff x="240" y="1545"/>
            <a:chExt cx="4224" cy="327"/>
          </a:xfrm>
        </p:grpSpPr>
        <p:sp>
          <p:nvSpPr>
            <p:cNvPr id="1980432" name="Oval 16"/>
            <p:cNvSpPr>
              <a:spLocks noChangeArrowheads="1"/>
            </p:cNvSpPr>
            <p:nvPr/>
          </p:nvSpPr>
          <p:spPr bwMode="auto">
            <a:xfrm>
              <a:off x="240" y="1564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1980435" name="Text Box 19"/>
            <p:cNvSpPr txBox="1">
              <a:spLocks noChangeArrowheads="1"/>
            </p:cNvSpPr>
            <p:nvPr/>
          </p:nvSpPr>
          <p:spPr bwMode="auto">
            <a:xfrm>
              <a:off x="576" y="1545"/>
              <a:ext cx="388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Movement to revive Hellenism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8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8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8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80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8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8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80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8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8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045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5592" name="Picture 24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8557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5573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900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4.4.4  The Providential Results of the Third World War</a:t>
            </a:r>
          </a:p>
        </p:txBody>
      </p:sp>
      <p:sp>
        <p:nvSpPr>
          <p:cNvPr id="2285574" name="Line 6"/>
          <p:cNvSpPr>
            <a:spLocks noChangeShapeType="1"/>
          </p:cNvSpPr>
          <p:nvPr/>
        </p:nvSpPr>
        <p:spPr bwMode="auto">
          <a:xfrm rot="-21600000">
            <a:off x="2819400" y="41148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85575" name="Text Box 7"/>
          <p:cNvSpPr txBox="1">
            <a:spLocks noChangeArrowheads="1"/>
          </p:cNvSpPr>
          <p:nvPr/>
        </p:nvSpPr>
        <p:spPr bwMode="auto">
          <a:xfrm>
            <a:off x="3276600" y="3886200"/>
            <a:ext cx="4800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660033"/>
                </a:solidFill>
                <a:effectLst/>
                <a:latin typeface="Arial" charset="0"/>
              </a:rPr>
              <a:t>Spiritual and physical salvation</a:t>
            </a:r>
          </a:p>
        </p:txBody>
      </p:sp>
      <p:sp>
        <p:nvSpPr>
          <p:cNvPr id="2285579" name="Oval 11"/>
          <p:cNvSpPr>
            <a:spLocks noChangeArrowheads="1"/>
          </p:cNvSpPr>
          <p:nvPr/>
        </p:nvSpPr>
        <p:spPr bwMode="auto">
          <a:xfrm>
            <a:off x="381000" y="23860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285580" name="Text Box 12"/>
          <p:cNvSpPr txBox="1">
            <a:spLocks noChangeArrowheads="1"/>
          </p:cNvSpPr>
          <p:nvPr/>
        </p:nvSpPr>
        <p:spPr bwMode="auto">
          <a:xfrm>
            <a:off x="838200" y="2362200"/>
            <a:ext cx="693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Restore the entire providence,</a:t>
            </a:r>
          </a:p>
        </p:txBody>
      </p:sp>
      <p:sp>
        <p:nvSpPr>
          <p:cNvPr id="2285581" name="Text Box 13"/>
          <p:cNvSpPr txBox="1">
            <a:spLocks noChangeArrowheads="1"/>
          </p:cNvSpPr>
          <p:nvPr/>
        </p:nvSpPr>
        <p:spPr bwMode="auto">
          <a:xfrm>
            <a:off x="838200" y="2727325"/>
            <a:ext cx="7010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prolonged to the third stage</a:t>
            </a:r>
          </a:p>
        </p:txBody>
      </p:sp>
      <p:grpSp>
        <p:nvGrpSpPr>
          <p:cNvPr id="2285595" name="Group 27"/>
          <p:cNvGrpSpPr>
            <a:grpSpLocks/>
          </p:cNvGrpSpPr>
          <p:nvPr/>
        </p:nvGrpSpPr>
        <p:grpSpPr bwMode="auto">
          <a:xfrm>
            <a:off x="381000" y="3444875"/>
            <a:ext cx="6172200" cy="519113"/>
            <a:chOff x="240" y="2170"/>
            <a:chExt cx="3888" cy="327"/>
          </a:xfrm>
        </p:grpSpPr>
        <p:sp>
          <p:nvSpPr>
            <p:cNvPr id="2285582" name="Oval 14"/>
            <p:cNvSpPr>
              <a:spLocks noChangeArrowheads="1"/>
            </p:cNvSpPr>
            <p:nvPr/>
          </p:nvSpPr>
          <p:spPr bwMode="auto">
            <a:xfrm>
              <a:off x="240" y="2185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2285583" name="Text Box 15"/>
            <p:cNvSpPr txBox="1">
              <a:spLocks noChangeArrowheads="1"/>
            </p:cNvSpPr>
            <p:nvPr/>
          </p:nvSpPr>
          <p:spPr bwMode="auto">
            <a:xfrm>
              <a:off x="528" y="2170"/>
              <a:ext cx="360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Restoration completed</a:t>
              </a:r>
            </a:p>
          </p:txBody>
        </p:sp>
      </p:grpSp>
      <p:sp>
        <p:nvSpPr>
          <p:cNvPr id="2285584" name="Text Box 16"/>
          <p:cNvSpPr txBox="1">
            <a:spLocks noChangeArrowheads="1"/>
          </p:cNvSpPr>
          <p:nvPr/>
        </p:nvSpPr>
        <p:spPr bwMode="auto">
          <a:xfrm>
            <a:off x="838200" y="3884613"/>
            <a:ext cx="2133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660033"/>
                </a:solidFill>
                <a:effectLst/>
                <a:latin typeface="Arial" charset="0"/>
              </a:rPr>
              <a:t>(God’s Word</a:t>
            </a:r>
          </a:p>
        </p:txBody>
      </p:sp>
      <p:sp>
        <p:nvSpPr>
          <p:cNvPr id="2285585" name="Line 17"/>
          <p:cNvSpPr>
            <a:spLocks noChangeShapeType="1"/>
          </p:cNvSpPr>
          <p:nvPr/>
        </p:nvSpPr>
        <p:spPr bwMode="auto">
          <a:xfrm rot="-21600000">
            <a:off x="8001000" y="41148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85586" name="Text Box 18"/>
          <p:cNvSpPr txBox="1">
            <a:spLocks noChangeArrowheads="1"/>
          </p:cNvSpPr>
          <p:nvPr/>
        </p:nvSpPr>
        <p:spPr bwMode="auto">
          <a:xfrm>
            <a:off x="6477000" y="4267200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</a:pPr>
            <a:r>
              <a:rPr lang="en-US" sz="2400">
                <a:solidFill>
                  <a:srgbClr val="660033"/>
                </a:solidFill>
                <a:effectLst/>
                <a:latin typeface="Arial" charset="0"/>
              </a:rPr>
              <a:t>God’s lineage)</a:t>
            </a:r>
          </a:p>
        </p:txBody>
      </p:sp>
      <p:grpSp>
        <p:nvGrpSpPr>
          <p:cNvPr id="2285604" name="Group 36"/>
          <p:cNvGrpSpPr>
            <a:grpSpLocks/>
          </p:cNvGrpSpPr>
          <p:nvPr/>
        </p:nvGrpSpPr>
        <p:grpSpPr bwMode="auto">
          <a:xfrm>
            <a:off x="1371600" y="5619750"/>
            <a:ext cx="6781800" cy="1085850"/>
            <a:chOff x="864" y="3504"/>
            <a:chExt cx="4272" cy="684"/>
          </a:xfrm>
        </p:grpSpPr>
        <p:sp>
          <p:nvSpPr>
            <p:cNvPr id="2285590" name="Text Box 22"/>
            <p:cNvSpPr txBox="1">
              <a:spLocks noChangeArrowheads="1"/>
            </p:cNvSpPr>
            <p:nvPr/>
          </p:nvSpPr>
          <p:spPr bwMode="auto">
            <a:xfrm>
              <a:off x="1104" y="3514"/>
              <a:ext cx="4032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providence of restoration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can be completed only after fallen people restore their heart toward God through God’s life–giving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Word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 are saved both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spiritually and physically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and inherit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God’s lineage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0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85596" name="Oval 28"/>
            <p:cNvSpPr>
              <a:spLocks noChangeArrowheads="1"/>
            </p:cNvSpPr>
            <p:nvPr/>
          </p:nvSpPr>
          <p:spPr bwMode="auto">
            <a:xfrm>
              <a:off x="864" y="3504"/>
              <a:ext cx="240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2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2285603" name="Group 35"/>
          <p:cNvGrpSpPr>
            <a:grpSpLocks/>
          </p:cNvGrpSpPr>
          <p:nvPr/>
        </p:nvGrpSpPr>
        <p:grpSpPr bwMode="auto">
          <a:xfrm>
            <a:off x="533400" y="1219200"/>
            <a:ext cx="8077200" cy="762000"/>
            <a:chOff x="336" y="768"/>
            <a:chExt cx="5088" cy="480"/>
          </a:xfrm>
        </p:grpSpPr>
        <p:sp>
          <p:nvSpPr>
            <p:cNvPr id="2285599" name="Oval 31" descr="Parchment"/>
            <p:cNvSpPr>
              <a:spLocks noChangeArrowheads="1"/>
            </p:cNvSpPr>
            <p:nvPr/>
          </p:nvSpPr>
          <p:spPr bwMode="auto">
            <a:xfrm>
              <a:off x="336" y="768"/>
              <a:ext cx="5088" cy="480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28575" algn="ctr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85600" name="Line 32"/>
            <p:cNvSpPr>
              <a:spLocks noChangeShapeType="1"/>
            </p:cNvSpPr>
            <p:nvPr/>
          </p:nvSpPr>
          <p:spPr bwMode="auto">
            <a:xfrm rot="-21600000">
              <a:off x="2664" y="1008"/>
              <a:ext cx="288" cy="0"/>
            </a:xfrm>
            <a:prstGeom prst="line">
              <a:avLst/>
            </a:prstGeom>
            <a:noFill/>
            <a:ln w="88900">
              <a:solidFill>
                <a:srgbClr val="777777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85601" name="Text Box 33"/>
            <p:cNvSpPr txBox="1">
              <a:spLocks noChangeArrowheads="1"/>
            </p:cNvSpPr>
            <p:nvPr/>
          </p:nvSpPr>
          <p:spPr bwMode="auto">
            <a:xfrm>
              <a:off x="2952" y="835"/>
              <a:ext cx="220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dirty="0">
                  <a:solidFill>
                    <a:srgbClr val="500028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Eurostile" pitchFamily="34" charset="0"/>
                </a:rPr>
                <a:t>Victory of God’s side</a:t>
              </a:r>
            </a:p>
          </p:txBody>
        </p:sp>
        <p:sp>
          <p:nvSpPr>
            <p:cNvPr id="2285602" name="Text Box 34"/>
            <p:cNvSpPr txBox="1">
              <a:spLocks noChangeArrowheads="1"/>
            </p:cNvSpPr>
            <p:nvPr/>
          </p:nvSpPr>
          <p:spPr bwMode="auto">
            <a:xfrm>
              <a:off x="600" y="835"/>
              <a:ext cx="201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00000"/>
                </a:lnSpc>
              </a:pPr>
              <a:r>
                <a:rPr lang="en-US" sz="2800" dirty="0">
                  <a:solidFill>
                    <a:srgbClr val="500028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Eurostile" pitchFamily="34" charset="0"/>
                </a:rPr>
                <a:t>Three World Wars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8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85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85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85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8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8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8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85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85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228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8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85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8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8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8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5574" grpId="0" animBg="1"/>
      <p:bldP spid="2285575" grpId="0"/>
      <p:bldP spid="2285584" grpId="0"/>
      <p:bldP spid="2285585" grpId="0" animBg="1"/>
      <p:bldP spid="228558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7642" name="Picture 26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8761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87652" name="Group 36"/>
          <p:cNvGrpSpPr>
            <a:grpSpLocks/>
          </p:cNvGrpSpPr>
          <p:nvPr/>
        </p:nvGrpSpPr>
        <p:grpSpPr bwMode="auto">
          <a:xfrm>
            <a:off x="381000" y="4703763"/>
            <a:ext cx="4191000" cy="477837"/>
            <a:chOff x="240" y="2963"/>
            <a:chExt cx="2640" cy="301"/>
          </a:xfrm>
        </p:grpSpPr>
        <p:sp>
          <p:nvSpPr>
            <p:cNvPr id="2287619" name="Oval 3"/>
            <p:cNvSpPr>
              <a:spLocks noChangeArrowheads="1"/>
            </p:cNvSpPr>
            <p:nvPr/>
          </p:nvSpPr>
          <p:spPr bwMode="auto">
            <a:xfrm>
              <a:off x="240" y="2963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  <p:sp>
          <p:nvSpPr>
            <p:cNvPr id="2287620" name="Text Box 4"/>
            <p:cNvSpPr txBox="1">
              <a:spLocks noChangeArrowheads="1"/>
            </p:cNvSpPr>
            <p:nvPr/>
          </p:nvSpPr>
          <p:spPr bwMode="auto">
            <a:xfrm>
              <a:off x="528" y="2977"/>
              <a:ext cx="2352" cy="2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God’s ideal world</a:t>
              </a:r>
            </a:p>
          </p:txBody>
        </p:sp>
      </p:grpSp>
      <p:sp>
        <p:nvSpPr>
          <p:cNvPr id="2287621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900" u="sng" dirty="0">
                <a:solidFill>
                  <a:srgbClr val="500028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4.4.4  The Providential Results of the Third World War</a:t>
            </a:r>
          </a:p>
        </p:txBody>
      </p:sp>
      <p:sp>
        <p:nvSpPr>
          <p:cNvPr id="2287622" name="Line 6"/>
          <p:cNvSpPr>
            <a:spLocks noChangeShapeType="1"/>
          </p:cNvSpPr>
          <p:nvPr/>
        </p:nvSpPr>
        <p:spPr bwMode="auto">
          <a:xfrm rot="-21600000">
            <a:off x="2819400" y="41148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87623" name="Text Box 7"/>
          <p:cNvSpPr txBox="1">
            <a:spLocks noChangeArrowheads="1"/>
          </p:cNvSpPr>
          <p:nvPr/>
        </p:nvSpPr>
        <p:spPr bwMode="auto">
          <a:xfrm>
            <a:off x="3276600" y="3886200"/>
            <a:ext cx="4800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660033"/>
                </a:solidFill>
                <a:effectLst/>
                <a:latin typeface="Arial" charset="0"/>
              </a:rPr>
              <a:t>Spiritual and physical salvation</a:t>
            </a:r>
          </a:p>
        </p:txBody>
      </p:sp>
      <p:sp>
        <p:nvSpPr>
          <p:cNvPr id="2287627" name="Oval 11"/>
          <p:cNvSpPr>
            <a:spLocks noChangeArrowheads="1"/>
          </p:cNvSpPr>
          <p:nvPr/>
        </p:nvSpPr>
        <p:spPr bwMode="auto">
          <a:xfrm>
            <a:off x="381000" y="23860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287628" name="Text Box 12"/>
          <p:cNvSpPr txBox="1">
            <a:spLocks noChangeArrowheads="1"/>
          </p:cNvSpPr>
          <p:nvPr/>
        </p:nvSpPr>
        <p:spPr bwMode="auto">
          <a:xfrm>
            <a:off x="838200" y="2362200"/>
            <a:ext cx="693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Restore the entire providence,</a:t>
            </a:r>
          </a:p>
        </p:txBody>
      </p:sp>
      <p:sp>
        <p:nvSpPr>
          <p:cNvPr id="2287629" name="Text Box 13"/>
          <p:cNvSpPr txBox="1">
            <a:spLocks noChangeArrowheads="1"/>
          </p:cNvSpPr>
          <p:nvPr/>
        </p:nvSpPr>
        <p:spPr bwMode="auto">
          <a:xfrm>
            <a:off x="838200" y="2727325"/>
            <a:ext cx="7010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prolonged to the third stage</a:t>
            </a:r>
          </a:p>
        </p:txBody>
      </p:sp>
      <p:sp>
        <p:nvSpPr>
          <p:cNvPr id="2287630" name="Oval 14"/>
          <p:cNvSpPr>
            <a:spLocks noChangeArrowheads="1"/>
          </p:cNvSpPr>
          <p:nvPr/>
        </p:nvSpPr>
        <p:spPr bwMode="auto">
          <a:xfrm>
            <a:off x="381000" y="3468688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2287631" name="Text Box 15"/>
          <p:cNvSpPr txBox="1">
            <a:spLocks noChangeArrowheads="1"/>
          </p:cNvSpPr>
          <p:nvPr/>
        </p:nvSpPr>
        <p:spPr bwMode="auto">
          <a:xfrm>
            <a:off x="838200" y="3444875"/>
            <a:ext cx="5715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Restoration completed</a:t>
            </a:r>
          </a:p>
        </p:txBody>
      </p:sp>
      <p:sp>
        <p:nvSpPr>
          <p:cNvPr id="2287632" name="Text Box 16"/>
          <p:cNvSpPr txBox="1">
            <a:spLocks noChangeArrowheads="1"/>
          </p:cNvSpPr>
          <p:nvPr/>
        </p:nvSpPr>
        <p:spPr bwMode="auto">
          <a:xfrm>
            <a:off x="838200" y="3884613"/>
            <a:ext cx="26701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660033"/>
                </a:solidFill>
                <a:effectLst/>
                <a:latin typeface="Arial" charset="0"/>
              </a:rPr>
              <a:t>(God’s Word</a:t>
            </a:r>
          </a:p>
        </p:txBody>
      </p:sp>
      <p:sp>
        <p:nvSpPr>
          <p:cNvPr id="2287633" name="Line 17"/>
          <p:cNvSpPr>
            <a:spLocks noChangeShapeType="1"/>
          </p:cNvSpPr>
          <p:nvPr/>
        </p:nvSpPr>
        <p:spPr bwMode="auto">
          <a:xfrm rot="-21600000">
            <a:off x="8001000" y="41148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87634" name="Text Box 18"/>
          <p:cNvSpPr txBox="1">
            <a:spLocks noChangeArrowheads="1"/>
          </p:cNvSpPr>
          <p:nvPr/>
        </p:nvSpPr>
        <p:spPr bwMode="auto">
          <a:xfrm>
            <a:off x="6477000" y="4267200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</a:pPr>
            <a:r>
              <a:rPr lang="en-US" sz="2400">
                <a:solidFill>
                  <a:srgbClr val="660033"/>
                </a:solidFill>
                <a:effectLst/>
                <a:latin typeface="Arial" charset="0"/>
              </a:rPr>
              <a:t>God’s lineage)</a:t>
            </a:r>
          </a:p>
        </p:txBody>
      </p:sp>
      <p:grpSp>
        <p:nvGrpSpPr>
          <p:cNvPr id="2287654" name="Group 38"/>
          <p:cNvGrpSpPr>
            <a:grpSpLocks/>
          </p:cNvGrpSpPr>
          <p:nvPr/>
        </p:nvGrpSpPr>
        <p:grpSpPr bwMode="auto">
          <a:xfrm>
            <a:off x="1524000" y="5641975"/>
            <a:ext cx="6553200" cy="911225"/>
            <a:chOff x="960" y="3600"/>
            <a:chExt cx="4128" cy="574"/>
          </a:xfrm>
        </p:grpSpPr>
        <p:sp>
          <p:nvSpPr>
            <p:cNvPr id="2287639" name="Text Box 23"/>
            <p:cNvSpPr txBox="1">
              <a:spLocks noChangeArrowheads="1"/>
            </p:cNvSpPr>
            <p:nvPr/>
          </p:nvSpPr>
          <p:spPr bwMode="auto">
            <a:xfrm>
              <a:off x="1200" y="3600"/>
              <a:ext cx="3888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victories of God’s side will fully restore through indemnity all the aspects of the providence of restoration and realize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God’s ideal world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87640" name="Oval 24"/>
            <p:cNvSpPr>
              <a:spLocks noChangeArrowheads="1"/>
            </p:cNvSpPr>
            <p:nvPr/>
          </p:nvSpPr>
          <p:spPr bwMode="auto">
            <a:xfrm>
              <a:off x="960" y="3604"/>
              <a:ext cx="240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2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2287659" name="Group 43"/>
          <p:cNvGrpSpPr>
            <a:grpSpLocks/>
          </p:cNvGrpSpPr>
          <p:nvPr/>
        </p:nvGrpSpPr>
        <p:grpSpPr bwMode="auto">
          <a:xfrm>
            <a:off x="533400" y="1219200"/>
            <a:ext cx="8077200" cy="762000"/>
            <a:chOff x="336" y="768"/>
            <a:chExt cx="5088" cy="480"/>
          </a:xfrm>
        </p:grpSpPr>
        <p:sp>
          <p:nvSpPr>
            <p:cNvPr id="2287655" name="Oval 39" descr="Parchment"/>
            <p:cNvSpPr>
              <a:spLocks noChangeArrowheads="1"/>
            </p:cNvSpPr>
            <p:nvPr/>
          </p:nvSpPr>
          <p:spPr bwMode="auto">
            <a:xfrm>
              <a:off x="336" y="768"/>
              <a:ext cx="5088" cy="480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28575" algn="ctr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87656" name="Line 40"/>
            <p:cNvSpPr>
              <a:spLocks noChangeShapeType="1"/>
            </p:cNvSpPr>
            <p:nvPr/>
          </p:nvSpPr>
          <p:spPr bwMode="auto">
            <a:xfrm rot="-21600000">
              <a:off x="2664" y="1008"/>
              <a:ext cx="288" cy="0"/>
            </a:xfrm>
            <a:prstGeom prst="line">
              <a:avLst/>
            </a:prstGeom>
            <a:noFill/>
            <a:ln w="88900">
              <a:solidFill>
                <a:srgbClr val="777777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87657" name="Text Box 41"/>
            <p:cNvSpPr txBox="1">
              <a:spLocks noChangeArrowheads="1"/>
            </p:cNvSpPr>
            <p:nvPr/>
          </p:nvSpPr>
          <p:spPr bwMode="auto">
            <a:xfrm>
              <a:off x="2952" y="835"/>
              <a:ext cx="220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dirty="0">
                  <a:solidFill>
                    <a:srgbClr val="500028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Eurostile" pitchFamily="34" charset="0"/>
                </a:rPr>
                <a:t>Victory of God’s side</a:t>
              </a:r>
            </a:p>
          </p:txBody>
        </p:sp>
        <p:sp>
          <p:nvSpPr>
            <p:cNvPr id="2287658" name="Text Box 42"/>
            <p:cNvSpPr txBox="1">
              <a:spLocks noChangeArrowheads="1"/>
            </p:cNvSpPr>
            <p:nvPr/>
          </p:nvSpPr>
          <p:spPr bwMode="auto">
            <a:xfrm>
              <a:off x="600" y="835"/>
              <a:ext cx="201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00000"/>
                </a:lnSpc>
              </a:pPr>
              <a:r>
                <a:rPr lang="en-US" sz="2800" dirty="0">
                  <a:solidFill>
                    <a:srgbClr val="500028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Eurostile" pitchFamily="34" charset="0"/>
                </a:rPr>
                <a:t>Three World Wars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8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8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8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8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346" name="Text Box 2"/>
          <p:cNvSpPr txBox="1">
            <a:spLocks noChangeArrowheads="1"/>
          </p:cNvSpPr>
          <p:nvPr/>
        </p:nvSpPr>
        <p:spPr bwMode="auto">
          <a:xfrm>
            <a:off x="1581150" y="788988"/>
            <a:ext cx="59055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/>
                <a:latin typeface="Eurostile" pitchFamily="34" charset="0"/>
              </a:rPr>
              <a:t>For more information visit</a:t>
            </a:r>
          </a:p>
        </p:txBody>
      </p:sp>
      <p:sp>
        <p:nvSpPr>
          <p:cNvPr id="2873347" name="Text Box 3"/>
          <p:cNvSpPr txBox="1">
            <a:spLocks noChangeArrowheads="1"/>
          </p:cNvSpPr>
          <p:nvPr/>
        </p:nvSpPr>
        <p:spPr bwMode="auto">
          <a:xfrm>
            <a:off x="533400" y="1550988"/>
            <a:ext cx="8001000" cy="7286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EA91"/>
                </a:solidFill>
                <a:effectLst/>
                <a:latin typeface="Arial Narrow" pitchFamily="34" charset="0"/>
              </a:rPr>
              <a:t>http://www.unificationstudy.com</a:t>
            </a:r>
          </a:p>
        </p:txBody>
      </p:sp>
      <p:sp>
        <p:nvSpPr>
          <p:cNvPr id="2873348" name="Text Box 4"/>
          <p:cNvSpPr txBox="1">
            <a:spLocks noChangeArrowheads="1"/>
          </p:cNvSpPr>
          <p:nvPr/>
        </p:nvSpPr>
        <p:spPr bwMode="auto">
          <a:xfrm>
            <a:off x="2971800" y="2770188"/>
            <a:ext cx="31242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/>
                <a:latin typeface="Eurostile" pitchFamily="34" charset="0"/>
              </a:rPr>
              <a:t>Pictures from</a:t>
            </a:r>
          </a:p>
        </p:txBody>
      </p:sp>
      <p:sp>
        <p:nvSpPr>
          <p:cNvPr id="2873349" name="Text Box 5"/>
          <p:cNvSpPr txBox="1">
            <a:spLocks noChangeArrowheads="1"/>
          </p:cNvSpPr>
          <p:nvPr/>
        </p:nvSpPr>
        <p:spPr bwMode="auto">
          <a:xfrm>
            <a:off x="1219200" y="3608388"/>
            <a:ext cx="66294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/>
                <a:latin typeface="Arial Rounded MT Bold" pitchFamily="34" charset="0"/>
              </a:rPr>
              <a:t>www.biblepicturegallery.com</a:t>
            </a:r>
          </a:p>
        </p:txBody>
      </p:sp>
      <p:sp>
        <p:nvSpPr>
          <p:cNvPr id="2873350" name="Text Box 6"/>
          <p:cNvSpPr txBox="1">
            <a:spLocks noChangeArrowheads="1"/>
          </p:cNvSpPr>
          <p:nvPr/>
        </p:nvSpPr>
        <p:spPr bwMode="auto">
          <a:xfrm>
            <a:off x="1447800" y="4240213"/>
            <a:ext cx="61722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/>
                <a:latin typeface="Arial Rounded MT Bold" pitchFamily="34" charset="0"/>
              </a:rPr>
              <a:t>www.classroomclipart.com</a:t>
            </a:r>
          </a:p>
        </p:txBody>
      </p:sp>
      <p:sp>
        <p:nvSpPr>
          <p:cNvPr id="2873351" name="Text Box 7"/>
          <p:cNvSpPr txBox="1">
            <a:spLocks noChangeArrowheads="1"/>
          </p:cNvSpPr>
          <p:nvPr/>
        </p:nvSpPr>
        <p:spPr bwMode="auto">
          <a:xfrm>
            <a:off x="1676400" y="4854575"/>
            <a:ext cx="57150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/>
                <a:latin typeface="Arial Rounded MT Bold" pitchFamily="34" charset="0"/>
              </a:rPr>
              <a:t>http://karenswhimsy.com</a:t>
            </a:r>
          </a:p>
        </p:txBody>
      </p:sp>
      <p:sp>
        <p:nvSpPr>
          <p:cNvPr id="2873352" name="Text Box 8"/>
          <p:cNvSpPr txBox="1">
            <a:spLocks noChangeArrowheads="1"/>
          </p:cNvSpPr>
          <p:nvPr/>
        </p:nvSpPr>
        <p:spPr bwMode="auto">
          <a:xfrm>
            <a:off x="2019300" y="5464175"/>
            <a:ext cx="50292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/>
                <a:latin typeface="Arial Rounded MT Bold" pitchFamily="34" charset="0"/>
              </a:rPr>
              <a:t>http://en.wikipedia.org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575" name="Oval 111"/>
          <p:cNvSpPr>
            <a:spLocks noChangeArrowheads="1"/>
          </p:cNvSpPr>
          <p:nvPr/>
        </p:nvSpPr>
        <p:spPr bwMode="auto">
          <a:xfrm>
            <a:off x="381000" y="1735138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1982576" name="Text Box 112"/>
          <p:cNvSpPr txBox="1">
            <a:spLocks noChangeArrowheads="1"/>
          </p:cNvSpPr>
          <p:nvPr/>
        </p:nvSpPr>
        <p:spPr bwMode="auto">
          <a:xfrm>
            <a:off x="914400" y="1704975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External pursuits of the original nature</a:t>
            </a:r>
          </a:p>
        </p:txBody>
      </p:sp>
      <p:pic>
        <p:nvPicPr>
          <p:cNvPr id="1982569" name="Picture 105" descr="The School of Athens - fresco by Raffaello Sanz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2970" b="17996"/>
          <a:stretch>
            <a:fillRect/>
          </a:stretch>
        </p:blipFill>
        <p:spPr>
          <a:xfrm>
            <a:off x="304800" y="1143000"/>
            <a:ext cx="8534400" cy="4572000"/>
          </a:xfrm>
          <a:noFill/>
          <a:ln/>
        </p:spPr>
      </p:pic>
      <p:sp>
        <p:nvSpPr>
          <p:cNvPr id="1982488" name="Text Box 24"/>
          <p:cNvSpPr txBox="1">
            <a:spLocks noChangeArrowheads="1"/>
          </p:cNvSpPr>
          <p:nvPr/>
        </p:nvSpPr>
        <p:spPr bwMode="auto">
          <a:xfrm>
            <a:off x="609600" y="577850"/>
            <a:ext cx="605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Arial Black" pitchFamily="34" charset="0"/>
              </a:rPr>
              <a:t>1.1  The Renaissance</a:t>
            </a:r>
          </a:p>
        </p:txBody>
      </p:sp>
      <p:sp>
        <p:nvSpPr>
          <p:cNvPr id="1982570" name="Rectangle 106"/>
          <p:cNvSpPr>
            <a:spLocks noChangeArrowheads="1"/>
          </p:cNvSpPr>
          <p:nvPr/>
        </p:nvSpPr>
        <p:spPr bwMode="auto">
          <a:xfrm>
            <a:off x="990600" y="2514600"/>
            <a:ext cx="5943600" cy="381000"/>
          </a:xfrm>
          <a:prstGeom prst="rect">
            <a:avLst/>
          </a:prstGeom>
          <a:solidFill>
            <a:srgbClr val="FFFFD9">
              <a:alpha val="5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982571" name="Group 107"/>
          <p:cNvGrpSpPr>
            <a:grpSpLocks/>
          </p:cNvGrpSpPr>
          <p:nvPr/>
        </p:nvGrpSpPr>
        <p:grpSpPr bwMode="auto">
          <a:xfrm>
            <a:off x="381000" y="2446338"/>
            <a:ext cx="6705600" cy="519112"/>
            <a:chOff x="240" y="1545"/>
            <a:chExt cx="4224" cy="327"/>
          </a:xfrm>
        </p:grpSpPr>
        <p:sp>
          <p:nvSpPr>
            <p:cNvPr id="1982572" name="Oval 108"/>
            <p:cNvSpPr>
              <a:spLocks noChangeArrowheads="1"/>
            </p:cNvSpPr>
            <p:nvPr/>
          </p:nvSpPr>
          <p:spPr bwMode="auto">
            <a:xfrm>
              <a:off x="240" y="1564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1982573" name="Text Box 109"/>
            <p:cNvSpPr txBox="1">
              <a:spLocks noChangeArrowheads="1"/>
            </p:cNvSpPr>
            <p:nvPr/>
          </p:nvSpPr>
          <p:spPr bwMode="auto">
            <a:xfrm>
              <a:off x="576" y="1545"/>
              <a:ext cx="388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Movement to revive Hellenism</a:t>
              </a:r>
            </a:p>
          </p:txBody>
        </p:sp>
      </p:grpSp>
      <p:sp>
        <p:nvSpPr>
          <p:cNvPr id="1982574" name="Rectangle 110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2511" name="Group 47"/>
          <p:cNvGrpSpPr>
            <a:grpSpLocks/>
          </p:cNvGrpSpPr>
          <p:nvPr/>
        </p:nvGrpSpPr>
        <p:grpSpPr bwMode="auto">
          <a:xfrm>
            <a:off x="1524000" y="5867400"/>
            <a:ext cx="6096000" cy="427038"/>
            <a:chOff x="960" y="3696"/>
            <a:chExt cx="3840" cy="269"/>
          </a:xfrm>
        </p:grpSpPr>
        <p:sp>
          <p:nvSpPr>
            <p:cNvPr id="1982468" name="Text Box 4"/>
            <p:cNvSpPr txBox="1">
              <a:spLocks noChangeArrowheads="1"/>
            </p:cNvSpPr>
            <p:nvPr/>
          </p:nvSpPr>
          <p:spPr bwMode="auto">
            <a:xfrm>
              <a:off x="1200" y="3696"/>
              <a:ext cx="360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Renaissance </a:t>
              </a:r>
              <a:r>
                <a:rPr lang="en-US" sz="22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humanism</a:t>
              </a:r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 thus rose to prominence.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82509" name="Oval 45"/>
            <p:cNvSpPr>
              <a:spLocks noChangeArrowheads="1"/>
            </p:cNvSpPr>
            <p:nvPr/>
          </p:nvSpPr>
          <p:spPr bwMode="auto">
            <a:xfrm>
              <a:off x="960" y="3710"/>
              <a:ext cx="240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1982583" name="Group 119"/>
          <p:cNvGrpSpPr>
            <a:grpSpLocks/>
          </p:cNvGrpSpPr>
          <p:nvPr/>
        </p:nvGrpSpPr>
        <p:grpSpPr bwMode="auto">
          <a:xfrm>
            <a:off x="358775" y="1143000"/>
            <a:ext cx="8437563" cy="4343400"/>
            <a:chOff x="226" y="720"/>
            <a:chExt cx="5315" cy="2736"/>
          </a:xfrm>
        </p:grpSpPr>
        <p:pic>
          <p:nvPicPr>
            <p:cNvPr id="1982578" name="Picture 114" descr="GODasinPOC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6" y="2386"/>
              <a:ext cx="1104" cy="830"/>
            </a:xfrm>
            <a:prstGeom prst="rect">
              <a:avLst/>
            </a:prstGeom>
            <a:noFill/>
          </p:spPr>
        </p:pic>
        <p:pic>
          <p:nvPicPr>
            <p:cNvPr id="1982557" name="Picture 93" descr="Michelangelo di Lodovico Buonarroti Simoni 1475 – 1564,  was an Italian Renaissance painter, sculptor, architect, poet and engineer"/>
            <p:cNvPicPr>
              <a:picLocks noChangeAspect="1" noChangeArrowheads="1"/>
            </p:cNvPicPr>
            <p:nvPr/>
          </p:nvPicPr>
          <p:blipFill>
            <a:blip r:embed="rId5" cstate="print"/>
            <a:srcRect l="3033" t="2222" r="2908" b="2222"/>
            <a:stretch>
              <a:fillRect/>
            </a:stretch>
          </p:blipFill>
          <p:spPr bwMode="auto">
            <a:xfrm>
              <a:off x="2880" y="2064"/>
              <a:ext cx="1004" cy="1392"/>
            </a:xfrm>
            <a:prstGeom prst="rect">
              <a:avLst/>
            </a:prstGeom>
            <a:noFill/>
          </p:spPr>
        </p:pic>
        <p:pic>
          <p:nvPicPr>
            <p:cNvPr id="1982558" name="Picture 94" descr="Michelangelo-The Libyan Sibyl, 1508-12, from the ceiling of the Sistine Chapel_PD"/>
            <p:cNvPicPr>
              <a:picLocks noChangeAspect="1" noChangeArrowheads="1"/>
            </p:cNvPicPr>
            <p:nvPr/>
          </p:nvPicPr>
          <p:blipFill>
            <a:blip r:embed="rId6"/>
            <a:srcRect l="13029" r="16693" b="2222"/>
            <a:stretch>
              <a:fillRect/>
            </a:stretch>
          </p:blipFill>
          <p:spPr bwMode="auto">
            <a:xfrm>
              <a:off x="3888" y="1056"/>
              <a:ext cx="1653" cy="2400"/>
            </a:xfrm>
            <a:prstGeom prst="rect">
              <a:avLst/>
            </a:prstGeom>
            <a:noFill/>
          </p:spPr>
        </p:pic>
        <p:pic>
          <p:nvPicPr>
            <p:cNvPr id="1982560" name="Picture 96" descr="The Baptism of Christ by Verrocchio and Leonardo c 1475_PD"/>
            <p:cNvPicPr>
              <a:picLocks noChangeAspect="1" noChangeArrowheads="1"/>
            </p:cNvPicPr>
            <p:nvPr/>
          </p:nvPicPr>
          <p:blipFill>
            <a:blip r:embed="rId7"/>
            <a:srcRect l="15080"/>
            <a:stretch>
              <a:fillRect/>
            </a:stretch>
          </p:blipFill>
          <p:spPr bwMode="auto">
            <a:xfrm>
              <a:off x="2880" y="720"/>
              <a:ext cx="1008" cy="1416"/>
            </a:xfrm>
            <a:prstGeom prst="rect">
              <a:avLst/>
            </a:prstGeom>
            <a:noFill/>
          </p:spPr>
        </p:pic>
        <p:pic>
          <p:nvPicPr>
            <p:cNvPr id="1982556" name="Picture 92" descr="Leonardo di ser Piero da Vinci 1452 – 1519_Public Domain"/>
            <p:cNvPicPr>
              <a:picLocks noChangeAspect="1" noChangeArrowheads="1"/>
            </p:cNvPicPr>
            <p:nvPr/>
          </p:nvPicPr>
          <p:blipFill>
            <a:blip r:embed="rId8"/>
            <a:srcRect l="2968" r="2055" b="4651"/>
            <a:stretch>
              <a:fillRect/>
            </a:stretch>
          </p:blipFill>
          <p:spPr bwMode="auto">
            <a:xfrm>
              <a:off x="1815" y="720"/>
              <a:ext cx="1065" cy="168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982546" name="Picture 82" descr="The Mona Lisa  around 1503-1505 by Leonardo da Vinci_P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6" y="720"/>
              <a:ext cx="1616" cy="2496"/>
            </a:xfrm>
            <a:prstGeom prst="rect">
              <a:avLst/>
            </a:prstGeom>
            <a:noFill/>
          </p:spPr>
        </p:pic>
      </p:grpSp>
      <p:sp>
        <p:nvSpPr>
          <p:cNvPr id="1982562" name="Rectangle 98"/>
          <p:cNvSpPr>
            <a:spLocks noChangeArrowheads="1"/>
          </p:cNvSpPr>
          <p:nvPr/>
        </p:nvSpPr>
        <p:spPr bwMode="auto">
          <a:xfrm>
            <a:off x="914400" y="3297238"/>
            <a:ext cx="6096000" cy="381000"/>
          </a:xfrm>
          <a:prstGeom prst="rect">
            <a:avLst/>
          </a:prstGeom>
          <a:solidFill>
            <a:srgbClr val="FFFFD9">
              <a:alpha val="8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982508" name="Group 44"/>
          <p:cNvGrpSpPr>
            <a:grpSpLocks/>
          </p:cNvGrpSpPr>
          <p:nvPr/>
        </p:nvGrpSpPr>
        <p:grpSpPr bwMode="auto">
          <a:xfrm>
            <a:off x="381000" y="3228975"/>
            <a:ext cx="6705600" cy="519113"/>
            <a:chOff x="240" y="2034"/>
            <a:chExt cx="4224" cy="327"/>
          </a:xfrm>
        </p:grpSpPr>
        <p:sp>
          <p:nvSpPr>
            <p:cNvPr id="1982481" name="Oval 17"/>
            <p:cNvSpPr>
              <a:spLocks noChangeArrowheads="1"/>
            </p:cNvSpPr>
            <p:nvPr/>
          </p:nvSpPr>
          <p:spPr bwMode="auto">
            <a:xfrm>
              <a:off x="240" y="2054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1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  <p:sp>
          <p:nvSpPr>
            <p:cNvPr id="1982484" name="Text Box 20"/>
            <p:cNvSpPr txBox="1">
              <a:spLocks noChangeArrowheads="1"/>
            </p:cNvSpPr>
            <p:nvPr/>
          </p:nvSpPr>
          <p:spPr bwMode="auto">
            <a:xfrm>
              <a:off x="576" y="2034"/>
              <a:ext cx="388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Humanism rose to prominence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8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8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982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8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82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82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82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8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82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8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8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2570" grpId="0" animBg="1"/>
      <p:bldP spid="19825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591" name="Oval 79"/>
          <p:cNvSpPr>
            <a:spLocks noChangeArrowheads="1"/>
          </p:cNvSpPr>
          <p:nvPr/>
        </p:nvSpPr>
        <p:spPr bwMode="auto">
          <a:xfrm>
            <a:off x="381000" y="1735138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1984592" name="Text Box 80"/>
          <p:cNvSpPr txBox="1">
            <a:spLocks noChangeArrowheads="1"/>
          </p:cNvSpPr>
          <p:nvPr/>
        </p:nvSpPr>
        <p:spPr bwMode="auto">
          <a:xfrm>
            <a:off x="914400" y="1704975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External pursuits of the original nature</a:t>
            </a:r>
          </a:p>
        </p:txBody>
      </p:sp>
      <p:sp>
        <p:nvSpPr>
          <p:cNvPr id="1984528" name="Oval 16"/>
          <p:cNvSpPr>
            <a:spLocks noChangeArrowheads="1"/>
          </p:cNvSpPr>
          <p:nvPr/>
        </p:nvSpPr>
        <p:spPr bwMode="auto">
          <a:xfrm>
            <a:off x="381000" y="24828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1984531" name="Text Box 19"/>
          <p:cNvSpPr txBox="1">
            <a:spLocks noChangeArrowheads="1"/>
          </p:cNvSpPr>
          <p:nvPr/>
        </p:nvSpPr>
        <p:spPr bwMode="auto">
          <a:xfrm>
            <a:off x="914400" y="2452688"/>
            <a:ext cx="6172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Movement to revive Hellenism</a:t>
            </a:r>
          </a:p>
        </p:txBody>
      </p:sp>
      <p:sp>
        <p:nvSpPr>
          <p:cNvPr id="1984535" name="Text Box 23"/>
          <p:cNvSpPr txBox="1">
            <a:spLocks noChangeArrowheads="1"/>
          </p:cNvSpPr>
          <p:nvPr/>
        </p:nvSpPr>
        <p:spPr bwMode="auto">
          <a:xfrm>
            <a:off x="609600" y="577850"/>
            <a:ext cx="605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Arial Black" pitchFamily="34" charset="0"/>
              </a:rPr>
              <a:t>1.1  The Renaissance</a:t>
            </a:r>
          </a:p>
        </p:txBody>
      </p:sp>
      <p:sp>
        <p:nvSpPr>
          <p:cNvPr id="1984514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4544" name="Group 32"/>
          <p:cNvGrpSpPr>
            <a:grpSpLocks/>
          </p:cNvGrpSpPr>
          <p:nvPr/>
        </p:nvGrpSpPr>
        <p:grpSpPr bwMode="auto">
          <a:xfrm>
            <a:off x="1295400" y="5821363"/>
            <a:ext cx="6629400" cy="427037"/>
            <a:chOff x="528" y="3648"/>
            <a:chExt cx="4176" cy="269"/>
          </a:xfrm>
        </p:grpSpPr>
        <p:sp>
          <p:nvSpPr>
            <p:cNvPr id="1984516" name="Text Box 4"/>
            <p:cNvSpPr txBox="1">
              <a:spLocks noChangeArrowheads="1"/>
            </p:cNvSpPr>
            <p:nvPr/>
          </p:nvSpPr>
          <p:spPr bwMode="auto">
            <a:xfrm>
              <a:off x="768" y="3648"/>
              <a:ext cx="39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This movement came to life in fourteenth-century Italy.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84542" name="Oval 30"/>
            <p:cNvSpPr>
              <a:spLocks noChangeArrowheads="1"/>
            </p:cNvSpPr>
            <p:nvPr/>
          </p:nvSpPr>
          <p:spPr bwMode="auto">
            <a:xfrm>
              <a:off x="528" y="3662"/>
              <a:ext cx="240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1984593" name="Group 81"/>
          <p:cNvGrpSpPr>
            <a:grpSpLocks/>
          </p:cNvGrpSpPr>
          <p:nvPr/>
        </p:nvGrpSpPr>
        <p:grpSpPr bwMode="auto">
          <a:xfrm>
            <a:off x="358775" y="1143000"/>
            <a:ext cx="8437563" cy="4343400"/>
            <a:chOff x="226" y="720"/>
            <a:chExt cx="5315" cy="2736"/>
          </a:xfrm>
        </p:grpSpPr>
        <p:pic>
          <p:nvPicPr>
            <p:cNvPr id="1984594" name="Picture 82" descr="GODasinPOC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6" y="2386"/>
              <a:ext cx="1104" cy="830"/>
            </a:xfrm>
            <a:prstGeom prst="rect">
              <a:avLst/>
            </a:prstGeom>
            <a:noFill/>
          </p:spPr>
        </p:pic>
        <p:pic>
          <p:nvPicPr>
            <p:cNvPr id="1984595" name="Picture 83" descr="Michelangelo di Lodovico Buonarroti Simoni 1475 – 1564,  was an Italian Renaissance painter, sculptor, architect, poet and engineer"/>
            <p:cNvPicPr>
              <a:picLocks noChangeAspect="1" noChangeArrowheads="1"/>
            </p:cNvPicPr>
            <p:nvPr/>
          </p:nvPicPr>
          <p:blipFill>
            <a:blip r:embed="rId4" cstate="print"/>
            <a:srcRect l="3033" t="2222" r="2908" b="2222"/>
            <a:stretch>
              <a:fillRect/>
            </a:stretch>
          </p:blipFill>
          <p:spPr bwMode="auto">
            <a:xfrm>
              <a:off x="2880" y="2064"/>
              <a:ext cx="1004" cy="1392"/>
            </a:xfrm>
            <a:prstGeom prst="rect">
              <a:avLst/>
            </a:prstGeom>
            <a:noFill/>
          </p:spPr>
        </p:pic>
        <p:pic>
          <p:nvPicPr>
            <p:cNvPr id="1984596" name="Picture 84" descr="Michelangelo-The Libyan Sibyl, 1508-12, from the ceiling of the Sistine Chapel_PD"/>
            <p:cNvPicPr>
              <a:picLocks noChangeAspect="1" noChangeArrowheads="1"/>
            </p:cNvPicPr>
            <p:nvPr/>
          </p:nvPicPr>
          <p:blipFill>
            <a:blip r:embed="rId5"/>
            <a:srcRect l="13029" r="16693" b="2222"/>
            <a:stretch>
              <a:fillRect/>
            </a:stretch>
          </p:blipFill>
          <p:spPr bwMode="auto">
            <a:xfrm>
              <a:off x="3888" y="1056"/>
              <a:ext cx="1653" cy="2400"/>
            </a:xfrm>
            <a:prstGeom prst="rect">
              <a:avLst/>
            </a:prstGeom>
            <a:noFill/>
          </p:spPr>
        </p:pic>
        <p:pic>
          <p:nvPicPr>
            <p:cNvPr id="1984597" name="Picture 85" descr="The Baptism of Christ by Verrocchio and Leonardo c 1475_PD"/>
            <p:cNvPicPr>
              <a:picLocks noChangeAspect="1" noChangeArrowheads="1"/>
            </p:cNvPicPr>
            <p:nvPr/>
          </p:nvPicPr>
          <p:blipFill>
            <a:blip r:embed="rId6"/>
            <a:srcRect l="15080"/>
            <a:stretch>
              <a:fillRect/>
            </a:stretch>
          </p:blipFill>
          <p:spPr bwMode="auto">
            <a:xfrm>
              <a:off x="2880" y="720"/>
              <a:ext cx="1008" cy="1416"/>
            </a:xfrm>
            <a:prstGeom prst="rect">
              <a:avLst/>
            </a:prstGeom>
            <a:noFill/>
          </p:spPr>
        </p:pic>
        <p:pic>
          <p:nvPicPr>
            <p:cNvPr id="1984598" name="Picture 86" descr="Leonardo di ser Piero da Vinci 1452 – 1519_Public Domain"/>
            <p:cNvPicPr>
              <a:picLocks noChangeAspect="1" noChangeArrowheads="1"/>
            </p:cNvPicPr>
            <p:nvPr/>
          </p:nvPicPr>
          <p:blipFill>
            <a:blip r:embed="rId7"/>
            <a:srcRect l="2968" r="2055" b="4651"/>
            <a:stretch>
              <a:fillRect/>
            </a:stretch>
          </p:blipFill>
          <p:spPr bwMode="auto">
            <a:xfrm>
              <a:off x="1815" y="720"/>
              <a:ext cx="1065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4599" name="Picture 87" descr="The Mona Lisa  around 1503-1505 by Leonardo da Vinci_P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6" y="720"/>
              <a:ext cx="1616" cy="2496"/>
            </a:xfrm>
            <a:prstGeom prst="rect">
              <a:avLst/>
            </a:prstGeom>
            <a:noFill/>
          </p:spPr>
        </p:pic>
      </p:grpSp>
      <p:sp>
        <p:nvSpPr>
          <p:cNvPr id="1984587" name="Rectangle 75"/>
          <p:cNvSpPr>
            <a:spLocks noChangeArrowheads="1"/>
          </p:cNvSpPr>
          <p:nvPr/>
        </p:nvSpPr>
        <p:spPr bwMode="auto">
          <a:xfrm>
            <a:off x="914400" y="3297238"/>
            <a:ext cx="6096000" cy="381000"/>
          </a:xfrm>
          <a:prstGeom prst="rect">
            <a:avLst/>
          </a:prstGeom>
          <a:solidFill>
            <a:srgbClr val="FFFFD9">
              <a:alpha val="8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984588" name="Group 76"/>
          <p:cNvGrpSpPr>
            <a:grpSpLocks/>
          </p:cNvGrpSpPr>
          <p:nvPr/>
        </p:nvGrpSpPr>
        <p:grpSpPr bwMode="auto">
          <a:xfrm>
            <a:off x="381000" y="3228975"/>
            <a:ext cx="6705600" cy="519113"/>
            <a:chOff x="240" y="2034"/>
            <a:chExt cx="4224" cy="327"/>
          </a:xfrm>
        </p:grpSpPr>
        <p:sp>
          <p:nvSpPr>
            <p:cNvPr id="1984589" name="Oval 77"/>
            <p:cNvSpPr>
              <a:spLocks noChangeArrowheads="1"/>
            </p:cNvSpPr>
            <p:nvPr/>
          </p:nvSpPr>
          <p:spPr bwMode="auto">
            <a:xfrm>
              <a:off x="240" y="2054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1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  <p:sp>
          <p:nvSpPr>
            <p:cNvPr id="1984590" name="Text Box 78"/>
            <p:cNvSpPr txBox="1">
              <a:spLocks noChangeArrowheads="1"/>
            </p:cNvSpPr>
            <p:nvPr/>
          </p:nvSpPr>
          <p:spPr bwMode="auto">
            <a:xfrm>
              <a:off x="576" y="2034"/>
              <a:ext cx="388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Humanism rose to prominence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8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8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8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45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640" name="Group 80"/>
          <p:cNvGrpSpPr>
            <a:grpSpLocks/>
          </p:cNvGrpSpPr>
          <p:nvPr/>
        </p:nvGrpSpPr>
        <p:grpSpPr bwMode="auto">
          <a:xfrm>
            <a:off x="358775" y="1143000"/>
            <a:ext cx="8437563" cy="4343400"/>
            <a:chOff x="226" y="720"/>
            <a:chExt cx="5315" cy="2736"/>
          </a:xfrm>
        </p:grpSpPr>
        <p:pic>
          <p:nvPicPr>
            <p:cNvPr id="1986641" name="Picture 81" descr="GODasinPOC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6" y="2386"/>
              <a:ext cx="1104" cy="830"/>
            </a:xfrm>
            <a:prstGeom prst="rect">
              <a:avLst/>
            </a:prstGeom>
            <a:noFill/>
          </p:spPr>
        </p:pic>
        <p:pic>
          <p:nvPicPr>
            <p:cNvPr id="1986642" name="Picture 82" descr="Michelangelo di Lodovico Buonarroti Simoni 1475 – 1564,  was an Italian Renaissance painter, sculptor, architect, poet and engineer"/>
            <p:cNvPicPr>
              <a:picLocks noChangeAspect="1" noChangeArrowheads="1"/>
            </p:cNvPicPr>
            <p:nvPr/>
          </p:nvPicPr>
          <p:blipFill>
            <a:blip r:embed="rId4" cstate="print"/>
            <a:srcRect l="3033" t="2222" r="2908" b="2222"/>
            <a:stretch>
              <a:fillRect/>
            </a:stretch>
          </p:blipFill>
          <p:spPr bwMode="auto">
            <a:xfrm>
              <a:off x="2880" y="2064"/>
              <a:ext cx="1004" cy="1392"/>
            </a:xfrm>
            <a:prstGeom prst="rect">
              <a:avLst/>
            </a:prstGeom>
            <a:noFill/>
          </p:spPr>
        </p:pic>
        <p:pic>
          <p:nvPicPr>
            <p:cNvPr id="1986643" name="Picture 83" descr="Michelangelo-The Libyan Sibyl, 1508-12, from the ceiling of the Sistine Chapel_PD"/>
            <p:cNvPicPr>
              <a:picLocks noChangeAspect="1" noChangeArrowheads="1"/>
            </p:cNvPicPr>
            <p:nvPr/>
          </p:nvPicPr>
          <p:blipFill>
            <a:blip r:embed="rId5"/>
            <a:srcRect l="13029" r="16693" b="2222"/>
            <a:stretch>
              <a:fillRect/>
            </a:stretch>
          </p:blipFill>
          <p:spPr bwMode="auto">
            <a:xfrm>
              <a:off x="3888" y="1056"/>
              <a:ext cx="1653" cy="2400"/>
            </a:xfrm>
            <a:prstGeom prst="rect">
              <a:avLst/>
            </a:prstGeom>
            <a:noFill/>
          </p:spPr>
        </p:pic>
        <p:pic>
          <p:nvPicPr>
            <p:cNvPr id="1986644" name="Picture 84" descr="The Baptism of Christ by Verrocchio and Leonardo c 1475_PD"/>
            <p:cNvPicPr>
              <a:picLocks noChangeAspect="1" noChangeArrowheads="1"/>
            </p:cNvPicPr>
            <p:nvPr/>
          </p:nvPicPr>
          <p:blipFill>
            <a:blip r:embed="rId6"/>
            <a:srcRect l="15080"/>
            <a:stretch>
              <a:fillRect/>
            </a:stretch>
          </p:blipFill>
          <p:spPr bwMode="auto">
            <a:xfrm>
              <a:off x="2880" y="720"/>
              <a:ext cx="1008" cy="1416"/>
            </a:xfrm>
            <a:prstGeom prst="rect">
              <a:avLst/>
            </a:prstGeom>
            <a:noFill/>
          </p:spPr>
        </p:pic>
        <p:pic>
          <p:nvPicPr>
            <p:cNvPr id="1986645" name="Picture 85" descr="Leonardo di ser Piero da Vinci 1452 – 1519_Public Domain"/>
            <p:cNvPicPr>
              <a:picLocks noChangeAspect="1" noChangeArrowheads="1"/>
            </p:cNvPicPr>
            <p:nvPr/>
          </p:nvPicPr>
          <p:blipFill>
            <a:blip r:embed="rId7"/>
            <a:srcRect l="2968" r="2055" b="4651"/>
            <a:stretch>
              <a:fillRect/>
            </a:stretch>
          </p:blipFill>
          <p:spPr bwMode="auto">
            <a:xfrm>
              <a:off x="1815" y="720"/>
              <a:ext cx="1065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46" name="Picture 86" descr="The Mona Lisa  around 1503-1505 by Leonardo da Vinci_P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6" y="720"/>
              <a:ext cx="1616" cy="2496"/>
            </a:xfrm>
            <a:prstGeom prst="rect">
              <a:avLst/>
            </a:prstGeom>
            <a:noFill/>
          </p:spPr>
        </p:pic>
      </p:grpSp>
      <p:sp>
        <p:nvSpPr>
          <p:cNvPr id="1986595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EC9D">
                  <a:alpha val="70000"/>
                </a:srgbClr>
              </a:gs>
              <a:gs pos="100000">
                <a:schemeClr val="bg1"/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8656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564" name="Text Box 4"/>
          <p:cNvSpPr txBox="1">
            <a:spLocks noChangeArrowheads="1"/>
          </p:cNvSpPr>
          <p:nvPr/>
        </p:nvSpPr>
        <p:spPr bwMode="auto">
          <a:xfrm>
            <a:off x="914400" y="5638800"/>
            <a:ext cx="7467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Though it began as a movement imitating the thought and life of ancient Greece and Rome, it soon developed into a wider movement which transformed </a:t>
            </a:r>
            <a:r>
              <a:rPr lang="en-US" sz="2000" u="sng">
                <a:solidFill>
                  <a:schemeClr val="bg1"/>
                </a:solidFill>
                <a:effectLst/>
                <a:latin typeface="Arial Narrow" pitchFamily="34" charset="0"/>
              </a:rPr>
              <a:t>every aspect of society</a:t>
            </a: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 including politics, economic life and religion.</a:t>
            </a:r>
            <a:endParaRPr lang="en-US" sz="2000" b="0" u="sng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986583" name="Text Box 23"/>
          <p:cNvSpPr txBox="1">
            <a:spLocks noChangeArrowheads="1"/>
          </p:cNvSpPr>
          <p:nvPr/>
        </p:nvSpPr>
        <p:spPr bwMode="auto">
          <a:xfrm>
            <a:off x="609600" y="577850"/>
            <a:ext cx="605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Arial Black" pitchFamily="34" charset="0"/>
              </a:rPr>
              <a:t>1.1  The Renaissance</a:t>
            </a:r>
          </a:p>
        </p:txBody>
      </p:sp>
      <p:grpSp>
        <p:nvGrpSpPr>
          <p:cNvPr id="1986635" name="Group 75"/>
          <p:cNvGrpSpPr>
            <a:grpSpLocks/>
          </p:cNvGrpSpPr>
          <p:nvPr/>
        </p:nvGrpSpPr>
        <p:grpSpPr bwMode="auto">
          <a:xfrm>
            <a:off x="381000" y="2452688"/>
            <a:ext cx="6705600" cy="519112"/>
            <a:chOff x="240" y="1545"/>
            <a:chExt cx="4224" cy="327"/>
          </a:xfrm>
        </p:grpSpPr>
        <p:sp>
          <p:nvSpPr>
            <p:cNvPr id="1986576" name="Oval 16"/>
            <p:cNvSpPr>
              <a:spLocks noChangeArrowheads="1"/>
            </p:cNvSpPr>
            <p:nvPr/>
          </p:nvSpPr>
          <p:spPr bwMode="auto">
            <a:xfrm>
              <a:off x="240" y="1564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1986579" name="Text Box 19"/>
            <p:cNvSpPr txBox="1">
              <a:spLocks noChangeArrowheads="1"/>
            </p:cNvSpPr>
            <p:nvPr/>
          </p:nvSpPr>
          <p:spPr bwMode="auto">
            <a:xfrm>
              <a:off x="576" y="1545"/>
              <a:ext cx="388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Movement to revive Hellenism</a:t>
              </a:r>
            </a:p>
          </p:txBody>
        </p:sp>
      </p:grpSp>
      <p:grpSp>
        <p:nvGrpSpPr>
          <p:cNvPr id="1986636" name="Group 76"/>
          <p:cNvGrpSpPr>
            <a:grpSpLocks/>
          </p:cNvGrpSpPr>
          <p:nvPr/>
        </p:nvGrpSpPr>
        <p:grpSpPr bwMode="auto">
          <a:xfrm>
            <a:off x="381000" y="3228975"/>
            <a:ext cx="6705600" cy="519113"/>
            <a:chOff x="240" y="2034"/>
            <a:chExt cx="4224" cy="327"/>
          </a:xfrm>
        </p:grpSpPr>
        <p:sp>
          <p:nvSpPr>
            <p:cNvPr id="1986577" name="Oval 17"/>
            <p:cNvSpPr>
              <a:spLocks noChangeArrowheads="1"/>
            </p:cNvSpPr>
            <p:nvPr/>
          </p:nvSpPr>
          <p:spPr bwMode="auto">
            <a:xfrm>
              <a:off x="240" y="2054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1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  <p:sp>
          <p:nvSpPr>
            <p:cNvPr id="1986580" name="Text Box 20"/>
            <p:cNvSpPr txBox="1">
              <a:spLocks noChangeArrowheads="1"/>
            </p:cNvSpPr>
            <p:nvPr/>
          </p:nvSpPr>
          <p:spPr bwMode="auto">
            <a:xfrm>
              <a:off x="576" y="2034"/>
              <a:ext cx="388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Humanism rose to prominence</a:t>
              </a:r>
            </a:p>
          </p:txBody>
        </p:sp>
      </p:grpSp>
      <p:grpSp>
        <p:nvGrpSpPr>
          <p:cNvPr id="1986587" name="Group 27"/>
          <p:cNvGrpSpPr>
            <a:grpSpLocks/>
          </p:cNvGrpSpPr>
          <p:nvPr/>
        </p:nvGrpSpPr>
        <p:grpSpPr bwMode="auto">
          <a:xfrm>
            <a:off x="381000" y="3976688"/>
            <a:ext cx="8077200" cy="519112"/>
            <a:chOff x="240" y="2505"/>
            <a:chExt cx="5088" cy="327"/>
          </a:xfrm>
        </p:grpSpPr>
        <p:sp>
          <p:nvSpPr>
            <p:cNvPr id="1986581" name="Oval 21"/>
            <p:cNvSpPr>
              <a:spLocks noChangeArrowheads="1"/>
            </p:cNvSpPr>
            <p:nvPr/>
          </p:nvSpPr>
          <p:spPr bwMode="auto">
            <a:xfrm>
              <a:off x="240" y="2525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4</a:t>
              </a:r>
            </a:p>
          </p:txBody>
        </p:sp>
        <p:sp>
          <p:nvSpPr>
            <p:cNvPr id="1986582" name="Text Box 22"/>
            <p:cNvSpPr txBox="1">
              <a:spLocks noChangeArrowheads="1"/>
            </p:cNvSpPr>
            <p:nvPr/>
          </p:nvSpPr>
          <p:spPr bwMode="auto">
            <a:xfrm>
              <a:off x="576" y="2505"/>
              <a:ext cx="475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Transformed every aspect of society</a:t>
              </a:r>
            </a:p>
          </p:txBody>
        </p:sp>
      </p:grpSp>
      <p:grpSp>
        <p:nvGrpSpPr>
          <p:cNvPr id="1986639" name="Group 79"/>
          <p:cNvGrpSpPr>
            <a:grpSpLocks/>
          </p:cNvGrpSpPr>
          <p:nvPr/>
        </p:nvGrpSpPr>
        <p:grpSpPr bwMode="auto">
          <a:xfrm>
            <a:off x="381000" y="1704975"/>
            <a:ext cx="8305800" cy="519113"/>
            <a:chOff x="240" y="1074"/>
            <a:chExt cx="5232" cy="327"/>
          </a:xfrm>
        </p:grpSpPr>
        <p:sp>
          <p:nvSpPr>
            <p:cNvPr id="1986637" name="Oval 77"/>
            <p:cNvSpPr>
              <a:spLocks noChangeArrowheads="1"/>
            </p:cNvSpPr>
            <p:nvPr/>
          </p:nvSpPr>
          <p:spPr bwMode="auto">
            <a:xfrm>
              <a:off x="240" y="1093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1986638" name="Text Box 78"/>
            <p:cNvSpPr txBox="1">
              <a:spLocks noChangeArrowheads="1"/>
            </p:cNvSpPr>
            <p:nvPr/>
          </p:nvSpPr>
          <p:spPr bwMode="auto">
            <a:xfrm>
              <a:off x="576" y="1074"/>
              <a:ext cx="489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External pursuits of the original nature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8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86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8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8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8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98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98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98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5" grpId="0" animBg="1"/>
      <p:bldP spid="19865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8635" name="Group 27"/>
          <p:cNvGrpSpPr>
            <a:grpSpLocks/>
          </p:cNvGrpSpPr>
          <p:nvPr/>
        </p:nvGrpSpPr>
        <p:grpSpPr bwMode="auto">
          <a:xfrm>
            <a:off x="358775" y="1143000"/>
            <a:ext cx="8437563" cy="4343400"/>
            <a:chOff x="226" y="720"/>
            <a:chExt cx="5315" cy="2736"/>
          </a:xfrm>
        </p:grpSpPr>
        <p:pic>
          <p:nvPicPr>
            <p:cNvPr id="1988636" name="Picture 28" descr="GODasinPOC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6" y="2386"/>
              <a:ext cx="1104" cy="830"/>
            </a:xfrm>
            <a:prstGeom prst="rect">
              <a:avLst/>
            </a:prstGeom>
            <a:noFill/>
          </p:spPr>
        </p:pic>
        <p:pic>
          <p:nvPicPr>
            <p:cNvPr id="1988637" name="Picture 29" descr="Michelangelo di Lodovico Buonarroti Simoni 1475 – 1564,  was an Italian Renaissance painter, sculptor, architect, poet and engineer"/>
            <p:cNvPicPr>
              <a:picLocks noChangeAspect="1" noChangeArrowheads="1"/>
            </p:cNvPicPr>
            <p:nvPr/>
          </p:nvPicPr>
          <p:blipFill>
            <a:blip r:embed="rId4" cstate="print"/>
            <a:srcRect l="3033" t="2222" r="2908" b="2222"/>
            <a:stretch>
              <a:fillRect/>
            </a:stretch>
          </p:blipFill>
          <p:spPr bwMode="auto">
            <a:xfrm>
              <a:off x="2880" y="2064"/>
              <a:ext cx="1004" cy="1392"/>
            </a:xfrm>
            <a:prstGeom prst="rect">
              <a:avLst/>
            </a:prstGeom>
            <a:noFill/>
          </p:spPr>
        </p:pic>
        <p:pic>
          <p:nvPicPr>
            <p:cNvPr id="1988638" name="Picture 30" descr="Michelangelo-The Libyan Sibyl, 1508-12, from the ceiling of the Sistine Chapel_PD"/>
            <p:cNvPicPr>
              <a:picLocks noChangeAspect="1" noChangeArrowheads="1"/>
            </p:cNvPicPr>
            <p:nvPr/>
          </p:nvPicPr>
          <p:blipFill>
            <a:blip r:embed="rId5"/>
            <a:srcRect l="13029" r="16693" b="2222"/>
            <a:stretch>
              <a:fillRect/>
            </a:stretch>
          </p:blipFill>
          <p:spPr bwMode="auto">
            <a:xfrm>
              <a:off x="3888" y="1056"/>
              <a:ext cx="1653" cy="2400"/>
            </a:xfrm>
            <a:prstGeom prst="rect">
              <a:avLst/>
            </a:prstGeom>
            <a:noFill/>
          </p:spPr>
        </p:pic>
        <p:pic>
          <p:nvPicPr>
            <p:cNvPr id="1988639" name="Picture 31" descr="The Baptism of Christ by Verrocchio and Leonardo c 1475_PD"/>
            <p:cNvPicPr>
              <a:picLocks noChangeAspect="1" noChangeArrowheads="1"/>
            </p:cNvPicPr>
            <p:nvPr/>
          </p:nvPicPr>
          <p:blipFill>
            <a:blip r:embed="rId6"/>
            <a:srcRect l="15080"/>
            <a:stretch>
              <a:fillRect/>
            </a:stretch>
          </p:blipFill>
          <p:spPr bwMode="auto">
            <a:xfrm>
              <a:off x="2880" y="720"/>
              <a:ext cx="1008" cy="1416"/>
            </a:xfrm>
            <a:prstGeom prst="rect">
              <a:avLst/>
            </a:prstGeom>
            <a:noFill/>
          </p:spPr>
        </p:pic>
        <p:pic>
          <p:nvPicPr>
            <p:cNvPr id="1988640" name="Picture 32" descr="Leonardo di ser Piero da Vinci 1452 – 1519_Public Domain"/>
            <p:cNvPicPr>
              <a:picLocks noChangeAspect="1" noChangeArrowheads="1"/>
            </p:cNvPicPr>
            <p:nvPr/>
          </p:nvPicPr>
          <p:blipFill>
            <a:blip r:embed="rId7"/>
            <a:srcRect l="2968" r="2055" b="4651"/>
            <a:stretch>
              <a:fillRect/>
            </a:stretch>
          </p:blipFill>
          <p:spPr bwMode="auto">
            <a:xfrm>
              <a:off x="1815" y="720"/>
              <a:ext cx="1065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8641" name="Picture 33" descr="The Mona Lisa  around 1503-1505 by Leonardo da Vinci_P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6" y="720"/>
              <a:ext cx="1616" cy="2496"/>
            </a:xfrm>
            <a:prstGeom prst="rect">
              <a:avLst/>
            </a:prstGeom>
            <a:noFill/>
          </p:spPr>
        </p:pic>
      </p:grpSp>
      <p:sp>
        <p:nvSpPr>
          <p:cNvPr id="1988633" name="Rectangle 2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EC9D">
                  <a:alpha val="70000"/>
                </a:srgbClr>
              </a:gs>
              <a:gs pos="100000">
                <a:schemeClr val="bg1"/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8861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613" name="Oval 5"/>
          <p:cNvSpPr>
            <a:spLocks noChangeArrowheads="1"/>
          </p:cNvSpPr>
          <p:nvPr/>
        </p:nvSpPr>
        <p:spPr bwMode="auto">
          <a:xfrm>
            <a:off x="381000" y="1735138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1988615" name="Oval 7"/>
          <p:cNvSpPr>
            <a:spLocks noChangeArrowheads="1"/>
          </p:cNvSpPr>
          <p:nvPr/>
        </p:nvSpPr>
        <p:spPr bwMode="auto">
          <a:xfrm>
            <a:off x="381000" y="3260725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3</a:t>
            </a:r>
          </a:p>
        </p:txBody>
      </p:sp>
      <p:sp>
        <p:nvSpPr>
          <p:cNvPr id="1988616" name="Text Box 8"/>
          <p:cNvSpPr txBox="1">
            <a:spLocks noChangeArrowheads="1"/>
          </p:cNvSpPr>
          <p:nvPr/>
        </p:nvSpPr>
        <p:spPr bwMode="auto">
          <a:xfrm>
            <a:off x="914400" y="1704975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External pursuits of the original nature</a:t>
            </a:r>
          </a:p>
        </p:txBody>
      </p:sp>
      <p:sp>
        <p:nvSpPr>
          <p:cNvPr id="1988618" name="Text Box 10"/>
          <p:cNvSpPr txBox="1">
            <a:spLocks noChangeArrowheads="1"/>
          </p:cNvSpPr>
          <p:nvPr/>
        </p:nvSpPr>
        <p:spPr bwMode="auto">
          <a:xfrm>
            <a:off x="914400" y="3228975"/>
            <a:ext cx="6172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Humanism rose to prominence</a:t>
            </a:r>
          </a:p>
        </p:txBody>
      </p:sp>
      <p:sp>
        <p:nvSpPr>
          <p:cNvPr id="1988619" name="Oval 11"/>
          <p:cNvSpPr>
            <a:spLocks noChangeArrowheads="1"/>
          </p:cNvSpPr>
          <p:nvPr/>
        </p:nvSpPr>
        <p:spPr bwMode="auto">
          <a:xfrm>
            <a:off x="381000" y="4008438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4</a:t>
            </a:r>
          </a:p>
        </p:txBody>
      </p:sp>
      <p:sp>
        <p:nvSpPr>
          <p:cNvPr id="1988620" name="Text Box 12"/>
          <p:cNvSpPr txBox="1">
            <a:spLocks noChangeArrowheads="1"/>
          </p:cNvSpPr>
          <p:nvPr/>
        </p:nvSpPr>
        <p:spPr bwMode="auto">
          <a:xfrm>
            <a:off x="914400" y="3976688"/>
            <a:ext cx="7543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660033"/>
                </a:solidFill>
                <a:effectLst/>
                <a:latin typeface="Arial Black" pitchFamily="34" charset="0"/>
              </a:rPr>
              <a:t>Transformed every aspect of society</a:t>
            </a:r>
          </a:p>
        </p:txBody>
      </p:sp>
      <p:grpSp>
        <p:nvGrpSpPr>
          <p:cNvPr id="1988634" name="Group 26"/>
          <p:cNvGrpSpPr>
            <a:grpSpLocks/>
          </p:cNvGrpSpPr>
          <p:nvPr/>
        </p:nvGrpSpPr>
        <p:grpSpPr bwMode="auto">
          <a:xfrm>
            <a:off x="1676400" y="5753100"/>
            <a:ext cx="3429000" cy="495300"/>
            <a:chOff x="528" y="3624"/>
            <a:chExt cx="2160" cy="312"/>
          </a:xfrm>
        </p:grpSpPr>
        <p:sp>
          <p:nvSpPr>
            <p:cNvPr id="1988622" name="Text Box 14"/>
            <p:cNvSpPr txBox="1">
              <a:spLocks noChangeArrowheads="1"/>
            </p:cNvSpPr>
            <p:nvPr/>
          </p:nvSpPr>
          <p:spPr bwMode="auto">
            <a:xfrm>
              <a:off x="774" y="3678"/>
              <a:ext cx="191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This is the Renaissance.</a:t>
              </a:r>
              <a:endParaRPr lang="en-US" sz="22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88623" name="Text Box 15"/>
            <p:cNvSpPr txBox="1">
              <a:spLocks noChangeArrowheads="1"/>
            </p:cNvSpPr>
            <p:nvPr/>
          </p:nvSpPr>
          <p:spPr bwMode="auto">
            <a:xfrm>
              <a:off x="528" y="3624"/>
              <a:ext cx="24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88625" name="Text Box 17"/>
          <p:cNvSpPr txBox="1">
            <a:spLocks noChangeArrowheads="1"/>
          </p:cNvSpPr>
          <p:nvPr/>
        </p:nvSpPr>
        <p:spPr bwMode="auto">
          <a:xfrm>
            <a:off x="609600" y="577850"/>
            <a:ext cx="605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Arial Black" pitchFamily="34" charset="0"/>
              </a:rPr>
              <a:t>1.1  The Renaissance</a:t>
            </a:r>
          </a:p>
        </p:txBody>
      </p:sp>
      <p:grpSp>
        <p:nvGrpSpPr>
          <p:cNvPr id="1988642" name="Group 34"/>
          <p:cNvGrpSpPr>
            <a:grpSpLocks/>
          </p:cNvGrpSpPr>
          <p:nvPr/>
        </p:nvGrpSpPr>
        <p:grpSpPr bwMode="auto">
          <a:xfrm>
            <a:off x="381000" y="2452688"/>
            <a:ext cx="6705600" cy="519112"/>
            <a:chOff x="240" y="1545"/>
            <a:chExt cx="4224" cy="327"/>
          </a:xfrm>
        </p:grpSpPr>
        <p:sp>
          <p:nvSpPr>
            <p:cNvPr id="1988643" name="Oval 35"/>
            <p:cNvSpPr>
              <a:spLocks noChangeArrowheads="1"/>
            </p:cNvSpPr>
            <p:nvPr/>
          </p:nvSpPr>
          <p:spPr bwMode="auto">
            <a:xfrm>
              <a:off x="240" y="1564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1988644" name="Text Box 36"/>
            <p:cNvSpPr txBox="1">
              <a:spLocks noChangeArrowheads="1"/>
            </p:cNvSpPr>
            <p:nvPr/>
          </p:nvSpPr>
          <p:spPr bwMode="auto">
            <a:xfrm>
              <a:off x="576" y="1545"/>
              <a:ext cx="388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Movement to revive Hellenism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8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65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065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605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Arial Black" pitchFamily="34" charset="0"/>
              </a:rPr>
              <a:t>1.2  The Reformation</a:t>
            </a:r>
          </a:p>
        </p:txBody>
      </p:sp>
      <p:grpSp>
        <p:nvGrpSpPr>
          <p:cNvPr id="1990680" name="Group 24"/>
          <p:cNvGrpSpPr>
            <a:grpSpLocks/>
          </p:cNvGrpSpPr>
          <p:nvPr/>
        </p:nvGrpSpPr>
        <p:grpSpPr bwMode="auto">
          <a:xfrm>
            <a:off x="381000" y="1371600"/>
            <a:ext cx="8534400" cy="503238"/>
            <a:chOff x="240" y="864"/>
            <a:chExt cx="5376" cy="317"/>
          </a:xfrm>
        </p:grpSpPr>
        <p:sp>
          <p:nvSpPr>
            <p:cNvPr id="1990661" name="Oval 5"/>
            <p:cNvSpPr>
              <a:spLocks noChangeArrowheads="1"/>
            </p:cNvSpPr>
            <p:nvPr/>
          </p:nvSpPr>
          <p:spPr bwMode="auto">
            <a:xfrm>
              <a:off x="240" y="883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1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1990664" name="Text Box 8"/>
            <p:cNvSpPr txBox="1">
              <a:spLocks noChangeArrowheads="1"/>
            </p:cNvSpPr>
            <p:nvPr/>
          </p:nvSpPr>
          <p:spPr bwMode="auto">
            <a:xfrm>
              <a:off x="528" y="864"/>
              <a:ext cx="5088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700" b="0" dirty="0">
                  <a:solidFill>
                    <a:srgbClr val="660033"/>
                  </a:solidFill>
                  <a:effectLst/>
                  <a:latin typeface="Arial Black" pitchFamily="34" charset="0"/>
                </a:rPr>
                <a:t>Internal aspirations of the original nature</a:t>
              </a:r>
            </a:p>
          </p:txBody>
        </p:sp>
      </p:grpSp>
      <p:grpSp>
        <p:nvGrpSpPr>
          <p:cNvPr id="1990679" name="Group 23"/>
          <p:cNvGrpSpPr>
            <a:grpSpLocks/>
          </p:cNvGrpSpPr>
          <p:nvPr/>
        </p:nvGrpSpPr>
        <p:grpSpPr bwMode="auto">
          <a:xfrm>
            <a:off x="1066800" y="5791200"/>
            <a:ext cx="7162800" cy="641350"/>
            <a:chOff x="672" y="3648"/>
            <a:chExt cx="4512" cy="404"/>
          </a:xfrm>
        </p:grpSpPr>
        <p:sp>
          <p:nvSpPr>
            <p:cNvPr id="1990674" name="Text Box 18"/>
            <p:cNvSpPr txBox="1">
              <a:spLocks noChangeArrowheads="1"/>
            </p:cNvSpPr>
            <p:nvPr/>
          </p:nvSpPr>
          <p:spPr bwMode="auto">
            <a:xfrm>
              <a:off x="912" y="3648"/>
              <a:ext cx="42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As medieval Europeans sought to realize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internal aspirations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their original nature,</a:t>
              </a:r>
              <a:endParaRPr lang="en-US" sz="20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90678" name="Oval 22"/>
            <p:cNvSpPr>
              <a:spLocks noChangeArrowheads="1"/>
            </p:cNvSpPr>
            <p:nvPr/>
          </p:nvSpPr>
          <p:spPr bwMode="auto">
            <a:xfrm>
              <a:off x="672" y="3648"/>
              <a:ext cx="240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</p:grpSp>
      <p:pic>
        <p:nvPicPr>
          <p:cNvPr id="1990692" name="Picture 36" descr="Wycliffe speaking to Lollard preachers_P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0" y="2206625"/>
            <a:ext cx="4851400" cy="3203575"/>
          </a:xfrm>
          <a:prstGeom prst="rect">
            <a:avLst/>
          </a:prstGeom>
          <a:noFill/>
        </p:spPr>
      </p:pic>
      <p:pic>
        <p:nvPicPr>
          <p:cNvPr id="1990694" name="Picture 38" descr="John Wycliffe at work in his study_PD"/>
          <p:cNvPicPr>
            <a:picLocks noChangeAspect="1" noChangeArrowheads="1"/>
          </p:cNvPicPr>
          <p:nvPr/>
        </p:nvPicPr>
        <p:blipFill>
          <a:blip r:embed="rId4"/>
          <a:srcRect t="6512" b="2229"/>
          <a:stretch>
            <a:fillRect/>
          </a:stretch>
        </p:blipFill>
        <p:spPr bwMode="auto">
          <a:xfrm>
            <a:off x="914400" y="2206625"/>
            <a:ext cx="2393950" cy="3203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99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9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9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90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9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9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06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2771" name="Picture 67" descr="Wycliffe speaking to Lollard preachers_P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0" y="2206625"/>
            <a:ext cx="4851400" cy="3203575"/>
          </a:xfrm>
          <a:prstGeom prst="rect">
            <a:avLst/>
          </a:prstGeom>
          <a:noFill/>
        </p:spPr>
      </p:pic>
      <p:pic>
        <p:nvPicPr>
          <p:cNvPr id="1992772" name="Picture 68" descr="John Wycliffe at work in his study_PD"/>
          <p:cNvPicPr>
            <a:picLocks noChangeAspect="1" noChangeArrowheads="1"/>
          </p:cNvPicPr>
          <p:nvPr/>
        </p:nvPicPr>
        <p:blipFill>
          <a:blip r:embed="rId4"/>
          <a:srcRect t="6512" b="2229"/>
          <a:stretch>
            <a:fillRect/>
          </a:stretch>
        </p:blipFill>
        <p:spPr bwMode="auto">
          <a:xfrm>
            <a:off x="914400" y="2206625"/>
            <a:ext cx="2393950" cy="3203575"/>
          </a:xfrm>
          <a:prstGeom prst="rect">
            <a:avLst/>
          </a:prstGeom>
          <a:noFill/>
        </p:spPr>
      </p:pic>
      <p:sp>
        <p:nvSpPr>
          <p:cNvPr id="199270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2722" name="Oval 18"/>
          <p:cNvSpPr>
            <a:spLocks noChangeArrowheads="1"/>
          </p:cNvSpPr>
          <p:nvPr/>
        </p:nvSpPr>
        <p:spPr bwMode="auto">
          <a:xfrm>
            <a:off x="381000" y="14017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1992725" name="Text Box 21"/>
          <p:cNvSpPr txBox="1">
            <a:spLocks noChangeArrowheads="1"/>
          </p:cNvSpPr>
          <p:nvPr/>
        </p:nvSpPr>
        <p:spPr bwMode="auto">
          <a:xfrm>
            <a:off x="838200" y="1371600"/>
            <a:ext cx="80772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 dirty="0">
                <a:solidFill>
                  <a:srgbClr val="660033"/>
                </a:solidFill>
                <a:effectLst/>
                <a:latin typeface="Arial Black" pitchFamily="34" charset="0"/>
              </a:rPr>
              <a:t>Internal aspirations of the original nature</a:t>
            </a:r>
          </a:p>
        </p:txBody>
      </p:sp>
      <p:sp>
        <p:nvSpPr>
          <p:cNvPr id="1992733" name="Text Box 29"/>
          <p:cNvSpPr txBox="1">
            <a:spLocks noChangeArrowheads="1"/>
          </p:cNvSpPr>
          <p:nvPr/>
        </p:nvSpPr>
        <p:spPr bwMode="auto">
          <a:xfrm>
            <a:off x="609600" y="381000"/>
            <a:ext cx="605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Arial Black" pitchFamily="34" charset="0"/>
              </a:rPr>
              <a:t>1.2  The Reformation</a:t>
            </a:r>
          </a:p>
        </p:txBody>
      </p:sp>
      <p:grpSp>
        <p:nvGrpSpPr>
          <p:cNvPr id="1992746" name="Group 42"/>
          <p:cNvGrpSpPr>
            <a:grpSpLocks/>
          </p:cNvGrpSpPr>
          <p:nvPr/>
        </p:nvGrpSpPr>
        <p:grpSpPr bwMode="auto">
          <a:xfrm>
            <a:off x="1295400" y="5791200"/>
            <a:ext cx="6553200" cy="641350"/>
            <a:chOff x="816" y="3648"/>
            <a:chExt cx="4128" cy="404"/>
          </a:xfrm>
        </p:grpSpPr>
        <p:sp>
          <p:nvSpPr>
            <p:cNvPr id="1992719" name="Text Box 15"/>
            <p:cNvSpPr txBox="1">
              <a:spLocks noChangeArrowheads="1"/>
            </p:cNvSpPr>
            <p:nvPr/>
          </p:nvSpPr>
          <p:spPr bwMode="auto">
            <a:xfrm>
              <a:off x="1104" y="3648"/>
              <a:ext cx="38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they called for the revival of the spirit of early Christianity, leading to a movement to revive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Hebraism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0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92745" name="Oval 41"/>
            <p:cNvSpPr>
              <a:spLocks noChangeArrowheads="1"/>
            </p:cNvSpPr>
            <p:nvPr/>
          </p:nvSpPr>
          <p:spPr bwMode="auto">
            <a:xfrm>
              <a:off x="816" y="3648"/>
              <a:ext cx="240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1992757" name="Rectangle 53"/>
          <p:cNvSpPr>
            <a:spLocks noChangeArrowheads="1"/>
          </p:cNvSpPr>
          <p:nvPr/>
        </p:nvSpPr>
        <p:spPr bwMode="auto">
          <a:xfrm>
            <a:off x="914400" y="2189163"/>
            <a:ext cx="5638800" cy="381000"/>
          </a:xfrm>
          <a:prstGeom prst="rect">
            <a:avLst/>
          </a:prstGeom>
          <a:solidFill>
            <a:srgbClr val="FFFFD9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92723" name="Oval 19"/>
          <p:cNvSpPr>
            <a:spLocks noChangeArrowheads="1"/>
          </p:cNvSpPr>
          <p:nvPr/>
        </p:nvSpPr>
        <p:spPr bwMode="auto">
          <a:xfrm>
            <a:off x="381000" y="21574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1992726" name="Text Box 22"/>
          <p:cNvSpPr txBox="1">
            <a:spLocks noChangeArrowheads="1"/>
          </p:cNvSpPr>
          <p:nvPr/>
        </p:nvSpPr>
        <p:spPr bwMode="auto">
          <a:xfrm>
            <a:off x="838200" y="2127250"/>
            <a:ext cx="61722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Movement to revive Hebraism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9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9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9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9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2757" grpId="0" animBg="1"/>
      <p:bldP spid="1992723" grpId="0" animBg="1"/>
      <p:bldP spid="19927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824" name="Picture 72" descr="Wycliffe speaking to Lollard preachers_P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0" y="2206625"/>
            <a:ext cx="4851400" cy="3203575"/>
          </a:xfrm>
          <a:prstGeom prst="rect">
            <a:avLst/>
          </a:prstGeom>
          <a:noFill/>
        </p:spPr>
      </p:pic>
      <p:pic>
        <p:nvPicPr>
          <p:cNvPr id="1994825" name="Picture 73" descr="John Wycliffe at work in his study_PD"/>
          <p:cNvPicPr>
            <a:picLocks noChangeAspect="1" noChangeArrowheads="1"/>
          </p:cNvPicPr>
          <p:nvPr/>
        </p:nvPicPr>
        <p:blipFill>
          <a:blip r:embed="rId4"/>
          <a:srcRect t="6512" b="2229"/>
          <a:stretch>
            <a:fillRect/>
          </a:stretch>
        </p:blipFill>
        <p:spPr bwMode="auto">
          <a:xfrm>
            <a:off x="914400" y="2206625"/>
            <a:ext cx="2393950" cy="3203575"/>
          </a:xfrm>
          <a:prstGeom prst="rect">
            <a:avLst/>
          </a:prstGeom>
          <a:noFill/>
        </p:spPr>
      </p:pic>
      <p:sp>
        <p:nvSpPr>
          <p:cNvPr id="1994826" name="Rectangle 74"/>
          <p:cNvSpPr>
            <a:spLocks noChangeArrowheads="1"/>
          </p:cNvSpPr>
          <p:nvPr/>
        </p:nvSpPr>
        <p:spPr bwMode="auto">
          <a:xfrm>
            <a:off x="914400" y="2189163"/>
            <a:ext cx="5638800" cy="381000"/>
          </a:xfrm>
          <a:prstGeom prst="rect">
            <a:avLst/>
          </a:prstGeom>
          <a:solidFill>
            <a:srgbClr val="FFFFD9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94827" name="Oval 75"/>
          <p:cNvSpPr>
            <a:spLocks noChangeArrowheads="1"/>
          </p:cNvSpPr>
          <p:nvPr/>
        </p:nvSpPr>
        <p:spPr bwMode="auto">
          <a:xfrm>
            <a:off x="381000" y="21574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1994828" name="Text Box 76"/>
          <p:cNvSpPr txBox="1">
            <a:spLocks noChangeArrowheads="1"/>
          </p:cNvSpPr>
          <p:nvPr/>
        </p:nvSpPr>
        <p:spPr bwMode="auto">
          <a:xfrm>
            <a:off x="838200" y="2127250"/>
            <a:ext cx="61722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 dirty="0">
                <a:solidFill>
                  <a:srgbClr val="660033"/>
                </a:solidFill>
                <a:effectLst/>
                <a:latin typeface="Arial Black" pitchFamily="34" charset="0"/>
              </a:rPr>
              <a:t>Movement to revive Hebraism</a:t>
            </a:r>
          </a:p>
        </p:txBody>
      </p:sp>
      <p:sp>
        <p:nvSpPr>
          <p:cNvPr id="1994770" name="Oval 18"/>
          <p:cNvSpPr>
            <a:spLocks noChangeArrowheads="1"/>
          </p:cNvSpPr>
          <p:nvPr/>
        </p:nvSpPr>
        <p:spPr bwMode="auto">
          <a:xfrm>
            <a:off x="381000" y="14017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1994773" name="Text Box 21"/>
          <p:cNvSpPr txBox="1">
            <a:spLocks noChangeArrowheads="1"/>
          </p:cNvSpPr>
          <p:nvPr/>
        </p:nvSpPr>
        <p:spPr bwMode="auto">
          <a:xfrm>
            <a:off x="838200" y="1371600"/>
            <a:ext cx="80772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 dirty="0">
                <a:solidFill>
                  <a:srgbClr val="660033"/>
                </a:solidFill>
                <a:effectLst/>
                <a:latin typeface="Arial Black" pitchFamily="34" charset="0"/>
              </a:rPr>
              <a:t>Internal aspirations of the original nature</a:t>
            </a:r>
          </a:p>
        </p:txBody>
      </p:sp>
      <p:sp>
        <p:nvSpPr>
          <p:cNvPr id="1994781" name="Text Box 29"/>
          <p:cNvSpPr txBox="1">
            <a:spLocks noChangeArrowheads="1"/>
          </p:cNvSpPr>
          <p:nvPr/>
        </p:nvSpPr>
        <p:spPr bwMode="auto">
          <a:xfrm>
            <a:off x="609600" y="381000"/>
            <a:ext cx="605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Arial Black" pitchFamily="34" charset="0"/>
              </a:rPr>
              <a:t>1.2  The Reformation</a:t>
            </a:r>
          </a:p>
        </p:txBody>
      </p:sp>
      <p:sp>
        <p:nvSpPr>
          <p:cNvPr id="1994754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4798" name="Group 46"/>
          <p:cNvGrpSpPr>
            <a:grpSpLocks/>
          </p:cNvGrpSpPr>
          <p:nvPr/>
        </p:nvGrpSpPr>
        <p:grpSpPr bwMode="auto">
          <a:xfrm>
            <a:off x="914400" y="5715000"/>
            <a:ext cx="7010400" cy="877888"/>
            <a:chOff x="576" y="3600"/>
            <a:chExt cx="4416" cy="553"/>
          </a:xfrm>
        </p:grpSpPr>
        <p:sp>
          <p:nvSpPr>
            <p:cNvPr id="1994767" name="Text Box 15"/>
            <p:cNvSpPr txBox="1">
              <a:spLocks noChangeArrowheads="1"/>
            </p:cNvSpPr>
            <p:nvPr/>
          </p:nvSpPr>
          <p:spPr bwMode="auto">
            <a:xfrm>
              <a:off x="864" y="3600"/>
              <a:ext cx="4128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When the pope began selling indulgences in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1517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, a movement to protest this abuse ignited a fuse which exploded in the </a:t>
              </a:r>
              <a:r>
                <a:rPr lang="en-US" sz="2000" dirty="0">
                  <a:solidFill>
                    <a:srgbClr val="FFFF66"/>
                  </a:solidFill>
                  <a:effectLst/>
                  <a:latin typeface="Arial Narrow" pitchFamily="34" charset="0"/>
                </a:rPr>
                <a:t>Protestant Reformation 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under the leadership of Martin Luther.</a:t>
              </a:r>
              <a:endParaRPr lang="en-US" sz="2000" b="0" u="sng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94787" name="Oval 35"/>
            <p:cNvSpPr>
              <a:spLocks noChangeArrowheads="1"/>
            </p:cNvSpPr>
            <p:nvPr/>
          </p:nvSpPr>
          <p:spPr bwMode="auto">
            <a:xfrm>
              <a:off x="576" y="3600"/>
              <a:ext cx="240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</p:grpSp>
      <p:pic>
        <p:nvPicPr>
          <p:cNvPr id="1994820" name="Picture 68" descr="Luther Before the Diet of Worms - Painting by Anton von Werner (1843–1915)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/>
          <a:stretch>
            <a:fillRect/>
          </a:stretch>
        </p:blipFill>
        <p:spPr bwMode="auto">
          <a:xfrm>
            <a:off x="304800" y="990600"/>
            <a:ext cx="5715000" cy="2887663"/>
          </a:xfrm>
          <a:prstGeom prst="rect">
            <a:avLst/>
          </a:prstGeom>
          <a:solidFill>
            <a:srgbClr val="FFFFEB"/>
          </a:solidFill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94789" name="Picture 37" descr="Medieval Market Scene"/>
          <p:cNvPicPr>
            <a:picLocks noChangeAspect="1" noChangeArrowheads="1"/>
          </p:cNvPicPr>
          <p:nvPr/>
        </p:nvPicPr>
        <p:blipFill>
          <a:blip r:embed="rId6"/>
          <a:srcRect l="2475" t="1563" r="980" b="1563"/>
          <a:stretch>
            <a:fillRect/>
          </a:stretch>
        </p:blipFill>
        <p:spPr bwMode="auto">
          <a:xfrm>
            <a:off x="6019800" y="990600"/>
            <a:ext cx="28273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4775" name="Text Box 23"/>
          <p:cNvSpPr txBox="1">
            <a:spLocks noChangeArrowheads="1"/>
          </p:cNvSpPr>
          <p:nvPr/>
        </p:nvSpPr>
        <p:spPr bwMode="auto">
          <a:xfrm>
            <a:off x="5943600" y="2895600"/>
            <a:ext cx="16764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FFFFEB"/>
                </a:solidFill>
                <a:effectLst/>
                <a:latin typeface="Arial Black" pitchFamily="34" charset="0"/>
              </a:rPr>
              <a:t>in 1517</a:t>
            </a:r>
          </a:p>
        </p:txBody>
      </p:sp>
      <p:sp>
        <p:nvSpPr>
          <p:cNvPr id="1994818" name="Rectangle 66"/>
          <p:cNvSpPr>
            <a:spLocks noChangeArrowheads="1"/>
          </p:cNvSpPr>
          <p:nvPr/>
        </p:nvSpPr>
        <p:spPr bwMode="auto">
          <a:xfrm>
            <a:off x="914400" y="2971800"/>
            <a:ext cx="5029200" cy="304800"/>
          </a:xfrm>
          <a:prstGeom prst="rect">
            <a:avLst/>
          </a:prstGeom>
          <a:solidFill>
            <a:srgbClr val="2A0015">
              <a:alpha val="39999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94772" name="Oval 20"/>
          <p:cNvSpPr>
            <a:spLocks noChangeArrowheads="1"/>
          </p:cNvSpPr>
          <p:nvPr/>
        </p:nvSpPr>
        <p:spPr bwMode="auto">
          <a:xfrm>
            <a:off x="381000" y="29194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3</a:t>
            </a:r>
          </a:p>
        </p:txBody>
      </p:sp>
      <p:sp>
        <p:nvSpPr>
          <p:cNvPr id="1994815" name="Text Box 63"/>
          <p:cNvSpPr txBox="1">
            <a:spLocks noChangeArrowheads="1"/>
          </p:cNvSpPr>
          <p:nvPr/>
        </p:nvSpPr>
        <p:spPr bwMode="auto">
          <a:xfrm>
            <a:off x="838200" y="2895600"/>
            <a:ext cx="52578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FFFFEB"/>
                </a:solidFill>
                <a:effectLst/>
                <a:latin typeface="Arial Black" pitchFamily="34" charset="0"/>
              </a:rPr>
              <a:t>Started with Martin Luther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9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9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9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9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9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9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9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94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99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94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94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94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9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9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9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9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9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9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94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9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9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4826" grpId="0" animBg="1"/>
      <p:bldP spid="1994827" grpId="0" animBg="1"/>
      <p:bldP spid="1994828" grpId="0"/>
      <p:bldP spid="1994770" grpId="0" animBg="1"/>
      <p:bldP spid="1994773" grpId="0"/>
      <p:bldP spid="1994775" grpId="0"/>
      <p:bldP spid="1994818" grpId="0" animBg="1"/>
      <p:bldP spid="1994772" grpId="0" animBg="1"/>
      <p:bldP spid="19948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728" name="Text Box 24"/>
          <p:cNvSpPr txBox="1">
            <a:spLocks noChangeArrowheads="1"/>
          </p:cNvSpPr>
          <p:nvPr/>
        </p:nvSpPr>
        <p:spPr bwMode="auto">
          <a:xfrm>
            <a:off x="838200" y="2895600"/>
            <a:ext cx="71628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Started with Martin Luther in 1517</a:t>
            </a:r>
          </a:p>
        </p:txBody>
      </p:sp>
      <p:sp>
        <p:nvSpPr>
          <p:cNvPr id="2376710" name="Oval 6"/>
          <p:cNvSpPr>
            <a:spLocks noChangeArrowheads="1"/>
          </p:cNvSpPr>
          <p:nvPr/>
        </p:nvSpPr>
        <p:spPr bwMode="auto">
          <a:xfrm>
            <a:off x="381000" y="21574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2376712" name="Text Box 8"/>
          <p:cNvSpPr txBox="1">
            <a:spLocks noChangeArrowheads="1"/>
          </p:cNvSpPr>
          <p:nvPr/>
        </p:nvSpPr>
        <p:spPr bwMode="auto">
          <a:xfrm>
            <a:off x="838200" y="2127250"/>
            <a:ext cx="61722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Movement to revive Hebraism</a:t>
            </a:r>
          </a:p>
        </p:txBody>
      </p:sp>
      <p:sp>
        <p:nvSpPr>
          <p:cNvPr id="2376713" name="Oval 9"/>
          <p:cNvSpPr>
            <a:spLocks noChangeArrowheads="1"/>
          </p:cNvSpPr>
          <p:nvPr/>
        </p:nvSpPr>
        <p:spPr bwMode="auto">
          <a:xfrm>
            <a:off x="381000" y="14017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376714" name="Text Box 10"/>
          <p:cNvSpPr txBox="1">
            <a:spLocks noChangeArrowheads="1"/>
          </p:cNvSpPr>
          <p:nvPr/>
        </p:nvSpPr>
        <p:spPr bwMode="auto">
          <a:xfrm>
            <a:off x="838200" y="1371600"/>
            <a:ext cx="81534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Internal aspirations of the original nature</a:t>
            </a:r>
          </a:p>
        </p:txBody>
      </p:sp>
      <p:sp>
        <p:nvSpPr>
          <p:cNvPr id="2376715" name="Text Box 11"/>
          <p:cNvSpPr txBox="1">
            <a:spLocks noChangeArrowheads="1"/>
          </p:cNvSpPr>
          <p:nvPr/>
        </p:nvSpPr>
        <p:spPr bwMode="auto">
          <a:xfrm>
            <a:off x="609600" y="381000"/>
            <a:ext cx="605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Arial Black" pitchFamily="34" charset="0"/>
              </a:rPr>
              <a:t>1.2  The Reformation</a:t>
            </a:r>
          </a:p>
        </p:txBody>
      </p:sp>
      <p:pic>
        <p:nvPicPr>
          <p:cNvPr id="2376751" name="Picture 47" descr="Luther Before the Diet of Worms - Painting by Anton von Werner (1843–1915)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304800" y="990600"/>
            <a:ext cx="5715000" cy="2887663"/>
          </a:xfrm>
          <a:prstGeom prst="rect">
            <a:avLst/>
          </a:prstGeom>
          <a:solidFill>
            <a:srgbClr val="FFFFEB"/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76726" name="Oval 22"/>
          <p:cNvSpPr>
            <a:spLocks noChangeArrowheads="1"/>
          </p:cNvSpPr>
          <p:nvPr/>
        </p:nvSpPr>
        <p:spPr bwMode="auto">
          <a:xfrm>
            <a:off x="381000" y="29194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3</a:t>
            </a:r>
          </a:p>
        </p:txBody>
      </p:sp>
      <p:sp>
        <p:nvSpPr>
          <p:cNvPr id="2376743" name="Rectangle 39"/>
          <p:cNvSpPr>
            <a:spLocks noChangeArrowheads="1"/>
          </p:cNvSpPr>
          <p:nvPr/>
        </p:nvSpPr>
        <p:spPr bwMode="auto">
          <a:xfrm>
            <a:off x="914400" y="2971800"/>
            <a:ext cx="5029200" cy="304800"/>
          </a:xfrm>
          <a:prstGeom prst="rect">
            <a:avLst/>
          </a:prstGeom>
          <a:solidFill>
            <a:srgbClr val="2A0015">
              <a:alpha val="39999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76745" name="Text Box 41"/>
          <p:cNvSpPr txBox="1">
            <a:spLocks noChangeArrowheads="1"/>
          </p:cNvSpPr>
          <p:nvPr/>
        </p:nvSpPr>
        <p:spPr bwMode="auto">
          <a:xfrm>
            <a:off x="838200" y="2895600"/>
            <a:ext cx="52578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FFFFEB"/>
                </a:solidFill>
                <a:effectLst/>
                <a:latin typeface="Arial Black" pitchFamily="34" charset="0"/>
              </a:rPr>
              <a:t>Started with Martin Luther</a:t>
            </a:r>
          </a:p>
        </p:txBody>
      </p:sp>
      <p:pic>
        <p:nvPicPr>
          <p:cNvPr id="2376733" name="Picture 29" descr="Medieval Market Scene"/>
          <p:cNvPicPr>
            <a:picLocks noChangeAspect="1" noChangeArrowheads="1"/>
          </p:cNvPicPr>
          <p:nvPr/>
        </p:nvPicPr>
        <p:blipFill>
          <a:blip r:embed="rId4"/>
          <a:srcRect l="2475" t="1563" r="980" b="1563"/>
          <a:stretch>
            <a:fillRect/>
          </a:stretch>
        </p:blipFill>
        <p:spPr bwMode="auto">
          <a:xfrm>
            <a:off x="6019800" y="990600"/>
            <a:ext cx="28273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6742" name="Text Box 38"/>
          <p:cNvSpPr txBox="1">
            <a:spLocks noChangeArrowheads="1"/>
          </p:cNvSpPr>
          <p:nvPr/>
        </p:nvSpPr>
        <p:spPr bwMode="auto">
          <a:xfrm>
            <a:off x="5943600" y="2895600"/>
            <a:ext cx="16764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FFFFEB"/>
                </a:solidFill>
                <a:effectLst/>
                <a:latin typeface="Arial Black" pitchFamily="34" charset="0"/>
              </a:rPr>
              <a:t>in 1517</a:t>
            </a:r>
          </a:p>
        </p:txBody>
      </p:sp>
      <p:sp>
        <p:nvSpPr>
          <p:cNvPr id="2376730" name="Oval 26"/>
          <p:cNvSpPr>
            <a:spLocks noChangeArrowheads="1"/>
          </p:cNvSpPr>
          <p:nvPr/>
        </p:nvSpPr>
        <p:spPr bwMode="auto">
          <a:xfrm>
            <a:off x="381000" y="36814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4</a:t>
            </a:r>
          </a:p>
        </p:txBody>
      </p:sp>
      <p:sp>
        <p:nvSpPr>
          <p:cNvPr id="2376731" name="Text Box 27"/>
          <p:cNvSpPr txBox="1">
            <a:spLocks noChangeArrowheads="1"/>
          </p:cNvSpPr>
          <p:nvPr/>
        </p:nvSpPr>
        <p:spPr bwMode="auto">
          <a:xfrm>
            <a:off x="838200" y="3657600"/>
            <a:ext cx="67056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Spread</a:t>
            </a:r>
            <a:r>
              <a:rPr lang="en-US" sz="2700" b="0">
                <a:solidFill>
                  <a:srgbClr val="FFFFEB"/>
                </a:solidFill>
                <a:effectLst/>
                <a:latin typeface="Arial Black" pitchFamily="34" charset="0"/>
              </a:rPr>
              <a:t> </a:t>
            </a: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to</a:t>
            </a:r>
            <a:r>
              <a:rPr lang="en-US" sz="2700" b="0">
                <a:solidFill>
                  <a:srgbClr val="FFFFEB"/>
                </a:solidFill>
                <a:effectLst/>
                <a:latin typeface="Arial Black" pitchFamily="34" charset="0"/>
              </a:rPr>
              <a:t> </a:t>
            </a: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other</a:t>
            </a:r>
            <a:r>
              <a:rPr lang="en-US" sz="2700" b="0">
                <a:solidFill>
                  <a:srgbClr val="FFFFEB"/>
                </a:solidFill>
                <a:effectLst/>
                <a:latin typeface="Arial Black" pitchFamily="34" charset="0"/>
              </a:rPr>
              <a:t> </a:t>
            </a: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European</a:t>
            </a:r>
            <a:r>
              <a:rPr lang="en-US" sz="2700" b="0">
                <a:solidFill>
                  <a:srgbClr val="FFFFEB"/>
                </a:solidFill>
                <a:effectLst/>
                <a:latin typeface="Arial Black" pitchFamily="34" charset="0"/>
              </a:rPr>
              <a:t> </a:t>
            </a: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nations</a:t>
            </a:r>
          </a:p>
        </p:txBody>
      </p:sp>
      <p:grpSp>
        <p:nvGrpSpPr>
          <p:cNvPr id="2376775" name="Group 71"/>
          <p:cNvGrpSpPr>
            <a:grpSpLocks/>
          </p:cNvGrpSpPr>
          <p:nvPr/>
        </p:nvGrpSpPr>
        <p:grpSpPr bwMode="auto">
          <a:xfrm>
            <a:off x="1981200" y="4114800"/>
            <a:ext cx="1295400" cy="1447800"/>
            <a:chOff x="1248" y="2592"/>
            <a:chExt cx="816" cy="912"/>
          </a:xfrm>
        </p:grpSpPr>
        <p:pic>
          <p:nvPicPr>
            <p:cNvPr id="2376718" name="Picture 14" descr="Huldrych Zwingli in an oil portrait from 1531 by Hans Asper; Kunstmuseum Winterthur_Public Domain"/>
            <p:cNvPicPr>
              <a:picLocks noChangeAspect="1" noChangeArrowheads="1"/>
            </p:cNvPicPr>
            <p:nvPr/>
          </p:nvPicPr>
          <p:blipFill>
            <a:blip r:embed="rId5" cstate="print"/>
            <a:srcRect l="13947" t="14894" r="4781" b="20425"/>
            <a:stretch>
              <a:fillRect/>
            </a:stretch>
          </p:blipFill>
          <p:spPr bwMode="auto">
            <a:xfrm>
              <a:off x="1248" y="2592"/>
              <a:ext cx="816" cy="912"/>
            </a:xfrm>
            <a:prstGeom prst="rect">
              <a:avLst/>
            </a:prstGeom>
            <a:noFill/>
          </p:spPr>
        </p:pic>
        <p:sp>
          <p:nvSpPr>
            <p:cNvPr id="2376766" name="Text Box 62"/>
            <p:cNvSpPr txBox="1">
              <a:spLocks noChangeArrowheads="1"/>
            </p:cNvSpPr>
            <p:nvPr/>
          </p:nvSpPr>
          <p:spPr bwMode="auto">
            <a:xfrm>
              <a:off x="1326" y="3330"/>
              <a:ext cx="708" cy="1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DDDDDD"/>
                  </a:solidFill>
                  <a:effectLst/>
                  <a:latin typeface="Eurostile" pitchFamily="34" charset="0"/>
                </a:rPr>
                <a:t>Huldrych Zwingly</a:t>
              </a:r>
            </a:p>
          </p:txBody>
        </p:sp>
      </p:grpSp>
      <p:grpSp>
        <p:nvGrpSpPr>
          <p:cNvPr id="2376772" name="Group 68"/>
          <p:cNvGrpSpPr>
            <a:grpSpLocks/>
          </p:cNvGrpSpPr>
          <p:nvPr/>
        </p:nvGrpSpPr>
        <p:grpSpPr bwMode="auto">
          <a:xfrm>
            <a:off x="3276600" y="4114800"/>
            <a:ext cx="1295400" cy="1447800"/>
            <a:chOff x="2064" y="2592"/>
            <a:chExt cx="816" cy="912"/>
          </a:xfrm>
        </p:grpSpPr>
        <p:pic>
          <p:nvPicPr>
            <p:cNvPr id="2376717" name="Picture 13" descr="John Calvin (1509-1564) was born in France and became a lawyer"/>
            <p:cNvPicPr>
              <a:picLocks noChangeAspect="1" noChangeArrowheads="1"/>
            </p:cNvPicPr>
            <p:nvPr/>
          </p:nvPicPr>
          <p:blipFill>
            <a:blip r:embed="rId6"/>
            <a:srcRect t="189" r="2972" b="13611"/>
            <a:stretch>
              <a:fillRect/>
            </a:stretch>
          </p:blipFill>
          <p:spPr bwMode="auto">
            <a:xfrm>
              <a:off x="2064" y="2592"/>
              <a:ext cx="816" cy="912"/>
            </a:xfrm>
            <a:prstGeom prst="rect">
              <a:avLst/>
            </a:prstGeom>
            <a:noFill/>
          </p:spPr>
        </p:pic>
        <p:sp>
          <p:nvSpPr>
            <p:cNvPr id="2376767" name="Text Box 63"/>
            <p:cNvSpPr txBox="1">
              <a:spLocks noChangeArrowheads="1"/>
            </p:cNvSpPr>
            <p:nvPr/>
          </p:nvSpPr>
          <p:spPr bwMode="auto">
            <a:xfrm>
              <a:off x="2208" y="3330"/>
              <a:ext cx="528" cy="1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DDDDDD"/>
                  </a:solidFill>
                  <a:effectLst/>
                  <a:latin typeface="Eurostile" pitchFamily="34" charset="0"/>
                </a:rPr>
                <a:t>John Calvin</a:t>
              </a:r>
            </a:p>
          </p:txBody>
        </p:sp>
      </p:grpSp>
      <p:grpSp>
        <p:nvGrpSpPr>
          <p:cNvPr id="2376774" name="Group 70"/>
          <p:cNvGrpSpPr>
            <a:grpSpLocks/>
          </p:cNvGrpSpPr>
          <p:nvPr/>
        </p:nvGrpSpPr>
        <p:grpSpPr bwMode="auto">
          <a:xfrm>
            <a:off x="5791200" y="4114800"/>
            <a:ext cx="1447800" cy="1447800"/>
            <a:chOff x="3648" y="2592"/>
            <a:chExt cx="912" cy="912"/>
          </a:xfrm>
        </p:grpSpPr>
        <p:pic>
          <p:nvPicPr>
            <p:cNvPr id="2376720" name="Picture 16" descr="Menno Simons (1496–January 31, 1561) was an Anabaptist religious leader from Friesland_Public Domain"/>
            <p:cNvPicPr>
              <a:picLocks noChangeAspect="1" noChangeArrowheads="1"/>
            </p:cNvPicPr>
            <p:nvPr/>
          </p:nvPicPr>
          <p:blipFill>
            <a:blip r:embed="rId7"/>
            <a:srcRect l="8481" b="24001"/>
            <a:stretch>
              <a:fillRect/>
            </a:stretch>
          </p:blipFill>
          <p:spPr bwMode="auto">
            <a:xfrm>
              <a:off x="3648" y="2592"/>
              <a:ext cx="912" cy="912"/>
            </a:xfrm>
            <a:prstGeom prst="rect">
              <a:avLst/>
            </a:prstGeom>
            <a:noFill/>
          </p:spPr>
        </p:pic>
        <p:sp>
          <p:nvSpPr>
            <p:cNvPr id="2376769" name="Text Box 65"/>
            <p:cNvSpPr txBox="1">
              <a:spLocks noChangeArrowheads="1"/>
            </p:cNvSpPr>
            <p:nvPr/>
          </p:nvSpPr>
          <p:spPr bwMode="auto">
            <a:xfrm>
              <a:off x="3768" y="3330"/>
              <a:ext cx="672" cy="1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800">
                  <a:solidFill>
                    <a:srgbClr val="DDDDDD"/>
                  </a:solidFill>
                  <a:effectLst/>
                  <a:latin typeface="Eurostile" pitchFamily="34" charset="0"/>
                </a:rPr>
                <a:t>Menno Simons</a:t>
              </a:r>
            </a:p>
          </p:txBody>
        </p:sp>
      </p:grpSp>
      <p:grpSp>
        <p:nvGrpSpPr>
          <p:cNvPr id="2376776" name="Group 72"/>
          <p:cNvGrpSpPr>
            <a:grpSpLocks/>
          </p:cNvGrpSpPr>
          <p:nvPr/>
        </p:nvGrpSpPr>
        <p:grpSpPr bwMode="auto">
          <a:xfrm>
            <a:off x="4572000" y="4114800"/>
            <a:ext cx="1292225" cy="1447800"/>
            <a:chOff x="2880" y="2592"/>
            <a:chExt cx="814" cy="912"/>
          </a:xfrm>
        </p:grpSpPr>
        <p:pic>
          <p:nvPicPr>
            <p:cNvPr id="2376719" name="Picture 15" descr="John Knox 1514–1572 Scottish religious reformer"/>
            <p:cNvPicPr>
              <a:picLocks noChangeAspect="1" noChangeArrowheads="1"/>
            </p:cNvPicPr>
            <p:nvPr/>
          </p:nvPicPr>
          <p:blipFill>
            <a:blip r:embed="rId8"/>
            <a:srcRect l="7210" b="26431"/>
            <a:stretch>
              <a:fillRect/>
            </a:stretch>
          </p:blipFill>
          <p:spPr bwMode="auto">
            <a:xfrm>
              <a:off x="2880" y="2592"/>
              <a:ext cx="814" cy="912"/>
            </a:xfrm>
            <a:prstGeom prst="rect">
              <a:avLst/>
            </a:prstGeom>
            <a:noFill/>
          </p:spPr>
        </p:pic>
        <p:sp>
          <p:nvSpPr>
            <p:cNvPr id="2376768" name="Text Box 64"/>
            <p:cNvSpPr txBox="1">
              <a:spLocks noChangeArrowheads="1"/>
            </p:cNvSpPr>
            <p:nvPr/>
          </p:nvSpPr>
          <p:spPr bwMode="auto">
            <a:xfrm>
              <a:off x="2998" y="3330"/>
              <a:ext cx="577" cy="1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DDDDDD"/>
                  </a:solidFill>
                  <a:effectLst/>
                  <a:latin typeface="Eurostile" pitchFamily="34" charset="0"/>
                </a:rPr>
                <a:t>John Knox</a:t>
              </a:r>
            </a:p>
          </p:txBody>
        </p:sp>
      </p:grpSp>
      <p:sp>
        <p:nvSpPr>
          <p:cNvPr id="2376721" name="Rectangle 17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76746" name="Group 42"/>
          <p:cNvGrpSpPr>
            <a:grpSpLocks/>
          </p:cNvGrpSpPr>
          <p:nvPr/>
        </p:nvGrpSpPr>
        <p:grpSpPr bwMode="auto">
          <a:xfrm>
            <a:off x="1066800" y="5638800"/>
            <a:ext cx="7010400" cy="1127125"/>
            <a:chOff x="672" y="3550"/>
            <a:chExt cx="4416" cy="710"/>
          </a:xfrm>
        </p:grpSpPr>
        <p:sp>
          <p:nvSpPr>
            <p:cNvPr id="2376747" name="Text Box 43"/>
            <p:cNvSpPr txBox="1">
              <a:spLocks noChangeArrowheads="1"/>
            </p:cNvSpPr>
            <p:nvPr/>
          </p:nvSpPr>
          <p:spPr bwMode="auto">
            <a:xfrm>
              <a:off x="912" y="3550"/>
              <a:ext cx="4176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flames of the Reformation grew strong and soon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spread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to Switzerland under the leadership of Huldrych Zwingly, to France as led by John Calvin, and into such nations as England and the Netherlands </a:t>
              </a:r>
              <a:r>
                <a:rPr lang="en-US" sz="16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353).</a:t>
              </a:r>
              <a:endParaRPr lang="en-US" sz="16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76748" name="Oval 44"/>
            <p:cNvSpPr>
              <a:spLocks noChangeArrowheads="1"/>
            </p:cNvSpPr>
            <p:nvPr/>
          </p:nvSpPr>
          <p:spPr bwMode="auto">
            <a:xfrm>
              <a:off x="672" y="3552"/>
              <a:ext cx="240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4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7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6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6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7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7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376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37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376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76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7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7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7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7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743" grpId="0" animBg="1"/>
      <p:bldP spid="2376745" grpId="0"/>
      <p:bldP spid="2376742" grpId="0"/>
      <p:bldP spid="23767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1431" name="Picture 7" descr="295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791437" name="Group 13"/>
          <p:cNvGrpSpPr>
            <a:grpSpLocks/>
          </p:cNvGrpSpPr>
          <p:nvPr/>
        </p:nvGrpSpPr>
        <p:grpSpPr bwMode="auto">
          <a:xfrm>
            <a:off x="838200" y="533400"/>
            <a:ext cx="7467600" cy="1143000"/>
            <a:chOff x="528" y="336"/>
            <a:chExt cx="4704" cy="816"/>
          </a:xfrm>
        </p:grpSpPr>
        <p:sp>
          <p:nvSpPr>
            <p:cNvPr id="2791427" name="AutoShape 3" descr="295051"/>
            <p:cNvSpPr>
              <a:spLocks noChangeArrowheads="1"/>
            </p:cNvSpPr>
            <p:nvPr/>
          </p:nvSpPr>
          <p:spPr bwMode="auto">
            <a:xfrm>
              <a:off x="528" y="336"/>
              <a:ext cx="4704" cy="81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/>
              <a:srcRect/>
              <a:stretch>
                <a:fillRect b="-284314"/>
              </a:stretch>
            </a:blip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7914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48" y="563"/>
              <a:ext cx="3264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28575">
                    <a:solidFill>
                      <a:srgbClr val="361B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D9F"/>
                      </a:gs>
                      <a:gs pos="50000">
                        <a:srgbClr val="FFFFFF"/>
                      </a:gs>
                      <a:gs pos="100000">
                        <a:srgbClr val="FFED9F"/>
                      </a:gs>
                    </a:gsLst>
                    <a:lin ang="2700000" scaled="1"/>
                  </a:gradFill>
                  <a:effectLst>
                    <a:outerShdw dist="25400" algn="ctr" rotWithShape="0">
                      <a:srgbClr val="FFD831"/>
                    </a:outerShdw>
                  </a:effectLst>
                  <a:latin typeface="Arial Black"/>
                </a:rPr>
                <a:t>Chapter 5</a:t>
              </a:r>
            </a:p>
          </p:txBody>
        </p:sp>
      </p:grpSp>
      <p:sp>
        <p:nvSpPr>
          <p:cNvPr id="2791429" name="WordArt 5"/>
          <p:cNvSpPr>
            <a:spLocks noChangeArrowheads="1" noChangeShapeType="1" noTextEdit="1"/>
          </p:cNvSpPr>
          <p:nvPr/>
        </p:nvSpPr>
        <p:spPr bwMode="auto">
          <a:xfrm>
            <a:off x="609600" y="2209800"/>
            <a:ext cx="7848600" cy="3886200"/>
          </a:xfrm>
          <a:prstGeom prst="rect">
            <a:avLst/>
          </a:prstGeom>
          <a:effectLst>
            <a:outerShdw blurRad="50800" dist="38100" dir="1200000" algn="ctr" rotWithShape="0">
              <a:srgbClr val="FFFF00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100000">
                      <a:srgbClr val="CC6600"/>
                    </a:gs>
                  </a:gsLst>
                  <a:lin ang="2700000" scaled="1"/>
                </a:gradFill>
                <a:effectLst>
                  <a:prstShdw prst="shdw13" dist="17961" dir="12600000">
                    <a:srgbClr val="FFFF66"/>
                  </a:prstShdw>
                </a:effectLst>
                <a:latin typeface="Papyrus"/>
              </a:rPr>
              <a:t>The Period</a:t>
            </a:r>
          </a:p>
          <a:p>
            <a:r>
              <a:rPr lang="en-US" sz="3600" b="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100000">
                      <a:srgbClr val="CC6600"/>
                    </a:gs>
                  </a:gsLst>
                  <a:lin ang="2700000" scaled="1"/>
                </a:gradFill>
                <a:effectLst>
                  <a:prstShdw prst="shdw13" dist="17961" dir="12600000">
                    <a:srgbClr val="FFFF66"/>
                  </a:prstShdw>
                </a:effectLst>
                <a:latin typeface="Papyrus"/>
              </a:rPr>
              <a:t>of Preparation</a:t>
            </a:r>
          </a:p>
          <a:p>
            <a:r>
              <a:rPr lang="en-US" sz="3600" b="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100000">
                      <a:srgbClr val="CC6600"/>
                    </a:gs>
                  </a:gsLst>
                  <a:lin ang="2700000" scaled="1"/>
                </a:gradFill>
                <a:effectLst>
                  <a:prstShdw prst="shdw13" dist="17961" dir="12600000">
                    <a:srgbClr val="FFFF66"/>
                  </a:prstShdw>
                </a:effectLst>
                <a:latin typeface="Papyrus"/>
              </a:rPr>
              <a:t>for the Second Advent</a:t>
            </a:r>
          </a:p>
          <a:p>
            <a:r>
              <a:rPr lang="en-US" sz="3600" b="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100000">
                      <a:srgbClr val="CC6600"/>
                    </a:gs>
                  </a:gsLst>
                  <a:lin ang="2700000" scaled="1"/>
                </a:gradFill>
                <a:effectLst>
                  <a:prstShdw prst="shdw13" dist="17961" dir="12600000">
                    <a:srgbClr val="FFFF66"/>
                  </a:prstShdw>
                </a:effectLst>
                <a:latin typeface="Papyrus"/>
              </a:rPr>
              <a:t>of the Messiah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91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9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9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9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14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3226" name="Group 26"/>
          <p:cNvGrpSpPr>
            <a:grpSpLocks/>
          </p:cNvGrpSpPr>
          <p:nvPr/>
        </p:nvGrpSpPr>
        <p:grpSpPr bwMode="auto">
          <a:xfrm>
            <a:off x="1981200" y="4114800"/>
            <a:ext cx="5257800" cy="1447800"/>
            <a:chOff x="1248" y="2592"/>
            <a:chExt cx="3312" cy="912"/>
          </a:xfrm>
        </p:grpSpPr>
        <p:grpSp>
          <p:nvGrpSpPr>
            <p:cNvPr id="2483227" name="Group 27"/>
            <p:cNvGrpSpPr>
              <a:grpSpLocks/>
            </p:cNvGrpSpPr>
            <p:nvPr/>
          </p:nvGrpSpPr>
          <p:grpSpPr bwMode="auto">
            <a:xfrm>
              <a:off x="1248" y="2592"/>
              <a:ext cx="816" cy="912"/>
              <a:chOff x="1248" y="2592"/>
              <a:chExt cx="816" cy="912"/>
            </a:xfrm>
          </p:grpSpPr>
          <p:pic>
            <p:nvPicPr>
              <p:cNvPr id="2483228" name="Picture 28" descr="Huldrych Zwingli in an oil portrait from 1531 by Hans Asper; Kunstmuseum Winterthur_Public Domai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947" t="14894" r="4781" b="20425"/>
              <a:stretch>
                <a:fillRect/>
              </a:stretch>
            </p:blipFill>
            <p:spPr bwMode="auto">
              <a:xfrm>
                <a:off x="1248" y="2592"/>
                <a:ext cx="816" cy="912"/>
              </a:xfrm>
              <a:prstGeom prst="rect">
                <a:avLst/>
              </a:prstGeom>
              <a:noFill/>
            </p:spPr>
          </p:pic>
          <p:sp>
            <p:nvSpPr>
              <p:cNvPr id="2483229" name="Text Box 29"/>
              <p:cNvSpPr txBox="1">
                <a:spLocks noChangeArrowheads="1"/>
              </p:cNvSpPr>
              <p:nvPr/>
            </p:nvSpPr>
            <p:spPr bwMode="auto">
              <a:xfrm>
                <a:off x="1326" y="3330"/>
                <a:ext cx="708" cy="1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DDDDDD"/>
                    </a:solidFill>
                    <a:effectLst/>
                    <a:latin typeface="Eurostile" pitchFamily="34" charset="0"/>
                  </a:rPr>
                  <a:t>Huldrych Zwingly</a:t>
                </a:r>
              </a:p>
            </p:txBody>
          </p:sp>
        </p:grpSp>
        <p:grpSp>
          <p:nvGrpSpPr>
            <p:cNvPr id="2483230" name="Group 30"/>
            <p:cNvGrpSpPr>
              <a:grpSpLocks/>
            </p:cNvGrpSpPr>
            <p:nvPr/>
          </p:nvGrpSpPr>
          <p:grpSpPr bwMode="auto">
            <a:xfrm>
              <a:off x="2064" y="2592"/>
              <a:ext cx="816" cy="912"/>
              <a:chOff x="2064" y="2592"/>
              <a:chExt cx="816" cy="912"/>
            </a:xfrm>
          </p:grpSpPr>
          <p:pic>
            <p:nvPicPr>
              <p:cNvPr id="2483231" name="Picture 31" descr="John Calvin (1509-1564) was born in France and became a lawyer"/>
              <p:cNvPicPr>
                <a:picLocks noChangeAspect="1" noChangeArrowheads="1"/>
              </p:cNvPicPr>
              <p:nvPr/>
            </p:nvPicPr>
            <p:blipFill>
              <a:blip r:embed="rId4"/>
              <a:srcRect t="189" r="2972" b="13611"/>
              <a:stretch>
                <a:fillRect/>
              </a:stretch>
            </p:blipFill>
            <p:spPr bwMode="auto">
              <a:xfrm>
                <a:off x="2064" y="2592"/>
                <a:ext cx="816" cy="912"/>
              </a:xfrm>
              <a:prstGeom prst="rect">
                <a:avLst/>
              </a:prstGeom>
              <a:noFill/>
            </p:spPr>
          </p:pic>
          <p:sp>
            <p:nvSpPr>
              <p:cNvPr id="2483232" name="Text Box 32"/>
              <p:cNvSpPr txBox="1">
                <a:spLocks noChangeArrowheads="1"/>
              </p:cNvSpPr>
              <p:nvPr/>
            </p:nvSpPr>
            <p:spPr bwMode="auto">
              <a:xfrm>
                <a:off x="2208" y="3330"/>
                <a:ext cx="528" cy="1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DDDDDD"/>
                    </a:solidFill>
                    <a:effectLst/>
                    <a:latin typeface="Eurostile" pitchFamily="34" charset="0"/>
                  </a:rPr>
                  <a:t>John Calvin</a:t>
                </a:r>
              </a:p>
            </p:txBody>
          </p:sp>
        </p:grpSp>
        <p:grpSp>
          <p:nvGrpSpPr>
            <p:cNvPr id="2483233" name="Group 33"/>
            <p:cNvGrpSpPr>
              <a:grpSpLocks/>
            </p:cNvGrpSpPr>
            <p:nvPr/>
          </p:nvGrpSpPr>
          <p:grpSpPr bwMode="auto">
            <a:xfrm>
              <a:off x="3648" y="2592"/>
              <a:ext cx="912" cy="912"/>
              <a:chOff x="3648" y="2592"/>
              <a:chExt cx="912" cy="912"/>
            </a:xfrm>
          </p:grpSpPr>
          <p:pic>
            <p:nvPicPr>
              <p:cNvPr id="2483234" name="Picture 34" descr="Menno Simons (1496–January 31, 1561) was an Anabaptist religious leader from Friesland_Public Domain"/>
              <p:cNvPicPr>
                <a:picLocks noChangeAspect="1" noChangeArrowheads="1"/>
              </p:cNvPicPr>
              <p:nvPr/>
            </p:nvPicPr>
            <p:blipFill>
              <a:blip r:embed="rId5"/>
              <a:srcRect l="8481" b="24001"/>
              <a:stretch>
                <a:fillRect/>
              </a:stretch>
            </p:blipFill>
            <p:spPr bwMode="auto">
              <a:xfrm>
                <a:off x="3648" y="2592"/>
                <a:ext cx="912" cy="912"/>
              </a:xfrm>
              <a:prstGeom prst="rect">
                <a:avLst/>
              </a:prstGeom>
              <a:noFill/>
            </p:spPr>
          </p:pic>
          <p:sp>
            <p:nvSpPr>
              <p:cNvPr id="2483235" name="Text Box 35"/>
              <p:cNvSpPr txBox="1">
                <a:spLocks noChangeArrowheads="1"/>
              </p:cNvSpPr>
              <p:nvPr/>
            </p:nvSpPr>
            <p:spPr bwMode="auto">
              <a:xfrm>
                <a:off x="3768" y="3330"/>
                <a:ext cx="672" cy="1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800">
                    <a:solidFill>
                      <a:srgbClr val="DDDDDD"/>
                    </a:solidFill>
                    <a:effectLst/>
                    <a:latin typeface="Eurostile" pitchFamily="34" charset="0"/>
                  </a:rPr>
                  <a:t>Menno Simons</a:t>
                </a:r>
              </a:p>
            </p:txBody>
          </p:sp>
        </p:grpSp>
        <p:grpSp>
          <p:nvGrpSpPr>
            <p:cNvPr id="2483236" name="Group 36"/>
            <p:cNvGrpSpPr>
              <a:grpSpLocks/>
            </p:cNvGrpSpPr>
            <p:nvPr/>
          </p:nvGrpSpPr>
          <p:grpSpPr bwMode="auto">
            <a:xfrm>
              <a:off x="2880" y="2592"/>
              <a:ext cx="814" cy="912"/>
              <a:chOff x="2880" y="2592"/>
              <a:chExt cx="814" cy="912"/>
            </a:xfrm>
          </p:grpSpPr>
          <p:pic>
            <p:nvPicPr>
              <p:cNvPr id="2483237" name="Picture 37" descr="John Knox 1514–1572 Scottish religious reformer"/>
              <p:cNvPicPr>
                <a:picLocks noChangeAspect="1" noChangeArrowheads="1"/>
              </p:cNvPicPr>
              <p:nvPr/>
            </p:nvPicPr>
            <p:blipFill>
              <a:blip r:embed="rId6"/>
              <a:srcRect l="7210" b="26431"/>
              <a:stretch>
                <a:fillRect/>
              </a:stretch>
            </p:blipFill>
            <p:spPr bwMode="auto">
              <a:xfrm>
                <a:off x="2880" y="2592"/>
                <a:ext cx="814" cy="912"/>
              </a:xfrm>
              <a:prstGeom prst="rect">
                <a:avLst/>
              </a:prstGeom>
              <a:noFill/>
            </p:spPr>
          </p:pic>
          <p:sp>
            <p:nvSpPr>
              <p:cNvPr id="2483238" name="Text Box 38"/>
              <p:cNvSpPr txBox="1">
                <a:spLocks noChangeArrowheads="1"/>
              </p:cNvSpPr>
              <p:nvPr/>
            </p:nvSpPr>
            <p:spPr bwMode="auto">
              <a:xfrm>
                <a:off x="2998" y="3330"/>
                <a:ext cx="577" cy="1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DDDDDD"/>
                    </a:solidFill>
                    <a:effectLst/>
                    <a:latin typeface="Eurostile" pitchFamily="34" charset="0"/>
                  </a:rPr>
                  <a:t>John Knox</a:t>
                </a:r>
              </a:p>
            </p:txBody>
          </p:sp>
        </p:grpSp>
      </p:grpSp>
      <p:pic>
        <p:nvPicPr>
          <p:cNvPr id="2483207" name="Picture 7" descr="Victory of Gustavus Adolphus at the Battle of Breitenfeld -1631"/>
          <p:cNvPicPr>
            <a:picLocks noChangeAspect="1" noChangeArrowheads="1"/>
          </p:cNvPicPr>
          <p:nvPr/>
        </p:nvPicPr>
        <p:blipFill>
          <a:blip r:embed="rId7">
            <a:lum bright="46000" contrast="-46000"/>
          </a:blip>
          <a:srcRect l="7285" t="9425" r="2667" b="4572"/>
          <a:stretch>
            <a:fillRect/>
          </a:stretch>
        </p:blipFill>
        <p:spPr bwMode="auto">
          <a:xfrm>
            <a:off x="0" y="0"/>
            <a:ext cx="9144000" cy="5554663"/>
          </a:xfrm>
          <a:prstGeom prst="rect">
            <a:avLst/>
          </a:prstGeom>
          <a:noFill/>
        </p:spPr>
      </p:pic>
      <p:pic>
        <p:nvPicPr>
          <p:cNvPr id="2483225" name="Picture 25" descr="Ratification of the Treaty of Münster_GerardTerborch_1648"/>
          <p:cNvPicPr>
            <a:picLocks noChangeAspect="1" noChangeArrowheads="1"/>
          </p:cNvPicPr>
          <p:nvPr/>
        </p:nvPicPr>
        <p:blipFill>
          <a:blip r:embed="rId8">
            <a:lum bright="52000" contrast="-46000"/>
          </a:blip>
          <a:srcRect l="337" t="5956" b="15881"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483208" name="Rectangle 8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3218" name="Group 18"/>
          <p:cNvGrpSpPr>
            <a:grpSpLocks/>
          </p:cNvGrpSpPr>
          <p:nvPr/>
        </p:nvGrpSpPr>
        <p:grpSpPr bwMode="auto">
          <a:xfrm>
            <a:off x="1295400" y="5715000"/>
            <a:ext cx="6248400" cy="915988"/>
            <a:chOff x="720" y="3600"/>
            <a:chExt cx="3936" cy="577"/>
          </a:xfrm>
        </p:grpSpPr>
        <p:sp>
          <p:nvSpPr>
            <p:cNvPr id="2483219" name="Text Box 19"/>
            <p:cNvSpPr txBox="1">
              <a:spLocks noChangeArrowheads="1"/>
            </p:cNvSpPr>
            <p:nvPr/>
          </p:nvSpPr>
          <p:spPr bwMode="auto">
            <a:xfrm>
              <a:off x="1008" y="3600"/>
              <a:ext cx="364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The wars of religion which swirled around the Protestant movements continued until </a:t>
              </a:r>
              <a:r>
                <a:rPr lang="en-US" sz="2000" dirty="0">
                  <a:solidFill>
                    <a:srgbClr val="FFFF66"/>
                  </a:solidFill>
                  <a:effectLst/>
                  <a:latin typeface="Arial Narrow" pitchFamily="34" charset="0"/>
                </a:rPr>
                <a:t>1648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, when the Treaty of Westphalia ended the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Thirty Years’ War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600" b="0" u="sng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83220" name="Oval 20"/>
            <p:cNvSpPr>
              <a:spLocks noChangeArrowheads="1"/>
            </p:cNvSpPr>
            <p:nvPr/>
          </p:nvSpPr>
          <p:spPr bwMode="auto">
            <a:xfrm>
              <a:off x="720" y="3600"/>
              <a:ext cx="240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5</a:t>
              </a:r>
            </a:p>
          </p:txBody>
        </p:sp>
      </p:grpSp>
      <p:sp>
        <p:nvSpPr>
          <p:cNvPr id="2483209" name="Oval 9"/>
          <p:cNvSpPr>
            <a:spLocks noChangeArrowheads="1"/>
          </p:cNvSpPr>
          <p:nvPr/>
        </p:nvSpPr>
        <p:spPr bwMode="auto">
          <a:xfrm>
            <a:off x="381000" y="14017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483210" name="Oval 10"/>
          <p:cNvSpPr>
            <a:spLocks noChangeArrowheads="1"/>
          </p:cNvSpPr>
          <p:nvPr/>
        </p:nvSpPr>
        <p:spPr bwMode="auto">
          <a:xfrm>
            <a:off x="381000" y="21574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2483211" name="Oval 11"/>
          <p:cNvSpPr>
            <a:spLocks noChangeArrowheads="1"/>
          </p:cNvSpPr>
          <p:nvPr/>
        </p:nvSpPr>
        <p:spPr bwMode="auto">
          <a:xfrm>
            <a:off x="381000" y="29194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3</a:t>
            </a:r>
          </a:p>
        </p:txBody>
      </p:sp>
      <p:sp>
        <p:nvSpPr>
          <p:cNvPr id="2483212" name="Text Box 12"/>
          <p:cNvSpPr txBox="1">
            <a:spLocks noChangeArrowheads="1"/>
          </p:cNvSpPr>
          <p:nvPr/>
        </p:nvSpPr>
        <p:spPr bwMode="auto">
          <a:xfrm>
            <a:off x="838200" y="1371600"/>
            <a:ext cx="80772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 dirty="0">
                <a:solidFill>
                  <a:srgbClr val="660033"/>
                </a:solidFill>
                <a:effectLst/>
                <a:latin typeface="Arial Black" pitchFamily="34" charset="0"/>
              </a:rPr>
              <a:t>Internal aspirations of the original nature</a:t>
            </a:r>
          </a:p>
        </p:txBody>
      </p:sp>
      <p:sp>
        <p:nvSpPr>
          <p:cNvPr id="2483213" name="Text Box 13"/>
          <p:cNvSpPr txBox="1">
            <a:spLocks noChangeArrowheads="1"/>
          </p:cNvSpPr>
          <p:nvPr/>
        </p:nvSpPr>
        <p:spPr bwMode="auto">
          <a:xfrm>
            <a:off x="838200" y="2127250"/>
            <a:ext cx="61722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Movement to revive Hebraism</a:t>
            </a:r>
          </a:p>
        </p:txBody>
      </p:sp>
      <p:sp>
        <p:nvSpPr>
          <p:cNvPr id="2483214" name="Text Box 14"/>
          <p:cNvSpPr txBox="1">
            <a:spLocks noChangeArrowheads="1"/>
          </p:cNvSpPr>
          <p:nvPr/>
        </p:nvSpPr>
        <p:spPr bwMode="auto">
          <a:xfrm>
            <a:off x="838200" y="2895600"/>
            <a:ext cx="71628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Started with Martin Luther in 1517</a:t>
            </a:r>
          </a:p>
        </p:txBody>
      </p:sp>
      <p:sp>
        <p:nvSpPr>
          <p:cNvPr id="2483215" name="Oval 15"/>
          <p:cNvSpPr>
            <a:spLocks noChangeArrowheads="1"/>
          </p:cNvSpPr>
          <p:nvPr/>
        </p:nvSpPr>
        <p:spPr bwMode="auto">
          <a:xfrm>
            <a:off x="381000" y="36814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4</a:t>
            </a:r>
          </a:p>
        </p:txBody>
      </p:sp>
      <p:sp>
        <p:nvSpPr>
          <p:cNvPr id="2483216" name="Text Box 16"/>
          <p:cNvSpPr txBox="1">
            <a:spLocks noChangeArrowheads="1"/>
          </p:cNvSpPr>
          <p:nvPr/>
        </p:nvSpPr>
        <p:spPr bwMode="auto">
          <a:xfrm>
            <a:off x="838200" y="3657600"/>
            <a:ext cx="75438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Spread to other European nations</a:t>
            </a:r>
          </a:p>
        </p:txBody>
      </p:sp>
      <p:sp>
        <p:nvSpPr>
          <p:cNvPr id="2483217" name="Text Box 17"/>
          <p:cNvSpPr txBox="1">
            <a:spLocks noChangeArrowheads="1"/>
          </p:cNvSpPr>
          <p:nvPr/>
        </p:nvSpPr>
        <p:spPr bwMode="auto">
          <a:xfrm>
            <a:off x="609600" y="381000"/>
            <a:ext cx="605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Arial Black" pitchFamily="34" charset="0"/>
              </a:rPr>
              <a:t>1.2  The Reformation</a:t>
            </a:r>
          </a:p>
        </p:txBody>
      </p:sp>
      <p:sp>
        <p:nvSpPr>
          <p:cNvPr id="2483221" name="Oval 21"/>
          <p:cNvSpPr>
            <a:spLocks noChangeArrowheads="1"/>
          </p:cNvSpPr>
          <p:nvPr/>
        </p:nvSpPr>
        <p:spPr bwMode="auto">
          <a:xfrm>
            <a:off x="381000" y="44434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5</a:t>
            </a:r>
          </a:p>
        </p:txBody>
      </p:sp>
      <p:sp>
        <p:nvSpPr>
          <p:cNvPr id="2483222" name="Text Box 22"/>
          <p:cNvSpPr txBox="1">
            <a:spLocks noChangeArrowheads="1"/>
          </p:cNvSpPr>
          <p:nvPr/>
        </p:nvSpPr>
        <p:spPr bwMode="auto">
          <a:xfrm>
            <a:off x="838200" y="4419600"/>
            <a:ext cx="60198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Continued until the end of the</a:t>
            </a:r>
          </a:p>
        </p:txBody>
      </p:sp>
      <p:sp>
        <p:nvSpPr>
          <p:cNvPr id="2483223" name="Text Box 23"/>
          <p:cNvSpPr txBox="1">
            <a:spLocks noChangeArrowheads="1"/>
          </p:cNvSpPr>
          <p:nvPr/>
        </p:nvSpPr>
        <p:spPr bwMode="auto">
          <a:xfrm>
            <a:off x="5791200" y="4814888"/>
            <a:ext cx="14478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(1648)</a:t>
            </a:r>
          </a:p>
        </p:txBody>
      </p:sp>
      <p:sp>
        <p:nvSpPr>
          <p:cNvPr id="2483224" name="Text Box 24"/>
          <p:cNvSpPr txBox="1">
            <a:spLocks noChangeArrowheads="1"/>
          </p:cNvSpPr>
          <p:nvPr/>
        </p:nvSpPr>
        <p:spPr bwMode="auto">
          <a:xfrm>
            <a:off x="2438400" y="4800600"/>
            <a:ext cx="35052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Thirty Years’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8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83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8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8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8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48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83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83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8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8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8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3221" grpId="0" animBg="1"/>
      <p:bldP spid="24832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33"/>
            </a:gs>
            <a:gs pos="50000">
              <a:srgbClr val="FFC979"/>
            </a:gs>
            <a:gs pos="100000">
              <a:srgbClr val="3333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9612" name="Picture 12" descr="The storming of the Bastille, 14 July 1789_Public Domain"/>
          <p:cNvPicPr>
            <a:picLocks noChangeAspect="1" noChangeArrowheads="1"/>
          </p:cNvPicPr>
          <p:nvPr/>
        </p:nvPicPr>
        <p:blipFill>
          <a:blip r:embed="rId3">
            <a:lum bright="36000" contrast="24000"/>
          </a:blip>
          <a:srcRect t="1259"/>
          <a:stretch>
            <a:fillRect/>
          </a:stretch>
        </p:blipFill>
        <p:spPr bwMode="auto">
          <a:xfrm>
            <a:off x="4826000" y="1533525"/>
            <a:ext cx="4038600" cy="2989263"/>
          </a:xfrm>
          <a:prstGeom prst="rect">
            <a:avLst/>
          </a:prstGeom>
          <a:noFill/>
        </p:spPr>
      </p:pic>
      <p:pic>
        <p:nvPicPr>
          <p:cNvPr id="2329611" name="Picture 11" descr="Ratification of the Treaty of Münster_GerardTerborch_1648"/>
          <p:cNvPicPr>
            <a:picLocks noChangeAspect="1" noChangeArrowheads="1"/>
          </p:cNvPicPr>
          <p:nvPr/>
        </p:nvPicPr>
        <p:blipFill>
          <a:blip r:embed="rId4">
            <a:lum bright="60000" contrast="48000"/>
          </a:blip>
          <a:srcRect l="337" t="2699" b="4436"/>
          <a:stretch>
            <a:fillRect/>
          </a:stretch>
        </p:blipFill>
        <p:spPr bwMode="auto">
          <a:xfrm>
            <a:off x="288925" y="1524000"/>
            <a:ext cx="4206875" cy="29987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329607" name="Rectangle 7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29608" name="Group 8"/>
          <p:cNvGrpSpPr>
            <a:grpSpLocks/>
          </p:cNvGrpSpPr>
          <p:nvPr/>
        </p:nvGrpSpPr>
        <p:grpSpPr bwMode="auto">
          <a:xfrm>
            <a:off x="685800" y="5611813"/>
            <a:ext cx="7696200" cy="950912"/>
            <a:chOff x="384" y="3535"/>
            <a:chExt cx="4848" cy="599"/>
          </a:xfrm>
        </p:grpSpPr>
        <p:sp>
          <p:nvSpPr>
            <p:cNvPr id="2329609" name="Text Box 9"/>
            <p:cNvSpPr txBox="1">
              <a:spLocks noChangeArrowheads="1"/>
            </p:cNvSpPr>
            <p:nvPr/>
          </p:nvSpPr>
          <p:spPr bwMode="auto">
            <a:xfrm>
              <a:off x="384" y="3535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9610" name="Text Box 10"/>
            <p:cNvSpPr txBox="1">
              <a:spLocks noChangeArrowheads="1"/>
            </p:cNvSpPr>
            <p:nvPr/>
          </p:nvSpPr>
          <p:spPr bwMode="auto">
            <a:xfrm>
              <a:off x="624" y="3581"/>
              <a:ext cx="4608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The period of religious and ideological conflicts refers to the 140 years beginning with the secure establishment of Protestantism at the Treaty of Westphalia in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1648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ending with the French Revolution in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1789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600" b="0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329615" name="WordArt 15"/>
          <p:cNvSpPr>
            <a:spLocks noChangeArrowheads="1" noChangeShapeType="1" noTextEdit="1"/>
          </p:cNvSpPr>
          <p:nvPr/>
        </p:nvSpPr>
        <p:spPr bwMode="auto">
          <a:xfrm>
            <a:off x="3074988" y="4648200"/>
            <a:ext cx="1304925" cy="446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2700" dir="12600000">
                    <a:srgbClr val="FFCC00"/>
                  </a:prstShdw>
                </a:effectLst>
                <a:latin typeface="Papyrus"/>
              </a:rPr>
              <a:t>1648</a:t>
            </a:r>
          </a:p>
        </p:txBody>
      </p:sp>
      <p:sp>
        <p:nvSpPr>
          <p:cNvPr id="2329616" name="WordArt 16"/>
          <p:cNvSpPr>
            <a:spLocks noChangeArrowheads="1" noChangeShapeType="1" noTextEdit="1"/>
          </p:cNvSpPr>
          <p:nvPr/>
        </p:nvSpPr>
        <p:spPr bwMode="auto">
          <a:xfrm>
            <a:off x="4865688" y="4735513"/>
            <a:ext cx="1306512" cy="446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2700" dir="12600000">
                    <a:srgbClr val="FFCC00"/>
                  </a:prstShdw>
                </a:effectLst>
                <a:latin typeface="Papyrus"/>
              </a:rPr>
              <a:t>1789</a:t>
            </a:r>
          </a:p>
        </p:txBody>
      </p:sp>
      <p:sp>
        <p:nvSpPr>
          <p:cNvPr id="2329617" name="WordArt 17"/>
          <p:cNvSpPr>
            <a:spLocks noChangeArrowheads="1" noChangeShapeType="1" noTextEdit="1"/>
          </p:cNvSpPr>
          <p:nvPr/>
        </p:nvSpPr>
        <p:spPr bwMode="auto">
          <a:xfrm>
            <a:off x="4546600" y="4879975"/>
            <a:ext cx="177800" cy="7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2700" dir="12600000">
                    <a:srgbClr val="FFCC00"/>
                  </a:prstShdw>
                </a:effectLst>
                <a:latin typeface="Papyrus"/>
              </a:rPr>
              <a:t>-</a:t>
            </a:r>
          </a:p>
        </p:txBody>
      </p:sp>
      <p:sp>
        <p:nvSpPr>
          <p:cNvPr id="2329618" name="WordArt 18"/>
          <p:cNvSpPr>
            <a:spLocks noChangeArrowheads="1" noChangeShapeType="1" noTextEdit="1"/>
          </p:cNvSpPr>
          <p:nvPr/>
        </p:nvSpPr>
        <p:spPr bwMode="auto">
          <a:xfrm>
            <a:off x="2857500" y="4678363"/>
            <a:ext cx="3543300" cy="474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/>
                <a:latin typeface="Papyrus"/>
              </a:rPr>
              <a:t>(                                             )</a:t>
            </a:r>
          </a:p>
        </p:txBody>
      </p:sp>
      <p:sp>
        <p:nvSpPr>
          <p:cNvPr id="2329602" name="WordArt 2"/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7620000" cy="2057400"/>
          </a:xfrm>
          <a:prstGeom prst="rect">
            <a:avLst/>
          </a:prstGeom>
          <a:effectLst>
            <a:outerShdw dist="50800" dir="24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2700" dir="13500000">
                    <a:schemeClr val="tx1"/>
                  </a:prstShdw>
                </a:effectLst>
                <a:latin typeface="Papyrus"/>
              </a:rPr>
              <a:t>The Period of Religious</a:t>
            </a:r>
          </a:p>
          <a:p>
            <a:r>
              <a:rPr lang="en-U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2700" dir="13500000">
                    <a:schemeClr val="tx1"/>
                  </a:prstShdw>
                </a:effectLst>
                <a:latin typeface="Papyrus"/>
              </a:rPr>
              <a:t>and Ideological Conflicts</a:t>
            </a:r>
          </a:p>
        </p:txBody>
      </p:sp>
      <p:grpSp>
        <p:nvGrpSpPr>
          <p:cNvPr id="2329628" name="Group 28"/>
          <p:cNvGrpSpPr>
            <a:grpSpLocks/>
          </p:cNvGrpSpPr>
          <p:nvPr/>
        </p:nvGrpSpPr>
        <p:grpSpPr bwMode="auto">
          <a:xfrm>
            <a:off x="2057400" y="381000"/>
            <a:ext cx="4838700" cy="838200"/>
            <a:chOff x="1344" y="240"/>
            <a:chExt cx="3048" cy="528"/>
          </a:xfrm>
        </p:grpSpPr>
        <p:sp>
          <p:nvSpPr>
            <p:cNvPr id="2329623" name="AutoShape 23"/>
            <p:cNvSpPr>
              <a:spLocks noChangeArrowheads="1"/>
            </p:cNvSpPr>
            <p:nvPr/>
          </p:nvSpPr>
          <p:spPr bwMode="auto">
            <a:xfrm>
              <a:off x="1344" y="240"/>
              <a:ext cx="3048" cy="5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C2E00"/>
                </a:gs>
                <a:gs pos="50000">
                  <a:srgbClr val="FFD317"/>
                </a:gs>
                <a:gs pos="100000">
                  <a:srgbClr val="5C2E00"/>
                </a:gs>
              </a:gsLst>
              <a:lin ang="2700000" scaled="1"/>
            </a:gradFill>
            <a:ln w="28575" algn="ctr">
              <a:solidFill>
                <a:srgbClr val="542A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32962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547" y="329"/>
              <a:ext cx="2643" cy="3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757"/>
                      </a:gs>
                      <a:gs pos="50000">
                        <a:srgbClr val="FFF1B7"/>
                      </a:gs>
                      <a:gs pos="100000">
                        <a:srgbClr val="FFC757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542A00"/>
                    </a:outerShdw>
                  </a:effectLst>
                  <a:latin typeface="Papyrus"/>
                </a:rPr>
                <a:t>Section 2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29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29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2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32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32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32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32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2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2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2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2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2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9615" grpId="0" animBg="1"/>
      <p:bldP spid="2329616" grpId="0" animBg="1"/>
      <p:bldP spid="2329617" grpId="0" animBg="1"/>
      <p:bldP spid="2329618" grpId="0" animBg="1"/>
      <p:bldP spid="23296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954" name="Picture 2" descr="295027"/>
          <p:cNvPicPr>
            <a:picLocks noChangeAspect="1" noChangeArrowheads="1"/>
          </p:cNvPicPr>
          <p:nvPr/>
        </p:nvPicPr>
        <p:blipFill>
          <a:blip r:embed="rId3"/>
          <a:srcRect l="6616" r="5147"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  <p:sp>
        <p:nvSpPr>
          <p:cNvPr id="2813955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3960" name="Oval 8" descr="45 Preachers of the reformation 1"/>
          <p:cNvSpPr>
            <a:spLocks noChangeArrowheads="1"/>
          </p:cNvSpPr>
          <p:nvPr/>
        </p:nvSpPr>
        <p:spPr bwMode="auto">
          <a:xfrm>
            <a:off x="2897188" y="1831975"/>
            <a:ext cx="3349625" cy="1897063"/>
          </a:xfrm>
          <a:prstGeom prst="ellipse">
            <a:avLst/>
          </a:prstGeom>
          <a:blipFill dpi="0" rotWithShape="0">
            <a:blip r:embed="rId4"/>
            <a:srcRect/>
            <a:stretch>
              <a:fillRect b="-9620"/>
            </a:stretch>
          </a:blipFill>
          <a:ln w="19050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endParaRPr lang="en-US" sz="4000" b="0">
              <a:solidFill>
                <a:srgbClr val="660066"/>
              </a:solidFill>
              <a:effectLst/>
              <a:latin typeface="Impact" pitchFamily="34" charset="0"/>
            </a:endParaRPr>
          </a:p>
        </p:txBody>
      </p:sp>
      <p:sp>
        <p:nvSpPr>
          <p:cNvPr id="2813961" name="Text Box 9"/>
          <p:cNvSpPr txBox="1">
            <a:spLocks noChangeArrowheads="1"/>
          </p:cNvSpPr>
          <p:nvPr/>
        </p:nvSpPr>
        <p:spPr bwMode="auto">
          <a:xfrm>
            <a:off x="3016250" y="2486025"/>
            <a:ext cx="311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Freedom of faith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and thought</a:t>
            </a:r>
          </a:p>
        </p:txBody>
      </p:sp>
      <p:grpSp>
        <p:nvGrpSpPr>
          <p:cNvPr id="2813962" name="Group 10"/>
          <p:cNvGrpSpPr>
            <a:grpSpLocks/>
          </p:cNvGrpSpPr>
          <p:nvPr/>
        </p:nvGrpSpPr>
        <p:grpSpPr bwMode="auto">
          <a:xfrm rot="7146969">
            <a:off x="2921795" y="1589881"/>
            <a:ext cx="188912" cy="638175"/>
            <a:chOff x="1728" y="2832"/>
            <a:chExt cx="144" cy="480"/>
          </a:xfrm>
        </p:grpSpPr>
        <p:sp>
          <p:nvSpPr>
            <p:cNvPr id="2813963" name="AutoShape 11"/>
            <p:cNvSpPr>
              <a:spLocks noChangeArrowheads="1"/>
            </p:cNvSpPr>
            <p:nvPr/>
          </p:nvSpPr>
          <p:spPr bwMode="auto">
            <a:xfrm>
              <a:off x="1728" y="2832"/>
              <a:ext cx="144" cy="19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8100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13964" name="Line 12"/>
            <p:cNvSpPr>
              <a:spLocks noChangeShapeType="1"/>
            </p:cNvSpPr>
            <p:nvPr/>
          </p:nvSpPr>
          <p:spPr bwMode="auto">
            <a:xfrm flipV="1">
              <a:off x="1800" y="3024"/>
              <a:ext cx="0" cy="288"/>
            </a:xfrm>
            <a:prstGeom prst="line">
              <a:avLst/>
            </a:prstGeom>
            <a:noFill/>
            <a:ln w="889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13965" name="Group 13"/>
          <p:cNvGrpSpPr>
            <a:grpSpLocks/>
          </p:cNvGrpSpPr>
          <p:nvPr/>
        </p:nvGrpSpPr>
        <p:grpSpPr bwMode="auto">
          <a:xfrm rot="14453031" flipH="1">
            <a:off x="6033295" y="1589881"/>
            <a:ext cx="188912" cy="638175"/>
            <a:chOff x="1728" y="2832"/>
            <a:chExt cx="144" cy="480"/>
          </a:xfrm>
        </p:grpSpPr>
        <p:sp>
          <p:nvSpPr>
            <p:cNvPr id="2813966" name="AutoShape 14"/>
            <p:cNvSpPr>
              <a:spLocks noChangeArrowheads="1"/>
            </p:cNvSpPr>
            <p:nvPr/>
          </p:nvSpPr>
          <p:spPr bwMode="auto">
            <a:xfrm>
              <a:off x="1728" y="2832"/>
              <a:ext cx="144" cy="192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381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13967" name="Line 15"/>
            <p:cNvSpPr>
              <a:spLocks noChangeShapeType="1"/>
            </p:cNvSpPr>
            <p:nvPr/>
          </p:nvSpPr>
          <p:spPr bwMode="auto">
            <a:xfrm flipV="1">
              <a:off x="1800" y="3024"/>
              <a:ext cx="0" cy="288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813982" name="Oval 30" descr="Renaissance Art &amp; Masters copy"/>
          <p:cNvSpPr>
            <a:spLocks noChangeArrowheads="1"/>
          </p:cNvSpPr>
          <p:nvPr/>
        </p:nvSpPr>
        <p:spPr bwMode="auto">
          <a:xfrm rot="5400000">
            <a:off x="6569075" y="-455612"/>
            <a:ext cx="1509713" cy="3030537"/>
          </a:xfrm>
          <a:prstGeom prst="ellipse">
            <a:avLst/>
          </a:prstGeom>
          <a:blipFill dpi="0" rotWithShape="0">
            <a:blip r:embed="rId5">
              <a:alphaModFix amt="70000"/>
            </a:blip>
            <a:srcRect/>
            <a:stretch>
              <a:fillRect/>
            </a:stretch>
          </a:blipFill>
          <a:ln w="19050" algn="ctr">
            <a:solidFill>
              <a:srgbClr val="FF9C3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13990" name="Group 38"/>
          <p:cNvGrpSpPr>
            <a:grpSpLocks/>
          </p:cNvGrpSpPr>
          <p:nvPr/>
        </p:nvGrpSpPr>
        <p:grpSpPr bwMode="auto">
          <a:xfrm>
            <a:off x="5927725" y="766763"/>
            <a:ext cx="2792413" cy="681037"/>
            <a:chOff x="3734" y="430"/>
            <a:chExt cx="1759" cy="429"/>
          </a:xfrm>
        </p:grpSpPr>
        <p:sp>
          <p:nvSpPr>
            <p:cNvPr id="2813984" name="Text Box 32"/>
            <p:cNvSpPr txBox="1">
              <a:spLocks noChangeArrowheads="1"/>
            </p:cNvSpPr>
            <p:nvPr/>
          </p:nvSpPr>
          <p:spPr bwMode="auto">
            <a:xfrm>
              <a:off x="3734" y="430"/>
              <a:ext cx="1759" cy="23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40161" dir="96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300" b="0">
                  <a:solidFill>
                    <a:srgbClr val="FFF4E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External desire</a:t>
              </a:r>
            </a:p>
          </p:txBody>
        </p:sp>
        <p:sp>
          <p:nvSpPr>
            <p:cNvPr id="2813985" name="Text Box 33"/>
            <p:cNvSpPr txBox="1">
              <a:spLocks noChangeArrowheads="1"/>
            </p:cNvSpPr>
            <p:nvPr/>
          </p:nvSpPr>
          <p:spPr bwMode="auto">
            <a:xfrm>
              <a:off x="3750" y="624"/>
              <a:ext cx="1727" cy="23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40161" dir="96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300" b="0">
                  <a:solidFill>
                    <a:srgbClr val="FFF4E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(Renaissance)</a:t>
              </a:r>
            </a:p>
          </p:txBody>
        </p:sp>
      </p:grpSp>
      <p:sp>
        <p:nvSpPr>
          <p:cNvPr id="2813986" name="Oval 34" descr="Anton von Werner, Luther Before the Diet of Worms_PD-3"/>
          <p:cNvSpPr>
            <a:spLocks noChangeArrowheads="1"/>
          </p:cNvSpPr>
          <p:nvPr/>
        </p:nvSpPr>
        <p:spPr bwMode="auto">
          <a:xfrm rot="5400000">
            <a:off x="1103312" y="-455612"/>
            <a:ext cx="1509713" cy="3030538"/>
          </a:xfrm>
          <a:prstGeom prst="ellipse">
            <a:avLst/>
          </a:prstGeom>
          <a:blipFill dpi="0" rotWithShape="0">
            <a:blip r:embed="rId6"/>
            <a:srcRect/>
            <a:stretch>
              <a:fillRect b="-1306"/>
            </a:stretch>
          </a:blipFill>
          <a:ln w="1905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13987" name="Group 35"/>
          <p:cNvGrpSpPr>
            <a:grpSpLocks/>
          </p:cNvGrpSpPr>
          <p:nvPr/>
        </p:nvGrpSpPr>
        <p:grpSpPr bwMode="auto">
          <a:xfrm>
            <a:off x="342900" y="762000"/>
            <a:ext cx="3030538" cy="688975"/>
            <a:chOff x="192" y="480"/>
            <a:chExt cx="1909" cy="434"/>
          </a:xfrm>
        </p:grpSpPr>
        <p:sp>
          <p:nvSpPr>
            <p:cNvPr id="2813988" name="Text Box 36"/>
            <p:cNvSpPr txBox="1">
              <a:spLocks noChangeArrowheads="1"/>
            </p:cNvSpPr>
            <p:nvPr/>
          </p:nvSpPr>
          <p:spPr bwMode="auto">
            <a:xfrm>
              <a:off x="192" y="480"/>
              <a:ext cx="1909" cy="24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0">
                  <a:solidFill>
                    <a:srgbClr val="FFFFE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Internal desire</a:t>
              </a:r>
            </a:p>
          </p:txBody>
        </p:sp>
        <p:sp>
          <p:nvSpPr>
            <p:cNvPr id="2813989" name="Text Box 37"/>
            <p:cNvSpPr txBox="1">
              <a:spLocks noChangeArrowheads="1"/>
            </p:cNvSpPr>
            <p:nvPr/>
          </p:nvSpPr>
          <p:spPr bwMode="auto">
            <a:xfrm>
              <a:off x="292" y="672"/>
              <a:ext cx="1709" cy="24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0">
                  <a:solidFill>
                    <a:srgbClr val="FFFFE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(Reformation)</a:t>
              </a:r>
            </a:p>
          </p:txBody>
        </p:sp>
      </p:grpSp>
      <p:grpSp>
        <p:nvGrpSpPr>
          <p:cNvPr id="2813991" name="Group 39"/>
          <p:cNvGrpSpPr>
            <a:grpSpLocks/>
          </p:cNvGrpSpPr>
          <p:nvPr/>
        </p:nvGrpSpPr>
        <p:grpSpPr bwMode="auto">
          <a:xfrm>
            <a:off x="685800" y="5611813"/>
            <a:ext cx="7772400" cy="950912"/>
            <a:chOff x="432" y="3535"/>
            <a:chExt cx="4896" cy="599"/>
          </a:xfrm>
        </p:grpSpPr>
        <p:sp>
          <p:nvSpPr>
            <p:cNvPr id="2813992" name="Text Box 40"/>
            <p:cNvSpPr txBox="1">
              <a:spLocks noChangeArrowheads="1"/>
            </p:cNvSpPr>
            <p:nvPr/>
          </p:nvSpPr>
          <p:spPr bwMode="auto">
            <a:xfrm>
              <a:off x="432" y="3535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13993" name="Text Box 41"/>
            <p:cNvSpPr txBox="1">
              <a:spLocks noChangeArrowheads="1"/>
            </p:cNvSpPr>
            <p:nvPr/>
          </p:nvSpPr>
          <p:spPr bwMode="auto">
            <a:xfrm>
              <a:off x="672" y="3581"/>
              <a:ext cx="4656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As modern people continued to pursue the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internal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external desires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their original nature, they could not avoid divisions in theology and </a:t>
              </a:r>
              <a:r>
                <a:rPr lang="en-US" sz="2000" dirty="0">
                  <a:solidFill>
                    <a:srgbClr val="FFFF66"/>
                  </a:solidFill>
                  <a:effectLst/>
                  <a:latin typeface="Arial Narrow" pitchFamily="34" charset="0"/>
                </a:rPr>
                <a:t>disputes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among philosophies arising from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freedom of faith and thought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600" b="0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1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1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1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1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1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1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1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1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1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1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1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13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13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1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3960" grpId="0" animBg="1"/>
      <p:bldP spid="2813961" grpId="0"/>
      <p:bldP spid="2813982" grpId="0" animBg="1"/>
      <p:bldP spid="28139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02" name="Picture 2" descr="295027"/>
          <p:cNvPicPr>
            <a:picLocks noChangeAspect="1" noChangeArrowheads="1"/>
          </p:cNvPicPr>
          <p:nvPr/>
        </p:nvPicPr>
        <p:blipFill>
          <a:blip r:embed="rId3"/>
          <a:srcRect l="6616" r="5147"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  <p:sp>
        <p:nvSpPr>
          <p:cNvPr id="2816003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16004" name="Group 4"/>
          <p:cNvGrpSpPr>
            <a:grpSpLocks/>
          </p:cNvGrpSpPr>
          <p:nvPr/>
        </p:nvGrpSpPr>
        <p:grpSpPr bwMode="auto">
          <a:xfrm>
            <a:off x="990600" y="5743575"/>
            <a:ext cx="7162800" cy="657225"/>
            <a:chOff x="432" y="3535"/>
            <a:chExt cx="4512" cy="414"/>
          </a:xfrm>
        </p:grpSpPr>
        <p:sp>
          <p:nvSpPr>
            <p:cNvPr id="2816005" name="Text Box 5"/>
            <p:cNvSpPr txBox="1">
              <a:spLocks noChangeArrowheads="1"/>
            </p:cNvSpPr>
            <p:nvPr/>
          </p:nvSpPr>
          <p:spPr bwMode="auto">
            <a:xfrm>
              <a:off x="432" y="3535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16006" name="Text Box 6"/>
            <p:cNvSpPr txBox="1">
              <a:spLocks noChangeArrowheads="1"/>
            </p:cNvSpPr>
            <p:nvPr/>
          </p:nvSpPr>
          <p:spPr bwMode="auto">
            <a:xfrm>
              <a:off x="672" y="3581"/>
              <a:ext cx="427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Cain-type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Abel-type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views of life developed in this period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354).</a:t>
              </a:r>
            </a:p>
          </p:txBody>
        </p:sp>
      </p:grpSp>
      <p:sp>
        <p:nvSpPr>
          <p:cNvPr id="2816007" name="Oval 7" descr="45 Preachers of the reformation 1"/>
          <p:cNvSpPr>
            <a:spLocks noChangeArrowheads="1"/>
          </p:cNvSpPr>
          <p:nvPr/>
        </p:nvSpPr>
        <p:spPr bwMode="auto">
          <a:xfrm>
            <a:off x="2897188" y="1831975"/>
            <a:ext cx="3349625" cy="1897063"/>
          </a:xfrm>
          <a:prstGeom prst="ellipse">
            <a:avLst/>
          </a:prstGeom>
          <a:blipFill dpi="0" rotWithShape="0">
            <a:blip r:embed="rId4"/>
            <a:srcRect/>
            <a:stretch>
              <a:fillRect b="-9620"/>
            </a:stretch>
          </a:blipFill>
          <a:ln w="19050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endParaRPr lang="en-US" sz="4000" b="0">
              <a:solidFill>
                <a:srgbClr val="660066"/>
              </a:solidFill>
              <a:effectLst/>
              <a:latin typeface="Impact" pitchFamily="34" charset="0"/>
            </a:endParaRPr>
          </a:p>
        </p:txBody>
      </p:sp>
      <p:sp>
        <p:nvSpPr>
          <p:cNvPr id="2816008" name="Text Box 8"/>
          <p:cNvSpPr txBox="1">
            <a:spLocks noChangeArrowheads="1"/>
          </p:cNvSpPr>
          <p:nvPr/>
        </p:nvSpPr>
        <p:spPr bwMode="auto">
          <a:xfrm>
            <a:off x="3016250" y="2486025"/>
            <a:ext cx="311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Freedom of faith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and thought</a:t>
            </a:r>
          </a:p>
        </p:txBody>
      </p:sp>
      <p:grpSp>
        <p:nvGrpSpPr>
          <p:cNvPr id="2816009" name="Group 9"/>
          <p:cNvGrpSpPr>
            <a:grpSpLocks/>
          </p:cNvGrpSpPr>
          <p:nvPr/>
        </p:nvGrpSpPr>
        <p:grpSpPr bwMode="auto">
          <a:xfrm rot="7146969">
            <a:off x="2921795" y="1589881"/>
            <a:ext cx="188912" cy="638175"/>
            <a:chOff x="1728" y="2832"/>
            <a:chExt cx="144" cy="480"/>
          </a:xfrm>
        </p:grpSpPr>
        <p:sp>
          <p:nvSpPr>
            <p:cNvPr id="2816010" name="AutoShape 10"/>
            <p:cNvSpPr>
              <a:spLocks noChangeArrowheads="1"/>
            </p:cNvSpPr>
            <p:nvPr/>
          </p:nvSpPr>
          <p:spPr bwMode="auto">
            <a:xfrm>
              <a:off x="1728" y="2832"/>
              <a:ext cx="144" cy="19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8100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16011" name="Line 11"/>
            <p:cNvSpPr>
              <a:spLocks noChangeShapeType="1"/>
            </p:cNvSpPr>
            <p:nvPr/>
          </p:nvSpPr>
          <p:spPr bwMode="auto">
            <a:xfrm flipV="1">
              <a:off x="1800" y="3024"/>
              <a:ext cx="0" cy="288"/>
            </a:xfrm>
            <a:prstGeom prst="line">
              <a:avLst/>
            </a:prstGeom>
            <a:noFill/>
            <a:ln w="889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16012" name="Group 12"/>
          <p:cNvGrpSpPr>
            <a:grpSpLocks/>
          </p:cNvGrpSpPr>
          <p:nvPr/>
        </p:nvGrpSpPr>
        <p:grpSpPr bwMode="auto">
          <a:xfrm rot="14453031" flipH="1">
            <a:off x="6033295" y="1589881"/>
            <a:ext cx="188912" cy="638175"/>
            <a:chOff x="1728" y="2832"/>
            <a:chExt cx="144" cy="480"/>
          </a:xfrm>
        </p:grpSpPr>
        <p:sp>
          <p:nvSpPr>
            <p:cNvPr id="2816013" name="AutoShape 13"/>
            <p:cNvSpPr>
              <a:spLocks noChangeArrowheads="1"/>
            </p:cNvSpPr>
            <p:nvPr/>
          </p:nvSpPr>
          <p:spPr bwMode="auto">
            <a:xfrm>
              <a:off x="1728" y="2832"/>
              <a:ext cx="144" cy="192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381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16014" name="Line 14"/>
            <p:cNvSpPr>
              <a:spLocks noChangeShapeType="1"/>
            </p:cNvSpPr>
            <p:nvPr/>
          </p:nvSpPr>
          <p:spPr bwMode="auto">
            <a:xfrm flipV="1">
              <a:off x="1800" y="3024"/>
              <a:ext cx="0" cy="288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816015" name="WordArt 15"/>
          <p:cNvSpPr>
            <a:spLocks noChangeArrowheads="1" noChangeShapeType="1" noTextEdit="1"/>
          </p:cNvSpPr>
          <p:nvPr/>
        </p:nvSpPr>
        <p:spPr bwMode="auto">
          <a:xfrm rot="16199246" flipV="1">
            <a:off x="869156" y="2766219"/>
            <a:ext cx="1979613" cy="7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>
                    <a:alpha val="39999"/>
                  </a:srgbClr>
                </a:solidFill>
                <a:effectLst/>
                <a:latin typeface="Impact"/>
              </a:rPr>
              <a:t>----------</a:t>
            </a:r>
          </a:p>
        </p:txBody>
      </p:sp>
      <p:sp>
        <p:nvSpPr>
          <p:cNvPr id="2816016" name="WordArt 16"/>
          <p:cNvSpPr>
            <a:spLocks noChangeArrowheads="1" noChangeShapeType="1" noTextEdit="1"/>
          </p:cNvSpPr>
          <p:nvPr/>
        </p:nvSpPr>
        <p:spPr bwMode="auto">
          <a:xfrm rot="16199246" flipV="1">
            <a:off x="6334125" y="2767013"/>
            <a:ext cx="1979613" cy="77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>
                    <a:alpha val="39999"/>
                  </a:srgbClr>
                </a:solidFill>
                <a:effectLst/>
                <a:latin typeface="Impact"/>
              </a:rPr>
              <a:t>----------</a:t>
            </a:r>
          </a:p>
        </p:txBody>
      </p:sp>
      <p:sp>
        <p:nvSpPr>
          <p:cNvPr id="2816017" name="Oval 17" descr="005397"/>
          <p:cNvSpPr>
            <a:spLocks noChangeArrowheads="1"/>
          </p:cNvSpPr>
          <p:nvPr/>
        </p:nvSpPr>
        <p:spPr bwMode="auto">
          <a:xfrm rot="5400000">
            <a:off x="1103313" y="3132138"/>
            <a:ext cx="1509712" cy="2741612"/>
          </a:xfrm>
          <a:prstGeom prst="ellipse">
            <a:avLst/>
          </a:prstGeom>
          <a:blipFill dpi="0" rotWithShape="0">
            <a:blip r:embed="rId5">
              <a:alphaModFix amt="80000"/>
            </a:blip>
            <a:srcRect/>
            <a:stretch>
              <a:fillRect/>
            </a:stretch>
          </a:blipFill>
          <a:ln w="127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6019" name="Oval 19" descr="Father of Deism - Edward Herbert, 1st Baron Herbert of Cherbury, c"/>
          <p:cNvSpPr>
            <a:spLocks noChangeArrowheads="1"/>
          </p:cNvSpPr>
          <p:nvPr/>
        </p:nvSpPr>
        <p:spPr bwMode="auto">
          <a:xfrm rot="5400000">
            <a:off x="6569868" y="3107532"/>
            <a:ext cx="1509713" cy="2743200"/>
          </a:xfrm>
          <a:prstGeom prst="ellipse">
            <a:avLst/>
          </a:prstGeom>
          <a:blipFill dpi="0" rotWithShape="0">
            <a:blip r:embed="rId6">
              <a:alphaModFix amt="80000"/>
            </a:blip>
            <a:srcRect/>
            <a:stretch>
              <a:fillRect b="-14268"/>
            </a:stretch>
          </a:blipFill>
          <a:ln w="19050" algn="ctr">
            <a:solidFill>
              <a:srgbClr val="FF9C3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16021" name="Group 21"/>
          <p:cNvGrpSpPr>
            <a:grpSpLocks/>
          </p:cNvGrpSpPr>
          <p:nvPr/>
        </p:nvGrpSpPr>
        <p:grpSpPr bwMode="auto">
          <a:xfrm rot="14453031" flipH="1">
            <a:off x="3161507" y="3475831"/>
            <a:ext cx="188912" cy="638175"/>
            <a:chOff x="1728" y="2832"/>
            <a:chExt cx="144" cy="480"/>
          </a:xfrm>
        </p:grpSpPr>
        <p:sp>
          <p:nvSpPr>
            <p:cNvPr id="2816022" name="AutoShape 22"/>
            <p:cNvSpPr>
              <a:spLocks noChangeArrowheads="1"/>
            </p:cNvSpPr>
            <p:nvPr/>
          </p:nvSpPr>
          <p:spPr bwMode="auto">
            <a:xfrm>
              <a:off x="1728" y="2832"/>
              <a:ext cx="144" cy="19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8100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16023" name="Line 23"/>
            <p:cNvSpPr>
              <a:spLocks noChangeShapeType="1"/>
            </p:cNvSpPr>
            <p:nvPr/>
          </p:nvSpPr>
          <p:spPr bwMode="auto">
            <a:xfrm flipV="1">
              <a:off x="1800" y="3024"/>
              <a:ext cx="0" cy="288"/>
            </a:xfrm>
            <a:prstGeom prst="line">
              <a:avLst/>
            </a:prstGeom>
            <a:noFill/>
            <a:ln w="889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16024" name="Group 24"/>
          <p:cNvGrpSpPr>
            <a:grpSpLocks/>
          </p:cNvGrpSpPr>
          <p:nvPr/>
        </p:nvGrpSpPr>
        <p:grpSpPr bwMode="auto">
          <a:xfrm rot="7146969">
            <a:off x="5793582" y="3475831"/>
            <a:ext cx="188912" cy="638175"/>
            <a:chOff x="1728" y="2832"/>
            <a:chExt cx="144" cy="480"/>
          </a:xfrm>
        </p:grpSpPr>
        <p:sp>
          <p:nvSpPr>
            <p:cNvPr id="2816025" name="AutoShape 25"/>
            <p:cNvSpPr>
              <a:spLocks noChangeArrowheads="1"/>
            </p:cNvSpPr>
            <p:nvPr/>
          </p:nvSpPr>
          <p:spPr bwMode="auto">
            <a:xfrm>
              <a:off x="1728" y="2832"/>
              <a:ext cx="144" cy="192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381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16026" name="Line 26"/>
            <p:cNvSpPr>
              <a:spLocks noChangeShapeType="1"/>
            </p:cNvSpPr>
            <p:nvPr/>
          </p:nvSpPr>
          <p:spPr bwMode="auto">
            <a:xfrm flipV="1">
              <a:off x="1800" y="3024"/>
              <a:ext cx="0" cy="288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816027" name="Oval 27" descr="Renaissance Art &amp; Masters copy"/>
          <p:cNvSpPr>
            <a:spLocks noChangeArrowheads="1"/>
          </p:cNvSpPr>
          <p:nvPr/>
        </p:nvSpPr>
        <p:spPr bwMode="auto">
          <a:xfrm rot="5400000">
            <a:off x="6569075" y="-455612"/>
            <a:ext cx="1509713" cy="3030537"/>
          </a:xfrm>
          <a:prstGeom prst="ellipse">
            <a:avLst/>
          </a:prstGeom>
          <a:blipFill dpi="0" rotWithShape="0">
            <a:blip r:embed="rId7">
              <a:alphaModFix amt="70000"/>
            </a:blip>
            <a:srcRect/>
            <a:stretch>
              <a:fillRect/>
            </a:stretch>
          </a:blipFill>
          <a:ln w="19050" algn="ctr">
            <a:solidFill>
              <a:srgbClr val="FF9C3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16028" name="Group 28"/>
          <p:cNvGrpSpPr>
            <a:grpSpLocks/>
          </p:cNvGrpSpPr>
          <p:nvPr/>
        </p:nvGrpSpPr>
        <p:grpSpPr bwMode="auto">
          <a:xfrm>
            <a:off x="5927725" y="766763"/>
            <a:ext cx="2792413" cy="681037"/>
            <a:chOff x="3734" y="430"/>
            <a:chExt cx="1759" cy="429"/>
          </a:xfrm>
        </p:grpSpPr>
        <p:sp>
          <p:nvSpPr>
            <p:cNvPr id="2816029" name="Text Box 29"/>
            <p:cNvSpPr txBox="1">
              <a:spLocks noChangeArrowheads="1"/>
            </p:cNvSpPr>
            <p:nvPr/>
          </p:nvSpPr>
          <p:spPr bwMode="auto">
            <a:xfrm>
              <a:off x="3734" y="430"/>
              <a:ext cx="1759" cy="23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300" b="0">
                  <a:solidFill>
                    <a:srgbClr val="FFF4E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External desire</a:t>
              </a:r>
            </a:p>
          </p:txBody>
        </p:sp>
        <p:sp>
          <p:nvSpPr>
            <p:cNvPr id="2816030" name="Text Box 30"/>
            <p:cNvSpPr txBox="1">
              <a:spLocks noChangeArrowheads="1"/>
            </p:cNvSpPr>
            <p:nvPr/>
          </p:nvSpPr>
          <p:spPr bwMode="auto">
            <a:xfrm>
              <a:off x="3750" y="624"/>
              <a:ext cx="1727" cy="23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300" b="0">
                  <a:solidFill>
                    <a:srgbClr val="FFF4E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(Renaissance)</a:t>
              </a:r>
            </a:p>
          </p:txBody>
        </p:sp>
      </p:grpSp>
      <p:sp>
        <p:nvSpPr>
          <p:cNvPr id="2816031" name="Oval 31" descr="Anton von Werner, Luther Before the Diet of Worms_PD-3"/>
          <p:cNvSpPr>
            <a:spLocks noChangeArrowheads="1"/>
          </p:cNvSpPr>
          <p:nvPr/>
        </p:nvSpPr>
        <p:spPr bwMode="auto">
          <a:xfrm rot="5400000">
            <a:off x="1103312" y="-455612"/>
            <a:ext cx="1509713" cy="3030538"/>
          </a:xfrm>
          <a:prstGeom prst="ellipse">
            <a:avLst/>
          </a:prstGeom>
          <a:blipFill dpi="0" rotWithShape="0">
            <a:blip r:embed="rId8"/>
            <a:srcRect/>
            <a:stretch>
              <a:fillRect b="-1306"/>
            </a:stretch>
          </a:blipFill>
          <a:ln w="1905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16032" name="Group 32"/>
          <p:cNvGrpSpPr>
            <a:grpSpLocks/>
          </p:cNvGrpSpPr>
          <p:nvPr/>
        </p:nvGrpSpPr>
        <p:grpSpPr bwMode="auto">
          <a:xfrm>
            <a:off x="342900" y="762000"/>
            <a:ext cx="3030538" cy="688975"/>
            <a:chOff x="192" y="480"/>
            <a:chExt cx="1909" cy="434"/>
          </a:xfrm>
        </p:grpSpPr>
        <p:sp>
          <p:nvSpPr>
            <p:cNvPr id="2816033" name="Text Box 33"/>
            <p:cNvSpPr txBox="1">
              <a:spLocks noChangeArrowheads="1"/>
            </p:cNvSpPr>
            <p:nvPr/>
          </p:nvSpPr>
          <p:spPr bwMode="auto">
            <a:xfrm>
              <a:off x="192" y="480"/>
              <a:ext cx="1909" cy="24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0">
                  <a:solidFill>
                    <a:srgbClr val="FFFFE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Internal desire</a:t>
              </a:r>
            </a:p>
          </p:txBody>
        </p:sp>
        <p:sp>
          <p:nvSpPr>
            <p:cNvPr id="2816034" name="Text Box 34"/>
            <p:cNvSpPr txBox="1">
              <a:spLocks noChangeArrowheads="1"/>
            </p:cNvSpPr>
            <p:nvPr/>
          </p:nvSpPr>
          <p:spPr bwMode="auto">
            <a:xfrm>
              <a:off x="292" y="672"/>
              <a:ext cx="1709" cy="24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0">
                  <a:solidFill>
                    <a:srgbClr val="FFFFE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(Reformation)</a:t>
              </a:r>
            </a:p>
          </p:txBody>
        </p:sp>
      </p:grpSp>
      <p:sp>
        <p:nvSpPr>
          <p:cNvPr id="2816036" name="Text Box 36"/>
          <p:cNvSpPr txBox="1">
            <a:spLocks noChangeArrowheads="1"/>
          </p:cNvSpPr>
          <p:nvPr/>
        </p:nvSpPr>
        <p:spPr bwMode="auto">
          <a:xfrm>
            <a:off x="6323013" y="4191000"/>
            <a:ext cx="2003425" cy="60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0161" dir="96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0">
                <a:solidFill>
                  <a:srgbClr val="FFF4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Cain-type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b="0">
                <a:solidFill>
                  <a:srgbClr val="FFF4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view of life</a:t>
            </a:r>
          </a:p>
        </p:txBody>
      </p:sp>
      <p:sp>
        <p:nvSpPr>
          <p:cNvPr id="2816037" name="Text Box 37"/>
          <p:cNvSpPr txBox="1">
            <a:spLocks noChangeArrowheads="1"/>
          </p:cNvSpPr>
          <p:nvPr/>
        </p:nvSpPr>
        <p:spPr bwMode="auto">
          <a:xfrm>
            <a:off x="866775" y="4191000"/>
            <a:ext cx="1981200" cy="6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0161" dir="96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0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Abel-type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b="0">
                <a:solidFill>
                  <a:srgbClr val="FFFF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view of life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1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1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1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16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16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1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1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1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1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1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1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15" grpId="0" animBg="1"/>
      <p:bldP spid="2816016" grpId="0" animBg="1"/>
      <p:bldP spid="2816017" grpId="0" animBg="1"/>
      <p:bldP spid="2816019" grpId="0" animBg="1"/>
      <p:bldP spid="2816036" grpId="0"/>
      <p:bldP spid="28160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020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06044" name="Group 28"/>
          <p:cNvGrpSpPr>
            <a:grpSpLocks/>
          </p:cNvGrpSpPr>
          <p:nvPr/>
        </p:nvGrpSpPr>
        <p:grpSpPr bwMode="auto">
          <a:xfrm>
            <a:off x="838200" y="5743575"/>
            <a:ext cx="7467600" cy="682625"/>
            <a:chOff x="528" y="3618"/>
            <a:chExt cx="4704" cy="430"/>
          </a:xfrm>
        </p:grpSpPr>
        <p:sp>
          <p:nvSpPr>
            <p:cNvPr id="2006022" name="Text Box 6"/>
            <p:cNvSpPr txBox="1">
              <a:spLocks noChangeArrowheads="1"/>
            </p:cNvSpPr>
            <p:nvPr/>
          </p:nvSpPr>
          <p:spPr bwMode="auto">
            <a:xfrm>
              <a:off x="528" y="3618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06023" name="Text Box 7"/>
            <p:cNvSpPr txBox="1">
              <a:spLocks noChangeArrowheads="1"/>
            </p:cNvSpPr>
            <p:nvPr/>
          </p:nvSpPr>
          <p:spPr bwMode="auto">
            <a:xfrm>
              <a:off x="768" y="3664"/>
              <a:ext cx="44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Renaissance humanism elevated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human-beings and the natural world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over God.</a:t>
              </a:r>
              <a:endParaRPr lang="en-US" sz="18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006025" name="Text Box 9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400" b="0">
                <a:solidFill>
                  <a:srgbClr val="500028"/>
                </a:solidFill>
                <a:effectLst/>
                <a:latin typeface="Arial Black" pitchFamily="34" charset="0"/>
              </a:rPr>
              <a:t>2.1  The Cain-Type View of Life</a:t>
            </a:r>
          </a:p>
        </p:txBody>
      </p:sp>
      <p:grpSp>
        <p:nvGrpSpPr>
          <p:cNvPr id="2006045" name="Group 29"/>
          <p:cNvGrpSpPr>
            <a:grpSpLocks/>
          </p:cNvGrpSpPr>
          <p:nvPr/>
        </p:nvGrpSpPr>
        <p:grpSpPr bwMode="auto">
          <a:xfrm>
            <a:off x="381000" y="1143000"/>
            <a:ext cx="8686800" cy="582613"/>
            <a:chOff x="240" y="720"/>
            <a:chExt cx="5472" cy="367"/>
          </a:xfrm>
        </p:grpSpPr>
        <p:sp>
          <p:nvSpPr>
            <p:cNvPr id="2006029" name="Text Box 13"/>
            <p:cNvSpPr txBox="1">
              <a:spLocks noChangeArrowheads="1"/>
            </p:cNvSpPr>
            <p:nvPr/>
          </p:nvSpPr>
          <p:spPr bwMode="auto">
            <a:xfrm>
              <a:off x="432" y="768"/>
              <a:ext cx="5280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Centered on Human beings and the natural world</a:t>
              </a:r>
            </a:p>
          </p:txBody>
        </p:sp>
        <p:sp>
          <p:nvSpPr>
            <p:cNvPr id="2006037" name="Text Box 21"/>
            <p:cNvSpPr txBox="1">
              <a:spLocks noChangeArrowheads="1"/>
            </p:cNvSpPr>
            <p:nvPr/>
          </p:nvSpPr>
          <p:spPr bwMode="auto">
            <a:xfrm>
              <a:off x="240" y="720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006053" name="Picture 37" descr="Michelangelo-The Libyan Sibyl, 1508-12, from the ceiling of the Sistine Chapel_PD"/>
          <p:cNvPicPr>
            <a:picLocks noChangeAspect="1" noChangeArrowheads="1"/>
          </p:cNvPicPr>
          <p:nvPr/>
        </p:nvPicPr>
        <p:blipFill>
          <a:blip r:embed="rId3"/>
          <a:srcRect l="2933" r="2426"/>
          <a:stretch>
            <a:fillRect/>
          </a:stretch>
        </p:blipFill>
        <p:spPr bwMode="auto">
          <a:xfrm>
            <a:off x="5943600" y="1905000"/>
            <a:ext cx="2971800" cy="3276600"/>
          </a:xfrm>
          <a:prstGeom prst="rect">
            <a:avLst/>
          </a:prstGeom>
          <a:noFill/>
        </p:spPr>
      </p:pic>
      <p:pic>
        <p:nvPicPr>
          <p:cNvPr id="2006050" name="Picture 34" descr="Scene of Decameron of Giovanni Boccaccio painted by John William Waterhouse 1916"/>
          <p:cNvPicPr>
            <a:picLocks noChangeAspect="1" noChangeArrowheads="1"/>
          </p:cNvPicPr>
          <p:nvPr/>
        </p:nvPicPr>
        <p:blipFill>
          <a:blip r:embed="rId4"/>
          <a:srcRect t="8894"/>
          <a:stretch>
            <a:fillRect/>
          </a:stretch>
        </p:blipFill>
        <p:spPr bwMode="auto">
          <a:xfrm>
            <a:off x="152400" y="1901825"/>
            <a:ext cx="5715000" cy="3279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0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0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0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06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06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0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3227" name="Picture 43" descr="Scene of Decameron of Giovanni Boccaccio painted by John William Waterhouse 1916"/>
          <p:cNvPicPr>
            <a:picLocks noChangeAspect="1" noChangeArrowheads="1"/>
          </p:cNvPicPr>
          <p:nvPr/>
        </p:nvPicPr>
        <p:blipFill>
          <a:blip r:embed="rId3"/>
          <a:srcRect t="8894"/>
          <a:stretch>
            <a:fillRect/>
          </a:stretch>
        </p:blipFill>
        <p:spPr bwMode="auto">
          <a:xfrm>
            <a:off x="152400" y="1901825"/>
            <a:ext cx="5715000" cy="3279775"/>
          </a:xfrm>
          <a:prstGeom prst="rect">
            <a:avLst/>
          </a:prstGeom>
          <a:noFill/>
        </p:spPr>
      </p:pic>
      <p:pic>
        <p:nvPicPr>
          <p:cNvPr id="2013228" name="Picture 44" descr="Michelangelo-The Libyan Sibyl, 1508-12, from the ceiling of the Sistine Chapel_PD"/>
          <p:cNvPicPr>
            <a:picLocks noChangeAspect="1" noChangeArrowheads="1"/>
          </p:cNvPicPr>
          <p:nvPr/>
        </p:nvPicPr>
        <p:blipFill>
          <a:blip r:embed="rId4"/>
          <a:srcRect l="2933" r="2426"/>
          <a:stretch>
            <a:fillRect/>
          </a:stretch>
        </p:blipFill>
        <p:spPr bwMode="auto">
          <a:xfrm>
            <a:off x="5943600" y="1905000"/>
            <a:ext cx="2971800" cy="3276600"/>
          </a:xfrm>
          <a:prstGeom prst="rect">
            <a:avLst/>
          </a:prstGeom>
          <a:noFill/>
        </p:spPr>
      </p:pic>
      <p:sp>
        <p:nvSpPr>
          <p:cNvPr id="2013189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400" b="0">
                <a:solidFill>
                  <a:srgbClr val="500028"/>
                </a:solidFill>
                <a:effectLst/>
                <a:latin typeface="Arial Black" pitchFamily="34" charset="0"/>
              </a:rPr>
              <a:t>2.1  The Cain-Type View of Life</a:t>
            </a:r>
          </a:p>
        </p:txBody>
      </p:sp>
      <p:sp>
        <p:nvSpPr>
          <p:cNvPr id="2013190" name="Text Box 6"/>
          <p:cNvSpPr txBox="1">
            <a:spLocks noChangeArrowheads="1"/>
          </p:cNvSpPr>
          <p:nvPr/>
        </p:nvSpPr>
        <p:spPr bwMode="auto">
          <a:xfrm>
            <a:off x="685800" y="1219200"/>
            <a:ext cx="83820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" charset="0"/>
              </a:rPr>
              <a:t>Centered on Human beings and the natural world</a:t>
            </a:r>
          </a:p>
        </p:txBody>
      </p:sp>
      <p:sp>
        <p:nvSpPr>
          <p:cNvPr id="2013195" name="Text Box 11"/>
          <p:cNvSpPr txBox="1">
            <a:spLocks noChangeArrowheads="1"/>
          </p:cNvSpPr>
          <p:nvPr/>
        </p:nvSpPr>
        <p:spPr bwMode="auto">
          <a:xfrm>
            <a:off x="381000" y="1143000"/>
            <a:ext cx="381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en-US" sz="460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13217" name="Group 33"/>
          <p:cNvGrpSpPr>
            <a:grpSpLocks/>
          </p:cNvGrpSpPr>
          <p:nvPr/>
        </p:nvGrpSpPr>
        <p:grpSpPr bwMode="auto">
          <a:xfrm>
            <a:off x="381000" y="2868613"/>
            <a:ext cx="6629400" cy="582612"/>
            <a:chOff x="240" y="1807"/>
            <a:chExt cx="4176" cy="367"/>
          </a:xfrm>
        </p:grpSpPr>
        <p:sp>
          <p:nvSpPr>
            <p:cNvPr id="2013192" name="Text Box 8"/>
            <p:cNvSpPr txBox="1">
              <a:spLocks noChangeArrowheads="1"/>
            </p:cNvSpPr>
            <p:nvPr/>
          </p:nvSpPr>
          <p:spPr bwMode="auto">
            <a:xfrm>
              <a:off x="432" y="1855"/>
              <a:ext cx="3984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Truth is reached through experience</a:t>
              </a:r>
            </a:p>
          </p:txBody>
        </p:sp>
        <p:sp>
          <p:nvSpPr>
            <p:cNvPr id="2013198" name="Text Box 14"/>
            <p:cNvSpPr txBox="1">
              <a:spLocks noChangeArrowheads="1"/>
            </p:cNvSpPr>
            <p:nvPr/>
          </p:nvSpPr>
          <p:spPr bwMode="auto">
            <a:xfrm>
              <a:off x="240" y="1807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13200" name="Text Box 16"/>
          <p:cNvSpPr txBox="1">
            <a:spLocks noChangeArrowheads="1"/>
          </p:cNvSpPr>
          <p:nvPr/>
        </p:nvSpPr>
        <p:spPr bwMode="auto">
          <a:xfrm>
            <a:off x="685800" y="2303463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500028"/>
                </a:solidFill>
                <a:effectLst/>
                <a:latin typeface="Arial" charset="0"/>
              </a:rPr>
              <a:t>- Rationalism</a:t>
            </a:r>
          </a:p>
        </p:txBody>
      </p:sp>
      <p:sp>
        <p:nvSpPr>
          <p:cNvPr id="2013201" name="Text Box 17"/>
          <p:cNvSpPr txBox="1">
            <a:spLocks noChangeArrowheads="1"/>
          </p:cNvSpPr>
          <p:nvPr/>
        </p:nvSpPr>
        <p:spPr bwMode="auto">
          <a:xfrm>
            <a:off x="685800" y="3325813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500028"/>
                </a:solidFill>
                <a:effectLst/>
                <a:latin typeface="Arial" charset="0"/>
              </a:rPr>
              <a:t>- Empiricism</a:t>
            </a:r>
          </a:p>
        </p:txBody>
      </p:sp>
      <p:grpSp>
        <p:nvGrpSpPr>
          <p:cNvPr id="2013216" name="Group 32"/>
          <p:cNvGrpSpPr>
            <a:grpSpLocks/>
          </p:cNvGrpSpPr>
          <p:nvPr/>
        </p:nvGrpSpPr>
        <p:grpSpPr bwMode="auto">
          <a:xfrm>
            <a:off x="381000" y="1947863"/>
            <a:ext cx="6832600" cy="488950"/>
            <a:chOff x="240" y="1227"/>
            <a:chExt cx="4304" cy="308"/>
          </a:xfrm>
        </p:grpSpPr>
        <p:sp>
          <p:nvSpPr>
            <p:cNvPr id="2013197" name="Text Box 13"/>
            <p:cNvSpPr txBox="1">
              <a:spLocks noChangeArrowheads="1"/>
            </p:cNvSpPr>
            <p:nvPr/>
          </p:nvSpPr>
          <p:spPr bwMode="auto">
            <a:xfrm>
              <a:off x="240" y="1231"/>
              <a:ext cx="24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3191" name="Text Box 7"/>
            <p:cNvSpPr txBox="1">
              <a:spLocks noChangeArrowheads="1"/>
            </p:cNvSpPr>
            <p:nvPr/>
          </p:nvSpPr>
          <p:spPr bwMode="auto">
            <a:xfrm>
              <a:off x="432" y="1227"/>
              <a:ext cx="4112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Truth is reached through innate reason</a:t>
              </a:r>
            </a:p>
          </p:txBody>
        </p:sp>
      </p:grpSp>
      <p:sp>
        <p:nvSpPr>
          <p:cNvPr id="201318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3202" name="Group 18"/>
          <p:cNvGrpSpPr>
            <a:grpSpLocks/>
          </p:cNvGrpSpPr>
          <p:nvPr/>
        </p:nvGrpSpPr>
        <p:grpSpPr bwMode="auto">
          <a:xfrm>
            <a:off x="762000" y="5638800"/>
            <a:ext cx="7467600" cy="941388"/>
            <a:chOff x="432" y="3552"/>
            <a:chExt cx="4704" cy="593"/>
          </a:xfrm>
        </p:grpSpPr>
        <p:sp>
          <p:nvSpPr>
            <p:cNvPr id="2013187" name="Text Box 3"/>
            <p:cNvSpPr txBox="1">
              <a:spLocks noChangeArrowheads="1"/>
            </p:cNvSpPr>
            <p:nvPr/>
          </p:nvSpPr>
          <p:spPr bwMode="auto">
            <a:xfrm>
              <a:off x="432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3188" name="Text Box 4"/>
            <p:cNvSpPr txBox="1">
              <a:spLocks noChangeArrowheads="1"/>
            </p:cNvSpPr>
            <p:nvPr/>
          </p:nvSpPr>
          <p:spPr bwMode="auto">
            <a:xfrm>
              <a:off x="672" y="3598"/>
              <a:ext cx="4464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Renaissance established a new perspective on life which sought to understand the universe through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reason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experience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logic and experiment.</a:t>
              </a:r>
              <a:endParaRPr lang="en-US" sz="18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2013232" name="Picture 48" descr="A Philosopher Lecturing on the Orrery ca"/>
          <p:cNvPicPr>
            <a:picLocks noChangeAspect="1" noChangeArrowheads="1"/>
          </p:cNvPicPr>
          <p:nvPr/>
        </p:nvPicPr>
        <p:blipFill>
          <a:blip r:embed="rId5">
            <a:lum bright="30000" contrast="30000"/>
          </a:blip>
          <a:srcRect b="10382"/>
          <a:stretch>
            <a:fillRect/>
          </a:stretch>
        </p:blipFill>
        <p:spPr bwMode="auto">
          <a:xfrm>
            <a:off x="3009900" y="3436938"/>
            <a:ext cx="3124200" cy="1973262"/>
          </a:xfrm>
          <a:prstGeom prst="rect">
            <a:avLst/>
          </a:prstGeom>
          <a:noFill/>
        </p:spPr>
      </p:pic>
      <p:pic>
        <p:nvPicPr>
          <p:cNvPr id="2013239" name="Picture 55" descr="The Thinker copy-WP Clipar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5950" y="1676400"/>
            <a:ext cx="141605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1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01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1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013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1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13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13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1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1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1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13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13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1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1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1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3200" grpId="0"/>
      <p:bldP spid="20132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342" name="Text Box 110"/>
          <p:cNvSpPr txBox="1">
            <a:spLocks noChangeArrowheads="1"/>
          </p:cNvSpPr>
          <p:nvPr/>
        </p:nvSpPr>
        <p:spPr bwMode="auto">
          <a:xfrm>
            <a:off x="685800" y="2303463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500028"/>
                </a:solidFill>
                <a:effectLst/>
                <a:latin typeface="Arial" charset="0"/>
              </a:rPr>
              <a:t>- Rationalism</a:t>
            </a:r>
          </a:p>
        </p:txBody>
      </p:sp>
      <p:pic>
        <p:nvPicPr>
          <p:cNvPr id="2015356" name="Picture 124" descr="The Thinker copy-WP 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5950" y="1676400"/>
            <a:ext cx="1416050" cy="1981200"/>
          </a:xfrm>
          <a:prstGeom prst="rect">
            <a:avLst/>
          </a:prstGeom>
          <a:noFill/>
        </p:spPr>
      </p:pic>
      <p:sp>
        <p:nvSpPr>
          <p:cNvPr id="2015238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400" b="0">
                <a:solidFill>
                  <a:srgbClr val="500028"/>
                </a:solidFill>
                <a:effectLst/>
                <a:latin typeface="Arial Black" pitchFamily="34" charset="0"/>
              </a:rPr>
              <a:t>2.1  The Cain-Type View of Life</a:t>
            </a:r>
          </a:p>
        </p:txBody>
      </p:sp>
      <p:sp>
        <p:nvSpPr>
          <p:cNvPr id="2015239" name="Text Box 7"/>
          <p:cNvSpPr txBox="1">
            <a:spLocks noChangeArrowheads="1"/>
          </p:cNvSpPr>
          <p:nvPr/>
        </p:nvSpPr>
        <p:spPr bwMode="auto">
          <a:xfrm>
            <a:off x="685800" y="1219200"/>
            <a:ext cx="83820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" charset="0"/>
              </a:rPr>
              <a:t>Centered on Human beings and the natural world</a:t>
            </a:r>
          </a:p>
        </p:txBody>
      </p:sp>
      <p:sp>
        <p:nvSpPr>
          <p:cNvPr id="2015240" name="Text Box 8"/>
          <p:cNvSpPr txBox="1">
            <a:spLocks noChangeArrowheads="1"/>
          </p:cNvSpPr>
          <p:nvPr/>
        </p:nvSpPr>
        <p:spPr bwMode="auto">
          <a:xfrm>
            <a:off x="685800" y="1947863"/>
            <a:ext cx="6527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" charset="0"/>
              </a:rPr>
              <a:t>Truth is reached through innate reason</a:t>
            </a:r>
          </a:p>
        </p:txBody>
      </p:sp>
      <p:sp>
        <p:nvSpPr>
          <p:cNvPr id="2015241" name="Text Box 9"/>
          <p:cNvSpPr txBox="1">
            <a:spLocks noChangeArrowheads="1"/>
          </p:cNvSpPr>
          <p:nvPr/>
        </p:nvSpPr>
        <p:spPr bwMode="auto">
          <a:xfrm>
            <a:off x="685800" y="2944813"/>
            <a:ext cx="63246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" charset="0"/>
              </a:rPr>
              <a:t>Truth is reached through experience</a:t>
            </a:r>
          </a:p>
        </p:txBody>
      </p:sp>
      <p:sp>
        <p:nvSpPr>
          <p:cNvPr id="2015244" name="Text Box 12"/>
          <p:cNvSpPr txBox="1">
            <a:spLocks noChangeArrowheads="1"/>
          </p:cNvSpPr>
          <p:nvPr/>
        </p:nvSpPr>
        <p:spPr bwMode="auto">
          <a:xfrm>
            <a:off x="381000" y="1143000"/>
            <a:ext cx="381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en-US" sz="460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5246" name="Text Box 14"/>
          <p:cNvSpPr txBox="1">
            <a:spLocks noChangeArrowheads="1"/>
          </p:cNvSpPr>
          <p:nvPr/>
        </p:nvSpPr>
        <p:spPr bwMode="auto">
          <a:xfrm>
            <a:off x="381000" y="1954213"/>
            <a:ext cx="381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55000"/>
              </a:lnSpc>
            </a:pPr>
            <a:r>
              <a:rPr lang="en-US" sz="460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5247" name="Text Box 15"/>
          <p:cNvSpPr txBox="1">
            <a:spLocks noChangeArrowheads="1"/>
          </p:cNvSpPr>
          <p:nvPr/>
        </p:nvSpPr>
        <p:spPr bwMode="auto">
          <a:xfrm>
            <a:off x="381000" y="2868613"/>
            <a:ext cx="3810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en-US" sz="460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5250" name="Text Box 18"/>
          <p:cNvSpPr txBox="1">
            <a:spLocks noChangeArrowheads="1"/>
          </p:cNvSpPr>
          <p:nvPr/>
        </p:nvSpPr>
        <p:spPr bwMode="auto">
          <a:xfrm>
            <a:off x="685800" y="3325813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500028"/>
                </a:solidFill>
                <a:effectLst/>
                <a:latin typeface="Arial" charset="0"/>
              </a:rPr>
              <a:t>- Empiricism</a:t>
            </a:r>
          </a:p>
        </p:txBody>
      </p:sp>
      <p:pic>
        <p:nvPicPr>
          <p:cNvPr id="2015255" name="Picture 23" descr="A Philosopher Lecturing on the Orrery ca"/>
          <p:cNvPicPr>
            <a:picLocks noChangeAspect="1" noChangeArrowheads="1"/>
          </p:cNvPicPr>
          <p:nvPr/>
        </p:nvPicPr>
        <p:blipFill>
          <a:blip r:embed="rId4">
            <a:lum bright="30000" contrast="30000"/>
          </a:blip>
          <a:srcRect b="10382"/>
          <a:stretch>
            <a:fillRect/>
          </a:stretch>
        </p:blipFill>
        <p:spPr bwMode="auto">
          <a:xfrm>
            <a:off x="3009900" y="3436938"/>
            <a:ext cx="3124200" cy="1973262"/>
          </a:xfrm>
          <a:prstGeom prst="rect">
            <a:avLst/>
          </a:prstGeom>
          <a:noFill/>
        </p:spPr>
      </p:pic>
      <p:grpSp>
        <p:nvGrpSpPr>
          <p:cNvPr id="2015256" name="Group 24"/>
          <p:cNvGrpSpPr>
            <a:grpSpLocks/>
          </p:cNvGrpSpPr>
          <p:nvPr/>
        </p:nvGrpSpPr>
        <p:grpSpPr bwMode="auto">
          <a:xfrm>
            <a:off x="381000" y="3886200"/>
            <a:ext cx="5257800" cy="582613"/>
            <a:chOff x="240" y="2448"/>
            <a:chExt cx="3312" cy="367"/>
          </a:xfrm>
        </p:grpSpPr>
        <p:sp>
          <p:nvSpPr>
            <p:cNvPr id="2015242" name="Text Box 10"/>
            <p:cNvSpPr txBox="1">
              <a:spLocks noChangeArrowheads="1"/>
            </p:cNvSpPr>
            <p:nvPr/>
          </p:nvSpPr>
          <p:spPr bwMode="auto">
            <a:xfrm>
              <a:off x="432" y="2496"/>
              <a:ext cx="3120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Leads towards Satan’s realm</a:t>
              </a:r>
            </a:p>
          </p:txBody>
        </p:sp>
        <p:sp>
          <p:nvSpPr>
            <p:cNvPr id="2015245" name="Text Box 13"/>
            <p:cNvSpPr txBox="1">
              <a:spLocks noChangeArrowheads="1"/>
            </p:cNvSpPr>
            <p:nvPr/>
          </p:nvSpPr>
          <p:spPr bwMode="auto">
            <a:xfrm>
              <a:off x="240" y="2448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015328" name="Picture 96" descr="710216"/>
          <p:cNvPicPr>
            <a:picLocks noChangeAspect="1" noChangeArrowheads="1"/>
          </p:cNvPicPr>
          <p:nvPr/>
        </p:nvPicPr>
        <p:blipFill>
          <a:blip r:embed="rId5"/>
          <a:srcRect l="2985" b="1416"/>
          <a:stretch>
            <a:fillRect/>
          </a:stretch>
        </p:blipFill>
        <p:spPr bwMode="auto">
          <a:xfrm>
            <a:off x="381000" y="1143000"/>
            <a:ext cx="4876800" cy="2743200"/>
          </a:xfrm>
          <a:prstGeom prst="rect">
            <a:avLst/>
          </a:prstGeom>
          <a:noFill/>
        </p:spPr>
      </p:pic>
      <p:pic>
        <p:nvPicPr>
          <p:cNvPr id="2015355" name="Picture 123" descr="Louis XIV with his heirs_Louis le Grand Dauphin, Louis, duc de Bourgogne, and Louis, duc de Bretagne_Public Domain"/>
          <p:cNvPicPr>
            <a:picLocks noChangeAspect="1" noChangeArrowheads="1"/>
          </p:cNvPicPr>
          <p:nvPr/>
        </p:nvPicPr>
        <p:blipFill>
          <a:blip r:embed="rId6" cstate="print"/>
          <a:srcRect b="575"/>
          <a:stretch>
            <a:fillRect/>
          </a:stretch>
        </p:blipFill>
        <p:spPr bwMode="auto">
          <a:xfrm>
            <a:off x="5257800" y="1143000"/>
            <a:ext cx="3505200" cy="2743200"/>
          </a:xfrm>
          <a:prstGeom prst="rect">
            <a:avLst/>
          </a:prstGeom>
          <a:noFill/>
        </p:spPr>
      </p:pic>
      <p:sp>
        <p:nvSpPr>
          <p:cNvPr id="2015234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5253" name="Group 21"/>
          <p:cNvGrpSpPr>
            <a:grpSpLocks/>
          </p:cNvGrpSpPr>
          <p:nvPr/>
        </p:nvGrpSpPr>
        <p:grpSpPr bwMode="auto">
          <a:xfrm>
            <a:off x="685800" y="5562600"/>
            <a:ext cx="7772400" cy="1143000"/>
            <a:chOff x="432" y="3504"/>
            <a:chExt cx="4896" cy="720"/>
          </a:xfrm>
        </p:grpSpPr>
        <p:sp>
          <p:nvSpPr>
            <p:cNvPr id="2015236" name="Text Box 4"/>
            <p:cNvSpPr txBox="1">
              <a:spLocks noChangeArrowheads="1"/>
            </p:cNvSpPr>
            <p:nvPr/>
          </p:nvSpPr>
          <p:spPr bwMode="auto">
            <a:xfrm>
              <a:off x="432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5237" name="Text Box 5"/>
            <p:cNvSpPr txBox="1">
              <a:spLocks noChangeArrowheads="1"/>
            </p:cNvSpPr>
            <p:nvPr/>
          </p:nvSpPr>
          <p:spPr bwMode="auto">
            <a:xfrm>
              <a:off x="672" y="3550"/>
              <a:ext cx="4656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The Renaissance gave birth to a view of life which encouraged people</a:t>
              </a:r>
            </a:p>
            <a:p>
              <a:pPr algn="l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to follow only </a:t>
              </a:r>
              <a:r>
                <a:rPr lang="en-US" sz="2000" dirty="0">
                  <a:solidFill>
                    <a:srgbClr val="FFFF66"/>
                  </a:solidFill>
                  <a:effectLst/>
                  <a:latin typeface="Arial Narrow" pitchFamily="34" charset="0"/>
                </a:rPr>
                <a:t>external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pursuits, blocking their path to God and leading them toward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Satan’s realm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.  For this reason, it is called the Cain-type view of life.</a:t>
              </a:r>
              <a:endParaRPr lang="en-US" sz="1800" b="0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1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01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1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015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1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1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1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15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1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1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7" name="Text Box 17"/>
          <p:cNvSpPr txBox="1">
            <a:spLocks noChangeArrowheads="1"/>
          </p:cNvSpPr>
          <p:nvPr/>
        </p:nvSpPr>
        <p:spPr bwMode="auto">
          <a:xfrm>
            <a:off x="685800" y="2303463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500028"/>
                </a:solidFill>
                <a:effectLst/>
                <a:latin typeface="Arial" charset="0"/>
              </a:rPr>
              <a:t>- Rationalism</a:t>
            </a:r>
          </a:p>
        </p:txBody>
      </p:sp>
      <p:pic>
        <p:nvPicPr>
          <p:cNvPr id="2017305" name="Picture 25" descr="Hammer and sickle - Symbol of Communism"/>
          <p:cNvPicPr>
            <a:picLocks noChangeAspect="1" noChangeArrowheads="1"/>
          </p:cNvPicPr>
          <p:nvPr/>
        </p:nvPicPr>
        <p:blipFill>
          <a:blip r:embed="rId3"/>
          <a:srcRect l="10362" t="10170" r="9978" b="10170"/>
          <a:stretch>
            <a:fillRect/>
          </a:stretch>
        </p:blipFill>
        <p:spPr bwMode="auto">
          <a:xfrm>
            <a:off x="4267200" y="2362200"/>
            <a:ext cx="2286000" cy="2286000"/>
          </a:xfrm>
          <a:prstGeom prst="rect">
            <a:avLst/>
          </a:prstGeom>
          <a:noFill/>
        </p:spPr>
      </p:pic>
      <p:sp>
        <p:nvSpPr>
          <p:cNvPr id="2017298" name="Text Box 18"/>
          <p:cNvSpPr txBox="1">
            <a:spLocks noChangeArrowheads="1"/>
          </p:cNvSpPr>
          <p:nvPr/>
        </p:nvSpPr>
        <p:spPr bwMode="auto">
          <a:xfrm>
            <a:off x="685800" y="3325813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500028"/>
                </a:solidFill>
                <a:effectLst/>
                <a:latin typeface="Arial" charset="0"/>
              </a:rPr>
              <a:t>- Empiricism</a:t>
            </a:r>
          </a:p>
        </p:txBody>
      </p:sp>
      <p:sp>
        <p:nvSpPr>
          <p:cNvPr id="2017287" name="Text Box 7"/>
          <p:cNvSpPr txBox="1">
            <a:spLocks noChangeArrowheads="1"/>
          </p:cNvSpPr>
          <p:nvPr/>
        </p:nvSpPr>
        <p:spPr bwMode="auto">
          <a:xfrm>
            <a:off x="685800" y="1219200"/>
            <a:ext cx="83820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" charset="0"/>
              </a:rPr>
              <a:t>Centered on Human beings and the natural world</a:t>
            </a:r>
          </a:p>
        </p:txBody>
      </p:sp>
      <p:sp>
        <p:nvSpPr>
          <p:cNvPr id="2017288" name="Text Box 8"/>
          <p:cNvSpPr txBox="1">
            <a:spLocks noChangeArrowheads="1"/>
          </p:cNvSpPr>
          <p:nvPr/>
        </p:nvSpPr>
        <p:spPr bwMode="auto">
          <a:xfrm>
            <a:off x="685800" y="1947863"/>
            <a:ext cx="6527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" charset="0"/>
              </a:rPr>
              <a:t>Truth is reached through innate reason</a:t>
            </a:r>
          </a:p>
        </p:txBody>
      </p:sp>
      <p:sp>
        <p:nvSpPr>
          <p:cNvPr id="2017289" name="Text Box 9"/>
          <p:cNvSpPr txBox="1">
            <a:spLocks noChangeArrowheads="1"/>
          </p:cNvSpPr>
          <p:nvPr/>
        </p:nvSpPr>
        <p:spPr bwMode="auto">
          <a:xfrm>
            <a:off x="685800" y="2944813"/>
            <a:ext cx="63246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" charset="0"/>
              </a:rPr>
              <a:t>Truth is reached through experience</a:t>
            </a:r>
          </a:p>
        </p:txBody>
      </p:sp>
      <p:sp>
        <p:nvSpPr>
          <p:cNvPr id="2017292" name="Text Box 12"/>
          <p:cNvSpPr txBox="1">
            <a:spLocks noChangeArrowheads="1"/>
          </p:cNvSpPr>
          <p:nvPr/>
        </p:nvSpPr>
        <p:spPr bwMode="auto">
          <a:xfrm>
            <a:off x="381000" y="1143000"/>
            <a:ext cx="381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en-US" sz="460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7294" name="Text Box 14"/>
          <p:cNvSpPr txBox="1">
            <a:spLocks noChangeArrowheads="1"/>
          </p:cNvSpPr>
          <p:nvPr/>
        </p:nvSpPr>
        <p:spPr bwMode="auto">
          <a:xfrm>
            <a:off x="381000" y="1954213"/>
            <a:ext cx="381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55000"/>
              </a:lnSpc>
            </a:pPr>
            <a:r>
              <a:rPr lang="en-US" sz="460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7295" name="Text Box 15"/>
          <p:cNvSpPr txBox="1">
            <a:spLocks noChangeArrowheads="1"/>
          </p:cNvSpPr>
          <p:nvPr/>
        </p:nvSpPr>
        <p:spPr bwMode="auto">
          <a:xfrm>
            <a:off x="381000" y="2868613"/>
            <a:ext cx="3810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en-US" sz="460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17317" name="Picture 37" descr="710216"/>
          <p:cNvPicPr>
            <a:picLocks noChangeAspect="1" noChangeArrowheads="1"/>
          </p:cNvPicPr>
          <p:nvPr/>
        </p:nvPicPr>
        <p:blipFill>
          <a:blip r:embed="rId4"/>
          <a:srcRect l="2985" b="1416"/>
          <a:stretch>
            <a:fillRect/>
          </a:stretch>
        </p:blipFill>
        <p:spPr bwMode="auto">
          <a:xfrm>
            <a:off x="381000" y="1143000"/>
            <a:ext cx="4876800" cy="2743200"/>
          </a:xfrm>
          <a:prstGeom prst="rect">
            <a:avLst/>
          </a:prstGeom>
          <a:noFill/>
        </p:spPr>
      </p:pic>
      <p:pic>
        <p:nvPicPr>
          <p:cNvPr id="2017318" name="Picture 38" descr="Louis XIV with his heirs_Louis le Grand Dauphin, Louis, duc de Bourgogne, and Louis, duc de Bretagne_Public Domain"/>
          <p:cNvPicPr>
            <a:picLocks noChangeAspect="1" noChangeArrowheads="1"/>
          </p:cNvPicPr>
          <p:nvPr/>
        </p:nvPicPr>
        <p:blipFill>
          <a:blip r:embed="rId5" cstate="print"/>
          <a:srcRect b="575"/>
          <a:stretch>
            <a:fillRect/>
          </a:stretch>
        </p:blipFill>
        <p:spPr bwMode="auto">
          <a:xfrm>
            <a:off x="5257800" y="1143000"/>
            <a:ext cx="3505200" cy="2743200"/>
          </a:xfrm>
          <a:prstGeom prst="rect">
            <a:avLst/>
          </a:prstGeom>
          <a:noFill/>
        </p:spPr>
      </p:pic>
      <p:sp>
        <p:nvSpPr>
          <p:cNvPr id="2017286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400" b="0">
                <a:solidFill>
                  <a:srgbClr val="500028"/>
                </a:solidFill>
                <a:effectLst/>
                <a:latin typeface="Arial Black" pitchFamily="34" charset="0"/>
              </a:rPr>
              <a:t>2.1  The Cain-Type View of Life</a:t>
            </a:r>
          </a:p>
        </p:txBody>
      </p:sp>
      <p:sp>
        <p:nvSpPr>
          <p:cNvPr id="2017290" name="Text Box 10"/>
          <p:cNvSpPr txBox="1">
            <a:spLocks noChangeArrowheads="1"/>
          </p:cNvSpPr>
          <p:nvPr/>
        </p:nvSpPr>
        <p:spPr bwMode="auto">
          <a:xfrm>
            <a:off x="685800" y="3962400"/>
            <a:ext cx="49530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" charset="0"/>
              </a:rPr>
              <a:t>Leads towards Satan’s realm</a:t>
            </a:r>
          </a:p>
        </p:txBody>
      </p:sp>
      <p:sp>
        <p:nvSpPr>
          <p:cNvPr id="2017293" name="Text Box 13"/>
          <p:cNvSpPr txBox="1">
            <a:spLocks noChangeArrowheads="1"/>
          </p:cNvSpPr>
          <p:nvPr/>
        </p:nvSpPr>
        <p:spPr bwMode="auto">
          <a:xfrm>
            <a:off x="381000" y="3886200"/>
            <a:ext cx="381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en-US" sz="460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17300" name="Group 20"/>
          <p:cNvGrpSpPr>
            <a:grpSpLocks/>
          </p:cNvGrpSpPr>
          <p:nvPr/>
        </p:nvGrpSpPr>
        <p:grpSpPr bwMode="auto">
          <a:xfrm>
            <a:off x="381000" y="4545013"/>
            <a:ext cx="7391400" cy="582612"/>
            <a:chOff x="240" y="2863"/>
            <a:chExt cx="4656" cy="367"/>
          </a:xfrm>
        </p:grpSpPr>
        <p:sp>
          <p:nvSpPr>
            <p:cNvPr id="2017291" name="Text Box 11"/>
            <p:cNvSpPr txBox="1">
              <a:spLocks noChangeArrowheads="1"/>
            </p:cNvSpPr>
            <p:nvPr/>
          </p:nvSpPr>
          <p:spPr bwMode="auto">
            <a:xfrm>
              <a:off x="432" y="2911"/>
              <a:ext cx="4464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Cornerstone of communist world of today</a:t>
              </a:r>
            </a:p>
          </p:txBody>
        </p:sp>
        <p:sp>
          <p:nvSpPr>
            <p:cNvPr id="2017296" name="Text Box 16"/>
            <p:cNvSpPr txBox="1">
              <a:spLocks noChangeArrowheads="1"/>
            </p:cNvSpPr>
            <p:nvPr/>
          </p:nvSpPr>
          <p:spPr bwMode="auto">
            <a:xfrm>
              <a:off x="240" y="2863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17307" name="Text Box 27"/>
          <p:cNvSpPr txBox="1">
            <a:spLocks noChangeArrowheads="1"/>
          </p:cNvSpPr>
          <p:nvPr/>
        </p:nvSpPr>
        <p:spPr bwMode="auto">
          <a:xfrm>
            <a:off x="7848600" y="5334000"/>
            <a:ext cx="10668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/>
            </a:endParaRPr>
          </a:p>
        </p:txBody>
      </p:sp>
      <p:sp>
        <p:nvSpPr>
          <p:cNvPr id="201728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7299" name="Group 19"/>
          <p:cNvGrpSpPr>
            <a:grpSpLocks/>
          </p:cNvGrpSpPr>
          <p:nvPr/>
        </p:nvGrpSpPr>
        <p:grpSpPr bwMode="auto">
          <a:xfrm>
            <a:off x="1295400" y="5638800"/>
            <a:ext cx="6400800" cy="950913"/>
            <a:chOff x="432" y="3504"/>
            <a:chExt cx="4032" cy="599"/>
          </a:xfrm>
        </p:grpSpPr>
        <p:sp>
          <p:nvSpPr>
            <p:cNvPr id="2017284" name="Text Box 4"/>
            <p:cNvSpPr txBox="1">
              <a:spLocks noChangeArrowheads="1"/>
            </p:cNvSpPr>
            <p:nvPr/>
          </p:nvSpPr>
          <p:spPr bwMode="auto">
            <a:xfrm>
              <a:off x="432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7285" name="Text Box 5"/>
            <p:cNvSpPr txBox="1">
              <a:spLocks noChangeArrowheads="1"/>
            </p:cNvSpPr>
            <p:nvPr/>
          </p:nvSpPr>
          <p:spPr bwMode="auto">
            <a:xfrm>
              <a:off x="672" y="3550"/>
              <a:ext cx="3792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The Cain-type view of life grew through the Enlightenment and matured into </a:t>
              </a:r>
              <a:r>
                <a:rPr lang="en-US" sz="2000" dirty="0">
                  <a:solidFill>
                    <a:srgbClr val="FFFF66"/>
                  </a:solidFill>
                  <a:effectLst/>
                  <a:latin typeface="Arial Narrow" pitchFamily="34" charset="0"/>
                </a:rPr>
                <a:t>Marxism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, which became the cornerstone of the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communist world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today </a:t>
              </a:r>
              <a:r>
                <a:rPr lang="en-US" sz="18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355).</a:t>
              </a:r>
            </a:p>
          </p:txBody>
        </p:sp>
      </p:grpSp>
      <p:grpSp>
        <p:nvGrpSpPr>
          <p:cNvPr id="2017309" name="Group 29"/>
          <p:cNvGrpSpPr>
            <a:grpSpLocks/>
          </p:cNvGrpSpPr>
          <p:nvPr/>
        </p:nvGrpSpPr>
        <p:grpSpPr bwMode="auto">
          <a:xfrm>
            <a:off x="6650038" y="2362200"/>
            <a:ext cx="1884362" cy="2286000"/>
            <a:chOff x="4640" y="2208"/>
            <a:chExt cx="1072" cy="1257"/>
          </a:xfrm>
        </p:grpSpPr>
        <p:pic>
          <p:nvPicPr>
            <p:cNvPr id="2017302" name="Picture 22" descr="Karl_Marx_Public Domai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0" y="2208"/>
              <a:ext cx="1072" cy="1257"/>
            </a:xfrm>
            <a:prstGeom prst="rect">
              <a:avLst/>
            </a:prstGeom>
            <a:noFill/>
          </p:spPr>
        </p:pic>
        <p:sp>
          <p:nvSpPr>
            <p:cNvPr id="2017308" name="Text Box 28"/>
            <p:cNvSpPr txBox="1">
              <a:spLocks noChangeArrowheads="1"/>
            </p:cNvSpPr>
            <p:nvPr/>
          </p:nvSpPr>
          <p:spPr bwMode="auto">
            <a:xfrm>
              <a:off x="4936" y="3312"/>
              <a:ext cx="480" cy="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 sz="1000">
                  <a:solidFill>
                    <a:srgbClr val="EAEAEA"/>
                  </a:solidFill>
                  <a:effectLst/>
                  <a:latin typeface="Arial" charset="0"/>
                </a:rPr>
                <a:t>Karl Marx</a:t>
              </a:r>
            </a:p>
          </p:txBody>
        </p:sp>
      </p:grpSp>
      <p:pic>
        <p:nvPicPr>
          <p:cNvPr id="2017323" name="Picture 43" descr="Voltaire at the residence of Frederick II in Potsdam, Pruss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1298575"/>
            <a:ext cx="3733800" cy="3044825"/>
          </a:xfrm>
          <a:prstGeom prst="rect">
            <a:avLst/>
          </a:prstGeom>
          <a:noFill/>
        </p:spPr>
      </p:pic>
      <p:pic>
        <p:nvPicPr>
          <p:cNvPr id="2017324" name="Picture 44" descr="René Descartes at work"/>
          <p:cNvPicPr>
            <a:picLocks noChangeAspect="1" noChangeArrowheads="1"/>
          </p:cNvPicPr>
          <p:nvPr/>
        </p:nvPicPr>
        <p:blipFill>
          <a:blip r:embed="rId8">
            <a:lum bright="24000" contrast="30000"/>
          </a:blip>
          <a:srcRect l="4515" b="9375"/>
          <a:stretch>
            <a:fillRect/>
          </a:stretch>
        </p:blipFill>
        <p:spPr bwMode="auto">
          <a:xfrm>
            <a:off x="371475" y="1295400"/>
            <a:ext cx="22225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1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17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17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1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1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1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2017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1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017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1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17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1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1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1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9392" name="Picture 64" descr="William Tyndale (sometimes spelled Tindall or Tyndall)_Public Do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2443163"/>
            <a:ext cx="2320925" cy="2814637"/>
          </a:xfrm>
          <a:prstGeom prst="rect">
            <a:avLst/>
          </a:prstGeom>
          <a:noFill/>
        </p:spPr>
      </p:pic>
      <p:sp>
        <p:nvSpPr>
          <p:cNvPr id="201933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9354" name="Group 26"/>
          <p:cNvGrpSpPr>
            <a:grpSpLocks/>
          </p:cNvGrpSpPr>
          <p:nvPr/>
        </p:nvGrpSpPr>
        <p:grpSpPr bwMode="auto">
          <a:xfrm>
            <a:off x="914400" y="5562600"/>
            <a:ext cx="7162800" cy="941388"/>
            <a:chOff x="624" y="3504"/>
            <a:chExt cx="4512" cy="593"/>
          </a:xfrm>
        </p:grpSpPr>
        <p:sp>
          <p:nvSpPr>
            <p:cNvPr id="2019332" name="Text Box 4"/>
            <p:cNvSpPr txBox="1">
              <a:spLocks noChangeArrowheads="1"/>
            </p:cNvSpPr>
            <p:nvPr/>
          </p:nvSpPr>
          <p:spPr bwMode="auto">
            <a:xfrm>
              <a:off x="624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19333" name="Text Box 5"/>
            <p:cNvSpPr txBox="1">
              <a:spLocks noChangeArrowheads="1"/>
            </p:cNvSpPr>
            <p:nvPr/>
          </p:nvSpPr>
          <p:spPr bwMode="auto">
            <a:xfrm>
              <a:off x="864" y="3550"/>
              <a:ext cx="4272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Reformation spawned philosophies and religious teachings which developed a multi-dimensional view of life seeking to realize the God-given,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original nature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human beings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356).</a:t>
              </a:r>
            </a:p>
          </p:txBody>
        </p:sp>
      </p:grpSp>
      <p:sp>
        <p:nvSpPr>
          <p:cNvPr id="2019334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400" b="0">
                <a:solidFill>
                  <a:srgbClr val="500028"/>
                </a:solidFill>
                <a:effectLst/>
                <a:latin typeface="Arial Black" pitchFamily="34" charset="0"/>
              </a:rPr>
              <a:t>2.2  The Abel-Type View of Life</a:t>
            </a:r>
          </a:p>
        </p:txBody>
      </p:sp>
      <p:grpSp>
        <p:nvGrpSpPr>
          <p:cNvPr id="2019351" name="Group 23"/>
          <p:cNvGrpSpPr>
            <a:grpSpLocks/>
          </p:cNvGrpSpPr>
          <p:nvPr/>
        </p:nvGrpSpPr>
        <p:grpSpPr bwMode="auto">
          <a:xfrm>
            <a:off x="533400" y="1676400"/>
            <a:ext cx="7239000" cy="619125"/>
            <a:chOff x="336" y="1056"/>
            <a:chExt cx="4560" cy="390"/>
          </a:xfrm>
        </p:grpSpPr>
        <p:sp>
          <p:nvSpPr>
            <p:cNvPr id="2019335" name="Text Box 7"/>
            <p:cNvSpPr txBox="1">
              <a:spLocks noChangeArrowheads="1"/>
            </p:cNvSpPr>
            <p:nvPr/>
          </p:nvSpPr>
          <p:spPr bwMode="auto">
            <a:xfrm>
              <a:off x="576" y="1104"/>
              <a:ext cx="432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>
                  <a:solidFill>
                    <a:srgbClr val="500028"/>
                  </a:solidFill>
                  <a:effectLst/>
                  <a:latin typeface="Arial" charset="0"/>
                </a:rPr>
                <a:t>Seeks God-given original nature</a:t>
              </a:r>
            </a:p>
          </p:txBody>
        </p:sp>
        <p:sp>
          <p:nvSpPr>
            <p:cNvPr id="2019340" name="Text Box 12"/>
            <p:cNvSpPr txBox="1">
              <a:spLocks noChangeArrowheads="1"/>
            </p:cNvSpPr>
            <p:nvPr/>
          </p:nvSpPr>
          <p:spPr bwMode="auto">
            <a:xfrm>
              <a:off x="336" y="1056"/>
              <a:ext cx="24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5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019387" name="Picture 59" descr="The Dutch philosopher Desiderius Erasmus_1466 or1469 – 1536_ by Hans Holbein the young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438400"/>
            <a:ext cx="2128838" cy="2817813"/>
          </a:xfrm>
          <a:prstGeom prst="rect">
            <a:avLst/>
          </a:prstGeom>
          <a:noFill/>
        </p:spPr>
      </p:pic>
      <p:pic>
        <p:nvPicPr>
          <p:cNvPr id="2019388" name="Picture 60" descr="Protestant Pilgrims on deck of Speedwell before departure to New World on July 22, 1620 Painted by Robert Weir_P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438400"/>
            <a:ext cx="4267200" cy="2822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1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1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1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1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1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1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1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93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1407" name="Picture 31" descr="William Tyndale (sometimes spelled Tindall or Tyndall)_Public Do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2443163"/>
            <a:ext cx="2320925" cy="2814637"/>
          </a:xfrm>
          <a:prstGeom prst="rect">
            <a:avLst/>
          </a:prstGeom>
          <a:noFill/>
        </p:spPr>
      </p:pic>
      <p:pic>
        <p:nvPicPr>
          <p:cNvPr id="2021405" name="Picture 29" descr="The Dutch philosopher Desiderius Erasmus_1466 or1469 – 1536_ by Hans Holbein the young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438400"/>
            <a:ext cx="2128838" cy="2817813"/>
          </a:xfrm>
          <a:prstGeom prst="rect">
            <a:avLst/>
          </a:prstGeom>
          <a:noFill/>
        </p:spPr>
      </p:pic>
      <p:pic>
        <p:nvPicPr>
          <p:cNvPr id="2021406" name="Picture 30" descr="Protestant Pilgrims on deck of Speedwell before departure to New World on July 22, 1620 Painted by Robert Weir_P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438400"/>
            <a:ext cx="4267200" cy="2822575"/>
          </a:xfrm>
          <a:prstGeom prst="rect">
            <a:avLst/>
          </a:prstGeom>
          <a:noFill/>
        </p:spPr>
      </p:pic>
      <p:grpSp>
        <p:nvGrpSpPr>
          <p:cNvPr id="2021383" name="Group 7"/>
          <p:cNvGrpSpPr>
            <a:grpSpLocks/>
          </p:cNvGrpSpPr>
          <p:nvPr/>
        </p:nvGrpSpPr>
        <p:grpSpPr bwMode="auto">
          <a:xfrm>
            <a:off x="533400" y="1676400"/>
            <a:ext cx="7239000" cy="619125"/>
            <a:chOff x="336" y="1056"/>
            <a:chExt cx="4560" cy="390"/>
          </a:xfrm>
        </p:grpSpPr>
        <p:sp>
          <p:nvSpPr>
            <p:cNvPr id="2021384" name="Text Box 8"/>
            <p:cNvSpPr txBox="1">
              <a:spLocks noChangeArrowheads="1"/>
            </p:cNvSpPr>
            <p:nvPr/>
          </p:nvSpPr>
          <p:spPr bwMode="auto">
            <a:xfrm>
              <a:off x="576" y="1104"/>
              <a:ext cx="432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>
                  <a:solidFill>
                    <a:srgbClr val="500028"/>
                  </a:solidFill>
                  <a:effectLst/>
                  <a:latin typeface="Arial" charset="0"/>
                </a:rPr>
                <a:t>Seeks God-given original nature</a:t>
              </a:r>
            </a:p>
          </p:txBody>
        </p:sp>
        <p:sp>
          <p:nvSpPr>
            <p:cNvPr id="2021385" name="Text Box 9"/>
            <p:cNvSpPr txBox="1">
              <a:spLocks noChangeArrowheads="1"/>
            </p:cNvSpPr>
            <p:nvPr/>
          </p:nvSpPr>
          <p:spPr bwMode="auto">
            <a:xfrm>
              <a:off x="336" y="1056"/>
              <a:ext cx="24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5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021393" name="Picture 17" descr="METHOD~1"/>
          <p:cNvPicPr>
            <a:picLocks noChangeAspect="1" noChangeArrowheads="1"/>
          </p:cNvPicPr>
          <p:nvPr/>
        </p:nvPicPr>
        <p:blipFill>
          <a:blip r:embed="rId6"/>
          <a:srcRect l="-24692" t="-25478" r="-23457" b="-273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EC9D"/>
              </a:gs>
              <a:gs pos="100000">
                <a:schemeClr val="bg1"/>
              </a:gs>
            </a:gsLst>
            <a:lin ang="5400000" scaled="1"/>
          </a:gradFill>
        </p:spPr>
      </p:pic>
      <p:sp>
        <p:nvSpPr>
          <p:cNvPr id="2021382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400" b="0">
                <a:solidFill>
                  <a:srgbClr val="500028"/>
                </a:solidFill>
                <a:effectLst/>
                <a:latin typeface="Arial Black" pitchFamily="34" charset="0"/>
              </a:rPr>
              <a:t>2.2  The Abel-Type View of Life</a:t>
            </a:r>
          </a:p>
        </p:txBody>
      </p:sp>
      <p:sp>
        <p:nvSpPr>
          <p:cNvPr id="2021401" name="Rectangle 25"/>
          <p:cNvSpPr>
            <a:spLocks noChangeArrowheads="1"/>
          </p:cNvSpPr>
          <p:nvPr/>
        </p:nvSpPr>
        <p:spPr bwMode="auto">
          <a:xfrm>
            <a:off x="1524000" y="2971800"/>
            <a:ext cx="5562600" cy="381000"/>
          </a:xfrm>
          <a:prstGeom prst="rect">
            <a:avLst/>
          </a:prstGeom>
          <a:solidFill>
            <a:srgbClr val="FFFFD9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1387" name="Text Box 11"/>
          <p:cNvSpPr txBox="1">
            <a:spLocks noChangeArrowheads="1"/>
          </p:cNvSpPr>
          <p:nvPr/>
        </p:nvSpPr>
        <p:spPr bwMode="auto">
          <a:xfrm>
            <a:off x="914400" y="2895600"/>
            <a:ext cx="6248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dirty="0">
                <a:solidFill>
                  <a:srgbClr val="500028"/>
                </a:solidFill>
                <a:effectLst/>
                <a:latin typeface="Arial" charset="0"/>
              </a:rPr>
              <a:t>Guides modern people to seek God</a:t>
            </a:r>
          </a:p>
        </p:txBody>
      </p:sp>
      <p:sp>
        <p:nvSpPr>
          <p:cNvPr id="2021388" name="Text Box 12"/>
          <p:cNvSpPr txBox="1">
            <a:spLocks noChangeArrowheads="1"/>
          </p:cNvSpPr>
          <p:nvPr/>
        </p:nvSpPr>
        <p:spPr bwMode="auto">
          <a:xfrm>
            <a:off x="533400" y="2774950"/>
            <a:ext cx="381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sz="4600" dirty="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 dirty="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137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1392" name="Group 16"/>
          <p:cNvGrpSpPr>
            <a:grpSpLocks/>
          </p:cNvGrpSpPr>
          <p:nvPr/>
        </p:nvGrpSpPr>
        <p:grpSpPr bwMode="auto">
          <a:xfrm>
            <a:off x="990600" y="5718175"/>
            <a:ext cx="7162800" cy="682625"/>
            <a:chOff x="576" y="3504"/>
            <a:chExt cx="4512" cy="430"/>
          </a:xfrm>
        </p:grpSpPr>
        <p:sp>
          <p:nvSpPr>
            <p:cNvPr id="2021380" name="Text Box 4"/>
            <p:cNvSpPr txBox="1">
              <a:spLocks noChangeArrowheads="1"/>
            </p:cNvSpPr>
            <p:nvPr/>
          </p:nvSpPr>
          <p:spPr bwMode="auto">
            <a:xfrm>
              <a:off x="576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1381" name="Text Box 5"/>
            <p:cNvSpPr txBox="1">
              <a:spLocks noChangeArrowheads="1"/>
            </p:cNvSpPr>
            <p:nvPr/>
          </p:nvSpPr>
          <p:spPr bwMode="auto">
            <a:xfrm>
              <a:off x="816" y="3550"/>
              <a:ext cx="42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This view of life guided modern people to seek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God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in a deeper and more thoughtful way.  We call this the Abel-type view of life.</a:t>
              </a:r>
              <a:endParaRPr lang="en-US" sz="18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2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21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21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21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2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2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2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2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2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1401" grpId="0" animBg="1"/>
      <p:bldP spid="2021387" grpId="0"/>
      <p:bldP spid="20213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723" name="Text Box 3"/>
          <p:cNvSpPr txBox="1">
            <a:spLocks noChangeArrowheads="1"/>
          </p:cNvSpPr>
          <p:nvPr/>
        </p:nvSpPr>
        <p:spPr bwMode="auto">
          <a:xfrm>
            <a:off x="6781800" y="6540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660033"/>
                </a:solidFill>
                <a:effectLst/>
                <a:latin typeface="Arial Narrow" pitchFamily="34" charset="0"/>
              </a:rPr>
              <a:t>(1517 – 1918)</a:t>
            </a:r>
          </a:p>
        </p:txBody>
      </p:sp>
      <p:sp>
        <p:nvSpPr>
          <p:cNvPr id="1950724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441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600" b="0">
                <a:solidFill>
                  <a:srgbClr val="660033"/>
                </a:solidFill>
                <a:effectLst/>
                <a:latin typeface="Arial Black" pitchFamily="34" charset="0"/>
              </a:rPr>
              <a:t>Period of preparation</a:t>
            </a:r>
          </a:p>
        </p:txBody>
      </p:sp>
      <p:sp>
        <p:nvSpPr>
          <p:cNvPr id="1950725" name="Text Box 5"/>
          <p:cNvSpPr txBox="1">
            <a:spLocks noChangeArrowheads="1"/>
          </p:cNvSpPr>
          <p:nvPr/>
        </p:nvSpPr>
        <p:spPr bwMode="auto">
          <a:xfrm>
            <a:off x="457200" y="700088"/>
            <a:ext cx="4495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600" b="0">
                <a:solidFill>
                  <a:srgbClr val="660033"/>
                </a:solidFill>
                <a:effectLst/>
                <a:latin typeface="Arial Black" pitchFamily="34" charset="0"/>
              </a:rPr>
              <a:t>for the Second Advent:</a:t>
            </a:r>
          </a:p>
        </p:txBody>
      </p:sp>
      <p:sp>
        <p:nvSpPr>
          <p:cNvPr id="1950726" name="Text Box 6"/>
          <p:cNvSpPr txBox="1">
            <a:spLocks noChangeArrowheads="1"/>
          </p:cNvSpPr>
          <p:nvPr/>
        </p:nvSpPr>
        <p:spPr bwMode="auto">
          <a:xfrm>
            <a:off x="4800600" y="654050"/>
            <a:ext cx="274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 b="0">
                <a:solidFill>
                  <a:srgbClr val="660033"/>
                </a:solidFill>
                <a:effectLst/>
                <a:latin typeface="Arial Black" pitchFamily="34" charset="0"/>
              </a:rPr>
              <a:t>400 years</a:t>
            </a:r>
          </a:p>
        </p:txBody>
      </p:sp>
      <p:sp>
        <p:nvSpPr>
          <p:cNvPr id="1950727" name="Text Box 7"/>
          <p:cNvSpPr txBox="1">
            <a:spLocks noChangeArrowheads="1"/>
          </p:cNvSpPr>
          <p:nvPr/>
        </p:nvSpPr>
        <p:spPr bwMode="auto">
          <a:xfrm>
            <a:off x="2743200" y="4648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660033"/>
                </a:solidFill>
                <a:effectLst/>
                <a:latin typeface="Arial" charset="0"/>
              </a:rPr>
              <a:t>( End of World War I )</a:t>
            </a:r>
          </a:p>
        </p:txBody>
      </p:sp>
      <p:grpSp>
        <p:nvGrpSpPr>
          <p:cNvPr id="1950735" name="Group 15"/>
          <p:cNvGrpSpPr>
            <a:grpSpLocks/>
          </p:cNvGrpSpPr>
          <p:nvPr/>
        </p:nvGrpSpPr>
        <p:grpSpPr bwMode="auto">
          <a:xfrm>
            <a:off x="1905000" y="1662113"/>
            <a:ext cx="6477000" cy="0"/>
            <a:chOff x="1344" y="1008"/>
            <a:chExt cx="4080" cy="0"/>
          </a:xfrm>
        </p:grpSpPr>
        <p:sp>
          <p:nvSpPr>
            <p:cNvPr id="1950736" name="Line 16"/>
            <p:cNvSpPr>
              <a:spLocks noChangeShapeType="1"/>
            </p:cNvSpPr>
            <p:nvPr/>
          </p:nvSpPr>
          <p:spPr bwMode="auto">
            <a:xfrm>
              <a:off x="13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37" name="Line 17"/>
            <p:cNvSpPr>
              <a:spLocks noChangeShapeType="1"/>
            </p:cNvSpPr>
            <p:nvPr/>
          </p:nvSpPr>
          <p:spPr bwMode="auto">
            <a:xfrm>
              <a:off x="14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38" name="Line 18"/>
            <p:cNvSpPr>
              <a:spLocks noChangeShapeType="1"/>
            </p:cNvSpPr>
            <p:nvPr/>
          </p:nvSpPr>
          <p:spPr bwMode="auto">
            <a:xfrm>
              <a:off x="15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39" name="Line 19"/>
            <p:cNvSpPr>
              <a:spLocks noChangeShapeType="1"/>
            </p:cNvSpPr>
            <p:nvPr/>
          </p:nvSpPr>
          <p:spPr bwMode="auto">
            <a:xfrm>
              <a:off x="16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40" name="Line 20"/>
            <p:cNvSpPr>
              <a:spLocks noChangeShapeType="1"/>
            </p:cNvSpPr>
            <p:nvPr/>
          </p:nvSpPr>
          <p:spPr bwMode="auto">
            <a:xfrm>
              <a:off x="17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41" name="Line 21"/>
            <p:cNvSpPr>
              <a:spLocks noChangeShapeType="1"/>
            </p:cNvSpPr>
            <p:nvPr/>
          </p:nvSpPr>
          <p:spPr bwMode="auto">
            <a:xfrm>
              <a:off x="18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42" name="Line 22"/>
            <p:cNvSpPr>
              <a:spLocks noChangeShapeType="1"/>
            </p:cNvSpPr>
            <p:nvPr/>
          </p:nvSpPr>
          <p:spPr bwMode="auto">
            <a:xfrm>
              <a:off x="19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43" name="Line 23"/>
            <p:cNvSpPr>
              <a:spLocks noChangeShapeType="1"/>
            </p:cNvSpPr>
            <p:nvPr/>
          </p:nvSpPr>
          <p:spPr bwMode="auto">
            <a:xfrm>
              <a:off x="20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44" name="Line 24"/>
            <p:cNvSpPr>
              <a:spLocks noChangeShapeType="1"/>
            </p:cNvSpPr>
            <p:nvPr/>
          </p:nvSpPr>
          <p:spPr bwMode="auto">
            <a:xfrm>
              <a:off x="21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45" name="Line 25"/>
            <p:cNvSpPr>
              <a:spLocks noChangeShapeType="1"/>
            </p:cNvSpPr>
            <p:nvPr/>
          </p:nvSpPr>
          <p:spPr bwMode="auto">
            <a:xfrm>
              <a:off x="22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46" name="Line 26"/>
            <p:cNvSpPr>
              <a:spLocks noChangeShapeType="1"/>
            </p:cNvSpPr>
            <p:nvPr/>
          </p:nvSpPr>
          <p:spPr bwMode="auto">
            <a:xfrm>
              <a:off x="23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47" name="Line 27"/>
            <p:cNvSpPr>
              <a:spLocks noChangeShapeType="1"/>
            </p:cNvSpPr>
            <p:nvPr/>
          </p:nvSpPr>
          <p:spPr bwMode="auto">
            <a:xfrm>
              <a:off x="24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48" name="Line 28"/>
            <p:cNvSpPr>
              <a:spLocks noChangeShapeType="1"/>
            </p:cNvSpPr>
            <p:nvPr/>
          </p:nvSpPr>
          <p:spPr bwMode="auto">
            <a:xfrm>
              <a:off x="24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49" name="Line 29"/>
            <p:cNvSpPr>
              <a:spLocks noChangeShapeType="1"/>
            </p:cNvSpPr>
            <p:nvPr/>
          </p:nvSpPr>
          <p:spPr bwMode="auto">
            <a:xfrm>
              <a:off x="25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50" name="Line 30"/>
            <p:cNvSpPr>
              <a:spLocks noChangeShapeType="1"/>
            </p:cNvSpPr>
            <p:nvPr/>
          </p:nvSpPr>
          <p:spPr bwMode="auto">
            <a:xfrm>
              <a:off x="26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51" name="Line 31"/>
            <p:cNvSpPr>
              <a:spLocks noChangeShapeType="1"/>
            </p:cNvSpPr>
            <p:nvPr/>
          </p:nvSpPr>
          <p:spPr bwMode="auto">
            <a:xfrm>
              <a:off x="27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52" name="Line 32"/>
            <p:cNvSpPr>
              <a:spLocks noChangeShapeType="1"/>
            </p:cNvSpPr>
            <p:nvPr/>
          </p:nvSpPr>
          <p:spPr bwMode="auto">
            <a:xfrm>
              <a:off x="28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53" name="Line 33"/>
            <p:cNvSpPr>
              <a:spLocks noChangeShapeType="1"/>
            </p:cNvSpPr>
            <p:nvPr/>
          </p:nvSpPr>
          <p:spPr bwMode="auto">
            <a:xfrm>
              <a:off x="29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54" name="Line 34"/>
            <p:cNvSpPr>
              <a:spLocks noChangeShapeType="1"/>
            </p:cNvSpPr>
            <p:nvPr/>
          </p:nvSpPr>
          <p:spPr bwMode="auto">
            <a:xfrm>
              <a:off x="307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55" name="Line 35"/>
            <p:cNvSpPr>
              <a:spLocks noChangeShapeType="1"/>
            </p:cNvSpPr>
            <p:nvPr/>
          </p:nvSpPr>
          <p:spPr bwMode="auto">
            <a:xfrm>
              <a:off x="316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56" name="Line 36"/>
            <p:cNvSpPr>
              <a:spLocks noChangeShapeType="1"/>
            </p:cNvSpPr>
            <p:nvPr/>
          </p:nvSpPr>
          <p:spPr bwMode="auto">
            <a:xfrm>
              <a:off x="326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57" name="Line 37"/>
            <p:cNvSpPr>
              <a:spLocks noChangeShapeType="1"/>
            </p:cNvSpPr>
            <p:nvPr/>
          </p:nvSpPr>
          <p:spPr bwMode="auto">
            <a:xfrm>
              <a:off x="336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58" name="Line 38"/>
            <p:cNvSpPr>
              <a:spLocks noChangeShapeType="1"/>
            </p:cNvSpPr>
            <p:nvPr/>
          </p:nvSpPr>
          <p:spPr bwMode="auto">
            <a:xfrm>
              <a:off x="345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59" name="Line 39"/>
            <p:cNvSpPr>
              <a:spLocks noChangeShapeType="1"/>
            </p:cNvSpPr>
            <p:nvPr/>
          </p:nvSpPr>
          <p:spPr bwMode="auto">
            <a:xfrm>
              <a:off x="355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60" name="Line 40"/>
            <p:cNvSpPr>
              <a:spLocks noChangeShapeType="1"/>
            </p:cNvSpPr>
            <p:nvPr/>
          </p:nvSpPr>
          <p:spPr bwMode="auto">
            <a:xfrm>
              <a:off x="364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61" name="Line 41"/>
            <p:cNvSpPr>
              <a:spLocks noChangeShapeType="1"/>
            </p:cNvSpPr>
            <p:nvPr/>
          </p:nvSpPr>
          <p:spPr bwMode="auto">
            <a:xfrm>
              <a:off x="37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62" name="Line 42"/>
            <p:cNvSpPr>
              <a:spLocks noChangeShapeType="1"/>
            </p:cNvSpPr>
            <p:nvPr/>
          </p:nvSpPr>
          <p:spPr bwMode="auto">
            <a:xfrm>
              <a:off x="38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63" name="Line 43"/>
            <p:cNvSpPr>
              <a:spLocks noChangeShapeType="1"/>
            </p:cNvSpPr>
            <p:nvPr/>
          </p:nvSpPr>
          <p:spPr bwMode="auto">
            <a:xfrm>
              <a:off x="39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64" name="Line 44"/>
            <p:cNvSpPr>
              <a:spLocks noChangeShapeType="1"/>
            </p:cNvSpPr>
            <p:nvPr/>
          </p:nvSpPr>
          <p:spPr bwMode="auto">
            <a:xfrm>
              <a:off x="40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65" name="Line 45"/>
            <p:cNvSpPr>
              <a:spLocks noChangeShapeType="1"/>
            </p:cNvSpPr>
            <p:nvPr/>
          </p:nvSpPr>
          <p:spPr bwMode="auto">
            <a:xfrm>
              <a:off x="41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66" name="Line 46"/>
            <p:cNvSpPr>
              <a:spLocks noChangeShapeType="1"/>
            </p:cNvSpPr>
            <p:nvPr/>
          </p:nvSpPr>
          <p:spPr bwMode="auto">
            <a:xfrm>
              <a:off x="42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67" name="Line 47"/>
            <p:cNvSpPr>
              <a:spLocks noChangeShapeType="1"/>
            </p:cNvSpPr>
            <p:nvPr/>
          </p:nvSpPr>
          <p:spPr bwMode="auto">
            <a:xfrm>
              <a:off x="43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68" name="Line 48"/>
            <p:cNvSpPr>
              <a:spLocks noChangeShapeType="1"/>
            </p:cNvSpPr>
            <p:nvPr/>
          </p:nvSpPr>
          <p:spPr bwMode="auto">
            <a:xfrm>
              <a:off x="44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69" name="Line 49"/>
            <p:cNvSpPr>
              <a:spLocks noChangeShapeType="1"/>
            </p:cNvSpPr>
            <p:nvPr/>
          </p:nvSpPr>
          <p:spPr bwMode="auto">
            <a:xfrm>
              <a:off x="45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70" name="Line 50"/>
            <p:cNvSpPr>
              <a:spLocks noChangeShapeType="1"/>
            </p:cNvSpPr>
            <p:nvPr/>
          </p:nvSpPr>
          <p:spPr bwMode="auto">
            <a:xfrm>
              <a:off x="46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71" name="Line 51"/>
            <p:cNvSpPr>
              <a:spLocks noChangeShapeType="1"/>
            </p:cNvSpPr>
            <p:nvPr/>
          </p:nvSpPr>
          <p:spPr bwMode="auto">
            <a:xfrm>
              <a:off x="47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72" name="Line 52"/>
            <p:cNvSpPr>
              <a:spLocks noChangeShapeType="1"/>
            </p:cNvSpPr>
            <p:nvPr/>
          </p:nvSpPr>
          <p:spPr bwMode="auto">
            <a:xfrm>
              <a:off x="48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73" name="Line 53"/>
            <p:cNvSpPr>
              <a:spLocks noChangeShapeType="1"/>
            </p:cNvSpPr>
            <p:nvPr/>
          </p:nvSpPr>
          <p:spPr bwMode="auto">
            <a:xfrm>
              <a:off x="48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74" name="Line 54"/>
            <p:cNvSpPr>
              <a:spLocks noChangeShapeType="1"/>
            </p:cNvSpPr>
            <p:nvPr/>
          </p:nvSpPr>
          <p:spPr bwMode="auto">
            <a:xfrm>
              <a:off x="49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75" name="Line 55"/>
            <p:cNvSpPr>
              <a:spLocks noChangeShapeType="1"/>
            </p:cNvSpPr>
            <p:nvPr/>
          </p:nvSpPr>
          <p:spPr bwMode="auto">
            <a:xfrm>
              <a:off x="50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76" name="Line 56"/>
            <p:cNvSpPr>
              <a:spLocks noChangeShapeType="1"/>
            </p:cNvSpPr>
            <p:nvPr/>
          </p:nvSpPr>
          <p:spPr bwMode="auto">
            <a:xfrm>
              <a:off x="51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77" name="Line 57"/>
            <p:cNvSpPr>
              <a:spLocks noChangeShapeType="1"/>
            </p:cNvSpPr>
            <p:nvPr/>
          </p:nvSpPr>
          <p:spPr bwMode="auto">
            <a:xfrm>
              <a:off x="52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778" name="Line 58"/>
            <p:cNvSpPr>
              <a:spLocks noChangeShapeType="1"/>
            </p:cNvSpPr>
            <p:nvPr/>
          </p:nvSpPr>
          <p:spPr bwMode="auto">
            <a:xfrm>
              <a:off x="53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50867" name="Group 147"/>
          <p:cNvGrpSpPr>
            <a:grpSpLocks/>
          </p:cNvGrpSpPr>
          <p:nvPr/>
        </p:nvGrpSpPr>
        <p:grpSpPr bwMode="auto">
          <a:xfrm>
            <a:off x="1905000" y="4405313"/>
            <a:ext cx="6477000" cy="0"/>
            <a:chOff x="1344" y="1008"/>
            <a:chExt cx="4080" cy="0"/>
          </a:xfrm>
        </p:grpSpPr>
        <p:sp>
          <p:nvSpPr>
            <p:cNvPr id="1950868" name="Line 148"/>
            <p:cNvSpPr>
              <a:spLocks noChangeShapeType="1"/>
            </p:cNvSpPr>
            <p:nvPr/>
          </p:nvSpPr>
          <p:spPr bwMode="auto">
            <a:xfrm>
              <a:off x="13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69" name="Line 149"/>
            <p:cNvSpPr>
              <a:spLocks noChangeShapeType="1"/>
            </p:cNvSpPr>
            <p:nvPr/>
          </p:nvSpPr>
          <p:spPr bwMode="auto">
            <a:xfrm>
              <a:off x="14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70" name="Line 150"/>
            <p:cNvSpPr>
              <a:spLocks noChangeShapeType="1"/>
            </p:cNvSpPr>
            <p:nvPr/>
          </p:nvSpPr>
          <p:spPr bwMode="auto">
            <a:xfrm>
              <a:off x="15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71" name="Line 151"/>
            <p:cNvSpPr>
              <a:spLocks noChangeShapeType="1"/>
            </p:cNvSpPr>
            <p:nvPr/>
          </p:nvSpPr>
          <p:spPr bwMode="auto">
            <a:xfrm>
              <a:off x="16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72" name="Line 152"/>
            <p:cNvSpPr>
              <a:spLocks noChangeShapeType="1"/>
            </p:cNvSpPr>
            <p:nvPr/>
          </p:nvSpPr>
          <p:spPr bwMode="auto">
            <a:xfrm>
              <a:off x="17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73" name="Line 153"/>
            <p:cNvSpPr>
              <a:spLocks noChangeShapeType="1"/>
            </p:cNvSpPr>
            <p:nvPr/>
          </p:nvSpPr>
          <p:spPr bwMode="auto">
            <a:xfrm>
              <a:off x="18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74" name="Line 154"/>
            <p:cNvSpPr>
              <a:spLocks noChangeShapeType="1"/>
            </p:cNvSpPr>
            <p:nvPr/>
          </p:nvSpPr>
          <p:spPr bwMode="auto">
            <a:xfrm>
              <a:off x="19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75" name="Line 155"/>
            <p:cNvSpPr>
              <a:spLocks noChangeShapeType="1"/>
            </p:cNvSpPr>
            <p:nvPr/>
          </p:nvSpPr>
          <p:spPr bwMode="auto">
            <a:xfrm>
              <a:off x="20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76" name="Line 156"/>
            <p:cNvSpPr>
              <a:spLocks noChangeShapeType="1"/>
            </p:cNvSpPr>
            <p:nvPr/>
          </p:nvSpPr>
          <p:spPr bwMode="auto">
            <a:xfrm>
              <a:off x="21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77" name="Line 157"/>
            <p:cNvSpPr>
              <a:spLocks noChangeShapeType="1"/>
            </p:cNvSpPr>
            <p:nvPr/>
          </p:nvSpPr>
          <p:spPr bwMode="auto">
            <a:xfrm>
              <a:off x="22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78" name="Line 158"/>
            <p:cNvSpPr>
              <a:spLocks noChangeShapeType="1"/>
            </p:cNvSpPr>
            <p:nvPr/>
          </p:nvSpPr>
          <p:spPr bwMode="auto">
            <a:xfrm>
              <a:off x="23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79" name="Line 159"/>
            <p:cNvSpPr>
              <a:spLocks noChangeShapeType="1"/>
            </p:cNvSpPr>
            <p:nvPr/>
          </p:nvSpPr>
          <p:spPr bwMode="auto">
            <a:xfrm>
              <a:off x="24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80" name="Line 160"/>
            <p:cNvSpPr>
              <a:spLocks noChangeShapeType="1"/>
            </p:cNvSpPr>
            <p:nvPr/>
          </p:nvSpPr>
          <p:spPr bwMode="auto">
            <a:xfrm>
              <a:off x="24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81" name="Line 161"/>
            <p:cNvSpPr>
              <a:spLocks noChangeShapeType="1"/>
            </p:cNvSpPr>
            <p:nvPr/>
          </p:nvSpPr>
          <p:spPr bwMode="auto">
            <a:xfrm>
              <a:off x="25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82" name="Line 162"/>
            <p:cNvSpPr>
              <a:spLocks noChangeShapeType="1"/>
            </p:cNvSpPr>
            <p:nvPr/>
          </p:nvSpPr>
          <p:spPr bwMode="auto">
            <a:xfrm>
              <a:off x="26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83" name="Line 163"/>
            <p:cNvSpPr>
              <a:spLocks noChangeShapeType="1"/>
            </p:cNvSpPr>
            <p:nvPr/>
          </p:nvSpPr>
          <p:spPr bwMode="auto">
            <a:xfrm>
              <a:off x="27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84" name="Line 164"/>
            <p:cNvSpPr>
              <a:spLocks noChangeShapeType="1"/>
            </p:cNvSpPr>
            <p:nvPr/>
          </p:nvSpPr>
          <p:spPr bwMode="auto">
            <a:xfrm>
              <a:off x="28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85" name="Line 165"/>
            <p:cNvSpPr>
              <a:spLocks noChangeShapeType="1"/>
            </p:cNvSpPr>
            <p:nvPr/>
          </p:nvSpPr>
          <p:spPr bwMode="auto">
            <a:xfrm>
              <a:off x="29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86" name="Line 166"/>
            <p:cNvSpPr>
              <a:spLocks noChangeShapeType="1"/>
            </p:cNvSpPr>
            <p:nvPr/>
          </p:nvSpPr>
          <p:spPr bwMode="auto">
            <a:xfrm>
              <a:off x="307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87" name="Line 167"/>
            <p:cNvSpPr>
              <a:spLocks noChangeShapeType="1"/>
            </p:cNvSpPr>
            <p:nvPr/>
          </p:nvSpPr>
          <p:spPr bwMode="auto">
            <a:xfrm>
              <a:off x="316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88" name="Line 168"/>
            <p:cNvSpPr>
              <a:spLocks noChangeShapeType="1"/>
            </p:cNvSpPr>
            <p:nvPr/>
          </p:nvSpPr>
          <p:spPr bwMode="auto">
            <a:xfrm>
              <a:off x="326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89" name="Line 169"/>
            <p:cNvSpPr>
              <a:spLocks noChangeShapeType="1"/>
            </p:cNvSpPr>
            <p:nvPr/>
          </p:nvSpPr>
          <p:spPr bwMode="auto">
            <a:xfrm>
              <a:off x="336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90" name="Line 170"/>
            <p:cNvSpPr>
              <a:spLocks noChangeShapeType="1"/>
            </p:cNvSpPr>
            <p:nvPr/>
          </p:nvSpPr>
          <p:spPr bwMode="auto">
            <a:xfrm>
              <a:off x="345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91" name="Line 171"/>
            <p:cNvSpPr>
              <a:spLocks noChangeShapeType="1"/>
            </p:cNvSpPr>
            <p:nvPr/>
          </p:nvSpPr>
          <p:spPr bwMode="auto">
            <a:xfrm>
              <a:off x="355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92" name="Line 172"/>
            <p:cNvSpPr>
              <a:spLocks noChangeShapeType="1"/>
            </p:cNvSpPr>
            <p:nvPr/>
          </p:nvSpPr>
          <p:spPr bwMode="auto">
            <a:xfrm>
              <a:off x="364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93" name="Line 173"/>
            <p:cNvSpPr>
              <a:spLocks noChangeShapeType="1"/>
            </p:cNvSpPr>
            <p:nvPr/>
          </p:nvSpPr>
          <p:spPr bwMode="auto">
            <a:xfrm>
              <a:off x="37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94" name="Line 174"/>
            <p:cNvSpPr>
              <a:spLocks noChangeShapeType="1"/>
            </p:cNvSpPr>
            <p:nvPr/>
          </p:nvSpPr>
          <p:spPr bwMode="auto">
            <a:xfrm>
              <a:off x="38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95" name="Line 175"/>
            <p:cNvSpPr>
              <a:spLocks noChangeShapeType="1"/>
            </p:cNvSpPr>
            <p:nvPr/>
          </p:nvSpPr>
          <p:spPr bwMode="auto">
            <a:xfrm>
              <a:off x="39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96" name="Line 176"/>
            <p:cNvSpPr>
              <a:spLocks noChangeShapeType="1"/>
            </p:cNvSpPr>
            <p:nvPr/>
          </p:nvSpPr>
          <p:spPr bwMode="auto">
            <a:xfrm>
              <a:off x="40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97" name="Line 177"/>
            <p:cNvSpPr>
              <a:spLocks noChangeShapeType="1"/>
            </p:cNvSpPr>
            <p:nvPr/>
          </p:nvSpPr>
          <p:spPr bwMode="auto">
            <a:xfrm>
              <a:off x="41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98" name="Line 178"/>
            <p:cNvSpPr>
              <a:spLocks noChangeShapeType="1"/>
            </p:cNvSpPr>
            <p:nvPr/>
          </p:nvSpPr>
          <p:spPr bwMode="auto">
            <a:xfrm>
              <a:off x="42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899" name="Line 179"/>
            <p:cNvSpPr>
              <a:spLocks noChangeShapeType="1"/>
            </p:cNvSpPr>
            <p:nvPr/>
          </p:nvSpPr>
          <p:spPr bwMode="auto">
            <a:xfrm>
              <a:off x="43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900" name="Line 180"/>
            <p:cNvSpPr>
              <a:spLocks noChangeShapeType="1"/>
            </p:cNvSpPr>
            <p:nvPr/>
          </p:nvSpPr>
          <p:spPr bwMode="auto">
            <a:xfrm>
              <a:off x="44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901" name="Line 181"/>
            <p:cNvSpPr>
              <a:spLocks noChangeShapeType="1"/>
            </p:cNvSpPr>
            <p:nvPr/>
          </p:nvSpPr>
          <p:spPr bwMode="auto">
            <a:xfrm>
              <a:off x="45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902" name="Line 182"/>
            <p:cNvSpPr>
              <a:spLocks noChangeShapeType="1"/>
            </p:cNvSpPr>
            <p:nvPr/>
          </p:nvSpPr>
          <p:spPr bwMode="auto">
            <a:xfrm>
              <a:off x="46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903" name="Line 183"/>
            <p:cNvSpPr>
              <a:spLocks noChangeShapeType="1"/>
            </p:cNvSpPr>
            <p:nvPr/>
          </p:nvSpPr>
          <p:spPr bwMode="auto">
            <a:xfrm>
              <a:off x="47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904" name="Line 184"/>
            <p:cNvSpPr>
              <a:spLocks noChangeShapeType="1"/>
            </p:cNvSpPr>
            <p:nvPr/>
          </p:nvSpPr>
          <p:spPr bwMode="auto">
            <a:xfrm>
              <a:off x="48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905" name="Line 185"/>
            <p:cNvSpPr>
              <a:spLocks noChangeShapeType="1"/>
            </p:cNvSpPr>
            <p:nvPr/>
          </p:nvSpPr>
          <p:spPr bwMode="auto">
            <a:xfrm>
              <a:off x="48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906" name="Line 186"/>
            <p:cNvSpPr>
              <a:spLocks noChangeShapeType="1"/>
            </p:cNvSpPr>
            <p:nvPr/>
          </p:nvSpPr>
          <p:spPr bwMode="auto">
            <a:xfrm>
              <a:off x="49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907" name="Line 187"/>
            <p:cNvSpPr>
              <a:spLocks noChangeShapeType="1"/>
            </p:cNvSpPr>
            <p:nvPr/>
          </p:nvSpPr>
          <p:spPr bwMode="auto">
            <a:xfrm>
              <a:off x="50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908" name="Line 188"/>
            <p:cNvSpPr>
              <a:spLocks noChangeShapeType="1"/>
            </p:cNvSpPr>
            <p:nvPr/>
          </p:nvSpPr>
          <p:spPr bwMode="auto">
            <a:xfrm>
              <a:off x="51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909" name="Line 189"/>
            <p:cNvSpPr>
              <a:spLocks noChangeShapeType="1"/>
            </p:cNvSpPr>
            <p:nvPr/>
          </p:nvSpPr>
          <p:spPr bwMode="auto">
            <a:xfrm>
              <a:off x="52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0910" name="Line 190"/>
            <p:cNvSpPr>
              <a:spLocks noChangeShapeType="1"/>
            </p:cNvSpPr>
            <p:nvPr/>
          </p:nvSpPr>
          <p:spPr bwMode="auto">
            <a:xfrm>
              <a:off x="53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50911" name="Text Box 191"/>
          <p:cNvSpPr txBox="1">
            <a:spLocks noChangeArrowheads="1"/>
          </p:cNvSpPr>
          <p:nvPr/>
        </p:nvSpPr>
        <p:spPr bwMode="auto">
          <a:xfrm>
            <a:off x="381000" y="1433513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000">
                <a:solidFill>
                  <a:srgbClr val="660033"/>
                </a:solidFill>
                <a:effectLst/>
                <a:latin typeface="Arial" charset="0"/>
              </a:rPr>
              <a:t>1517</a:t>
            </a:r>
          </a:p>
        </p:txBody>
      </p:sp>
      <p:sp>
        <p:nvSpPr>
          <p:cNvPr id="1950914" name="Text Box 194"/>
          <p:cNvSpPr txBox="1">
            <a:spLocks noChangeArrowheads="1"/>
          </p:cNvSpPr>
          <p:nvPr/>
        </p:nvSpPr>
        <p:spPr bwMode="auto">
          <a:xfrm>
            <a:off x="381000" y="4176713"/>
            <a:ext cx="914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2000">
                <a:solidFill>
                  <a:srgbClr val="660033"/>
                </a:solidFill>
                <a:effectLst/>
                <a:latin typeface="Arial" charset="0"/>
              </a:rPr>
              <a:t>1918</a:t>
            </a:r>
          </a:p>
        </p:txBody>
      </p:sp>
      <p:sp>
        <p:nvSpPr>
          <p:cNvPr id="1950729" name="Line 9"/>
          <p:cNvSpPr>
            <a:spLocks noChangeShapeType="1"/>
          </p:cNvSpPr>
          <p:nvPr/>
        </p:nvSpPr>
        <p:spPr bwMode="auto">
          <a:xfrm>
            <a:off x="1295400" y="4405313"/>
            <a:ext cx="5334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0733" name="Line 13"/>
          <p:cNvSpPr>
            <a:spLocks noChangeShapeType="1"/>
          </p:cNvSpPr>
          <p:nvPr/>
        </p:nvSpPr>
        <p:spPr bwMode="auto">
          <a:xfrm>
            <a:off x="1295400" y="1662113"/>
            <a:ext cx="5334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0734" name="WordArt 14"/>
          <p:cNvSpPr>
            <a:spLocks noChangeArrowheads="1" noChangeShapeType="1" noTextEdit="1"/>
          </p:cNvSpPr>
          <p:nvPr/>
        </p:nvSpPr>
        <p:spPr bwMode="auto">
          <a:xfrm rot="16200000" flipH="1">
            <a:off x="190500" y="2995613"/>
            <a:ext cx="27432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/>
                <a:latin typeface="Arial Black"/>
              </a:rPr>
              <a:t>_</a:t>
            </a:r>
          </a:p>
        </p:txBody>
      </p:sp>
      <p:pic>
        <p:nvPicPr>
          <p:cNvPr id="1950921" name="Picture 201" descr="Luther burns papal bull of excommunic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447800"/>
            <a:ext cx="4114800" cy="2501900"/>
          </a:xfrm>
          <a:prstGeom prst="rect">
            <a:avLst/>
          </a:prstGeom>
          <a:noFill/>
        </p:spPr>
      </p:pic>
      <p:pic>
        <p:nvPicPr>
          <p:cNvPr id="1950922" name="Picture 202" descr="Armistice train_Forest of Compiègne_Meeting ended World War_Public Domain"/>
          <p:cNvPicPr>
            <a:picLocks noChangeAspect="1" noChangeArrowheads="1"/>
          </p:cNvPicPr>
          <p:nvPr/>
        </p:nvPicPr>
        <p:blipFill>
          <a:blip r:embed="rId4"/>
          <a:srcRect t="3146"/>
          <a:stretch>
            <a:fillRect/>
          </a:stretch>
        </p:blipFill>
        <p:spPr bwMode="auto">
          <a:xfrm>
            <a:off x="6019800" y="1447800"/>
            <a:ext cx="3122613" cy="4035425"/>
          </a:xfrm>
          <a:prstGeom prst="rect">
            <a:avLst/>
          </a:prstGeom>
          <a:noFill/>
        </p:spPr>
      </p:pic>
      <p:sp>
        <p:nvSpPr>
          <p:cNvPr id="195072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917" name="Group 197"/>
          <p:cNvGrpSpPr>
            <a:grpSpLocks/>
          </p:cNvGrpSpPr>
          <p:nvPr/>
        </p:nvGrpSpPr>
        <p:grpSpPr bwMode="auto">
          <a:xfrm>
            <a:off x="990600" y="5611813"/>
            <a:ext cx="7239000" cy="941387"/>
            <a:chOff x="480" y="3535"/>
            <a:chExt cx="4560" cy="593"/>
          </a:xfrm>
        </p:grpSpPr>
        <p:sp>
          <p:nvSpPr>
            <p:cNvPr id="1950918" name="Text Box 198"/>
            <p:cNvSpPr txBox="1">
              <a:spLocks noChangeArrowheads="1"/>
            </p:cNvSpPr>
            <p:nvPr/>
          </p:nvSpPr>
          <p:spPr bwMode="auto">
            <a:xfrm>
              <a:off x="480" y="3535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0919" name="Text Box 199"/>
            <p:cNvSpPr txBox="1">
              <a:spLocks noChangeArrowheads="1"/>
            </p:cNvSpPr>
            <p:nvPr/>
          </p:nvSpPr>
          <p:spPr bwMode="auto">
            <a:xfrm>
              <a:off x="720" y="3581"/>
              <a:ext cx="432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period of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preparation for the Second Advent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the Messiah was the four-hundred-year period from the Protestant Reformation in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1517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to the end of  World War I  in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1918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6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347).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5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5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5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5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5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5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5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50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50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5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5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50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50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5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5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5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5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5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724" grpId="0"/>
      <p:bldP spid="1950725" grpId="0"/>
      <p:bldP spid="1950727" grpId="0"/>
      <p:bldP spid="1950911" grpId="0"/>
      <p:bldP spid="1950914" grpId="0"/>
      <p:bldP spid="1950729" grpId="0" animBg="1"/>
      <p:bldP spid="1950733" grpId="0" animBg="1"/>
      <p:bldP spid="19507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3431" name="Group 7"/>
          <p:cNvGrpSpPr>
            <a:grpSpLocks/>
          </p:cNvGrpSpPr>
          <p:nvPr/>
        </p:nvGrpSpPr>
        <p:grpSpPr bwMode="auto">
          <a:xfrm>
            <a:off x="533400" y="1676400"/>
            <a:ext cx="7239000" cy="619125"/>
            <a:chOff x="336" y="1056"/>
            <a:chExt cx="4560" cy="390"/>
          </a:xfrm>
        </p:grpSpPr>
        <p:sp>
          <p:nvSpPr>
            <p:cNvPr id="2023432" name="Text Box 8"/>
            <p:cNvSpPr txBox="1">
              <a:spLocks noChangeArrowheads="1"/>
            </p:cNvSpPr>
            <p:nvPr/>
          </p:nvSpPr>
          <p:spPr bwMode="auto">
            <a:xfrm>
              <a:off x="576" y="1104"/>
              <a:ext cx="432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>
                  <a:solidFill>
                    <a:srgbClr val="500028"/>
                  </a:solidFill>
                  <a:effectLst/>
                  <a:latin typeface="Arial" charset="0"/>
                </a:rPr>
                <a:t>Seeks God-given original nature</a:t>
              </a:r>
            </a:p>
          </p:txBody>
        </p:sp>
        <p:sp>
          <p:nvSpPr>
            <p:cNvPr id="2023433" name="Text Box 9"/>
            <p:cNvSpPr txBox="1">
              <a:spLocks noChangeArrowheads="1"/>
            </p:cNvSpPr>
            <p:nvPr/>
          </p:nvSpPr>
          <p:spPr bwMode="auto">
            <a:xfrm>
              <a:off x="336" y="1056"/>
              <a:ext cx="24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5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023462" name="Picture 38" descr="METHOD~1"/>
          <p:cNvPicPr>
            <a:picLocks noChangeAspect="1" noChangeArrowheads="1"/>
          </p:cNvPicPr>
          <p:nvPr/>
        </p:nvPicPr>
        <p:blipFill>
          <a:blip r:embed="rId3"/>
          <a:srcRect l="-24692" t="-25478" r="-18520" b="-27388"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EC9D"/>
              </a:gs>
              <a:gs pos="100000">
                <a:schemeClr val="bg1"/>
              </a:gs>
            </a:gsLst>
            <a:lin ang="5400000" scaled="1"/>
          </a:gradFill>
        </p:spPr>
      </p:pic>
      <p:sp>
        <p:nvSpPr>
          <p:cNvPr id="2023463" name="Rectangle 39"/>
          <p:cNvSpPr>
            <a:spLocks noChangeArrowheads="1"/>
          </p:cNvSpPr>
          <p:nvPr/>
        </p:nvSpPr>
        <p:spPr bwMode="auto">
          <a:xfrm>
            <a:off x="1524000" y="2971800"/>
            <a:ext cx="5562600" cy="381000"/>
          </a:xfrm>
          <a:prstGeom prst="rect">
            <a:avLst/>
          </a:prstGeom>
          <a:solidFill>
            <a:srgbClr val="FFFFD9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3430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400" b="0" dirty="0">
                <a:solidFill>
                  <a:srgbClr val="500028"/>
                </a:solidFill>
                <a:effectLst/>
                <a:latin typeface="Arial Black" pitchFamily="34" charset="0"/>
              </a:rPr>
              <a:t>2.2  The Abel-Type View of Life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14400" y="2895600"/>
            <a:ext cx="6248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dirty="0">
                <a:solidFill>
                  <a:srgbClr val="500028"/>
                </a:solidFill>
                <a:effectLst/>
                <a:latin typeface="Arial" charset="0"/>
              </a:rPr>
              <a:t>Guides modern people to seek God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33400" y="2774950"/>
            <a:ext cx="381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sz="4600" dirty="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 dirty="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23448" name="Picture 24" descr="708653"/>
          <p:cNvPicPr>
            <a:picLocks noChangeAspect="1" noChangeArrowheads="1"/>
          </p:cNvPicPr>
          <p:nvPr/>
        </p:nvPicPr>
        <p:blipFill>
          <a:blip r:embed="rId4"/>
          <a:srcRect l="-8319" t="-26836" b="-34178"/>
          <a:stretch>
            <a:fillRect/>
          </a:stretch>
        </p:blipFill>
        <p:spPr bwMode="auto">
          <a:xfrm>
            <a:off x="5486400" y="0"/>
            <a:ext cx="2976563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EC9D"/>
              </a:gs>
              <a:gs pos="100000">
                <a:schemeClr val="bg1"/>
              </a:gs>
            </a:gsLst>
            <a:lin ang="5400000" scaled="1"/>
          </a:gradFill>
        </p:spPr>
      </p:pic>
      <p:pic>
        <p:nvPicPr>
          <p:cNvPr id="2023441" name="Picture 17" descr="707093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/>
          <a:stretch>
            <a:fillRect/>
          </a:stretch>
        </p:blipFill>
        <p:spPr bwMode="auto">
          <a:xfrm>
            <a:off x="609600" y="1138238"/>
            <a:ext cx="5029200" cy="4271962"/>
          </a:xfrm>
          <a:prstGeom prst="rect">
            <a:avLst/>
          </a:prstGeom>
          <a:noFill/>
        </p:spPr>
      </p:pic>
      <p:sp>
        <p:nvSpPr>
          <p:cNvPr id="2023459" name="Rectangle 35"/>
          <p:cNvSpPr>
            <a:spLocks noChangeArrowheads="1"/>
          </p:cNvSpPr>
          <p:nvPr/>
        </p:nvSpPr>
        <p:spPr bwMode="auto">
          <a:xfrm>
            <a:off x="609600" y="4057650"/>
            <a:ext cx="6858000" cy="381000"/>
          </a:xfrm>
          <a:prstGeom prst="rect">
            <a:avLst/>
          </a:prstGeom>
          <a:solidFill>
            <a:srgbClr val="FFFFD9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023469" name="Group 45"/>
          <p:cNvGrpSpPr>
            <a:grpSpLocks/>
          </p:cNvGrpSpPr>
          <p:nvPr/>
        </p:nvGrpSpPr>
        <p:grpSpPr bwMode="auto">
          <a:xfrm>
            <a:off x="533400" y="3913188"/>
            <a:ext cx="7086600" cy="595312"/>
            <a:chOff x="336" y="2465"/>
            <a:chExt cx="4464" cy="375"/>
          </a:xfrm>
        </p:grpSpPr>
        <p:sp>
          <p:nvSpPr>
            <p:cNvPr id="2023438" name="Text Box 14"/>
            <p:cNvSpPr txBox="1">
              <a:spLocks noChangeArrowheads="1"/>
            </p:cNvSpPr>
            <p:nvPr/>
          </p:nvSpPr>
          <p:spPr bwMode="auto">
            <a:xfrm>
              <a:off x="576" y="2513"/>
              <a:ext cx="422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>
                  <a:solidFill>
                    <a:srgbClr val="500028"/>
                  </a:solidFill>
                  <a:effectLst/>
                  <a:latin typeface="Arial" charset="0"/>
                </a:rPr>
                <a:t>Formed the democratic world of today</a:t>
              </a:r>
            </a:p>
          </p:txBody>
        </p:sp>
        <p:sp>
          <p:nvSpPr>
            <p:cNvPr id="2023439" name="Text Box 15"/>
            <p:cNvSpPr txBox="1">
              <a:spLocks noChangeArrowheads="1"/>
            </p:cNvSpPr>
            <p:nvPr/>
          </p:nvSpPr>
          <p:spPr bwMode="auto">
            <a:xfrm>
              <a:off x="336" y="2465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2342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3440" name="Group 16"/>
          <p:cNvGrpSpPr>
            <a:grpSpLocks/>
          </p:cNvGrpSpPr>
          <p:nvPr/>
        </p:nvGrpSpPr>
        <p:grpSpPr bwMode="auto">
          <a:xfrm>
            <a:off x="1066800" y="5718175"/>
            <a:ext cx="6781800" cy="682625"/>
            <a:chOff x="624" y="3602"/>
            <a:chExt cx="4272" cy="430"/>
          </a:xfrm>
        </p:grpSpPr>
        <p:sp>
          <p:nvSpPr>
            <p:cNvPr id="2023428" name="Text Box 4"/>
            <p:cNvSpPr txBox="1">
              <a:spLocks noChangeArrowheads="1"/>
            </p:cNvSpPr>
            <p:nvPr/>
          </p:nvSpPr>
          <p:spPr bwMode="auto">
            <a:xfrm>
              <a:off x="624" y="360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3429" name="Text Box 5"/>
            <p:cNvSpPr txBox="1">
              <a:spLocks noChangeArrowheads="1"/>
            </p:cNvSpPr>
            <p:nvPr/>
          </p:nvSpPr>
          <p:spPr bwMode="auto">
            <a:xfrm>
              <a:off x="864" y="3648"/>
              <a:ext cx="40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In diverse ways, the Abel-type view of life matured to form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democratic world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today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357).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2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23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23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2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2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23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2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2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23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2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2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3463" grpId="0" animBg="1"/>
      <p:bldP spid="20234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33"/>
            </a:gs>
            <a:gs pos="50000">
              <a:srgbClr val="FFC979"/>
            </a:gs>
            <a:gs pos="100000">
              <a:srgbClr val="3333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5503" name="Picture 31" descr="The Second Battle of Ypres, 22 April to May 1915 by Richard Jack (1866 - 1952) Canadian War Museum_PD"/>
          <p:cNvPicPr>
            <a:picLocks noChangeAspect="1" noChangeArrowheads="1"/>
          </p:cNvPicPr>
          <p:nvPr/>
        </p:nvPicPr>
        <p:blipFill>
          <a:blip r:embed="rId3"/>
          <a:srcRect r="11864"/>
          <a:stretch>
            <a:fillRect/>
          </a:stretch>
        </p:blipFill>
        <p:spPr bwMode="auto">
          <a:xfrm>
            <a:off x="4648200" y="1600200"/>
            <a:ext cx="4114800" cy="3001963"/>
          </a:xfrm>
          <a:prstGeom prst="rect">
            <a:avLst/>
          </a:prstGeom>
          <a:noFill/>
        </p:spPr>
      </p:pic>
      <p:pic>
        <p:nvPicPr>
          <p:cNvPr id="2025484" name="Picture 12" descr="The storming of the Bastille, 14 July 1789_Public Domain"/>
          <p:cNvPicPr>
            <a:picLocks noChangeAspect="1" noChangeArrowheads="1"/>
          </p:cNvPicPr>
          <p:nvPr/>
        </p:nvPicPr>
        <p:blipFill>
          <a:blip r:embed="rId4">
            <a:lum bright="36000" contrast="24000"/>
          </a:blip>
          <a:srcRect t="1259"/>
          <a:stretch>
            <a:fillRect/>
          </a:stretch>
        </p:blipFill>
        <p:spPr bwMode="auto">
          <a:xfrm>
            <a:off x="457200" y="1608138"/>
            <a:ext cx="4038600" cy="2989262"/>
          </a:xfrm>
          <a:prstGeom prst="rect">
            <a:avLst/>
          </a:prstGeom>
          <a:noFill/>
        </p:spPr>
      </p:pic>
      <p:sp>
        <p:nvSpPr>
          <p:cNvPr id="2025485" name="WordArt 13"/>
          <p:cNvSpPr>
            <a:spLocks noChangeArrowheads="1" noChangeShapeType="1" noTextEdit="1"/>
          </p:cNvSpPr>
          <p:nvPr/>
        </p:nvSpPr>
        <p:spPr bwMode="auto">
          <a:xfrm>
            <a:off x="3036888" y="4811713"/>
            <a:ext cx="1304925" cy="446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1789</a:t>
            </a:r>
          </a:p>
        </p:txBody>
      </p:sp>
      <p:sp>
        <p:nvSpPr>
          <p:cNvPr id="2025486" name="WordArt 14"/>
          <p:cNvSpPr>
            <a:spLocks noChangeArrowheads="1" noChangeShapeType="1" noTextEdit="1"/>
          </p:cNvSpPr>
          <p:nvPr/>
        </p:nvSpPr>
        <p:spPr bwMode="auto">
          <a:xfrm>
            <a:off x="4827588" y="4811713"/>
            <a:ext cx="1306512" cy="446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1918</a:t>
            </a:r>
          </a:p>
        </p:txBody>
      </p:sp>
      <p:sp>
        <p:nvSpPr>
          <p:cNvPr id="2025487" name="WordArt 15"/>
          <p:cNvSpPr>
            <a:spLocks noChangeArrowheads="1" noChangeShapeType="1" noTextEdit="1"/>
          </p:cNvSpPr>
          <p:nvPr/>
        </p:nvSpPr>
        <p:spPr bwMode="auto">
          <a:xfrm>
            <a:off x="4508500" y="4956175"/>
            <a:ext cx="177800" cy="7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-</a:t>
            </a:r>
          </a:p>
        </p:txBody>
      </p:sp>
      <p:sp>
        <p:nvSpPr>
          <p:cNvPr id="2025488" name="WordArt 16"/>
          <p:cNvSpPr>
            <a:spLocks noChangeArrowheads="1" noChangeShapeType="1" noTextEdit="1"/>
          </p:cNvSpPr>
          <p:nvPr/>
        </p:nvSpPr>
        <p:spPr bwMode="auto">
          <a:xfrm>
            <a:off x="2819400" y="4754563"/>
            <a:ext cx="3543300" cy="474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(                         </a:t>
            </a:r>
            <a:r>
              <a:rPr lang="en-US" b="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                   </a:t>
            </a:r>
            <a:r>
              <a:rPr lang="en-US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 )</a:t>
            </a:r>
          </a:p>
        </p:txBody>
      </p:sp>
      <p:sp>
        <p:nvSpPr>
          <p:cNvPr id="2025474" name="WordArt 2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7162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The Period of Maturation</a:t>
            </a:r>
          </a:p>
          <a:p>
            <a:r>
              <a:rPr lang="en-US" sz="3600" b="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of Politics, Economy</a:t>
            </a:r>
          </a:p>
          <a:p>
            <a:r>
              <a:rPr lang="en-US" sz="3600" b="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and Ideology</a:t>
            </a:r>
          </a:p>
        </p:txBody>
      </p:sp>
      <p:grpSp>
        <p:nvGrpSpPr>
          <p:cNvPr id="2025504" name="Group 32"/>
          <p:cNvGrpSpPr>
            <a:grpSpLocks/>
          </p:cNvGrpSpPr>
          <p:nvPr/>
        </p:nvGrpSpPr>
        <p:grpSpPr bwMode="auto">
          <a:xfrm>
            <a:off x="2057400" y="381000"/>
            <a:ext cx="5029200" cy="976313"/>
            <a:chOff x="1056" y="240"/>
            <a:chExt cx="3600" cy="615"/>
          </a:xfrm>
        </p:grpSpPr>
        <p:sp>
          <p:nvSpPr>
            <p:cNvPr id="2025476" name="AutoShape 4"/>
            <p:cNvSpPr>
              <a:spLocks noChangeArrowheads="1"/>
            </p:cNvSpPr>
            <p:nvPr/>
          </p:nvSpPr>
          <p:spPr bwMode="auto">
            <a:xfrm>
              <a:off x="1056" y="240"/>
              <a:ext cx="3600" cy="61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CBF00"/>
                </a:gs>
                <a:gs pos="100000">
                  <a:srgbClr val="600030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02547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254" y="383"/>
              <a:ext cx="3204" cy="3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542A00"/>
                    </a:solidFill>
                    <a:round/>
                    <a:headEnd/>
                    <a:tailEnd/>
                  </a:ln>
                  <a:solidFill>
                    <a:srgbClr val="FFF7D5"/>
                  </a:solidFill>
                  <a:effectLst>
                    <a:outerShdw dist="35921" dir="2700000" algn="ctr" rotWithShape="0">
                      <a:srgbClr val="542A00"/>
                    </a:outerShdw>
                  </a:effectLst>
                  <a:latin typeface="Papyrus"/>
                </a:rPr>
                <a:t>Section 3</a:t>
              </a:r>
            </a:p>
          </p:txBody>
        </p:sp>
      </p:grpSp>
      <p:sp>
        <p:nvSpPr>
          <p:cNvPr id="2025479" name="Rectangle 7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5483" name="Group 11"/>
          <p:cNvGrpSpPr>
            <a:grpSpLocks/>
          </p:cNvGrpSpPr>
          <p:nvPr/>
        </p:nvGrpSpPr>
        <p:grpSpPr bwMode="auto">
          <a:xfrm>
            <a:off x="914400" y="5715000"/>
            <a:ext cx="7162800" cy="682625"/>
            <a:chOff x="432" y="3535"/>
            <a:chExt cx="4512" cy="430"/>
          </a:xfrm>
        </p:grpSpPr>
        <p:sp>
          <p:nvSpPr>
            <p:cNvPr id="2025481" name="Text Box 9"/>
            <p:cNvSpPr txBox="1">
              <a:spLocks noChangeArrowheads="1"/>
            </p:cNvSpPr>
            <p:nvPr/>
          </p:nvSpPr>
          <p:spPr bwMode="auto">
            <a:xfrm>
              <a:off x="432" y="3535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5482" name="Text Box 10"/>
            <p:cNvSpPr txBox="1">
              <a:spLocks noChangeArrowheads="1"/>
            </p:cNvSpPr>
            <p:nvPr/>
          </p:nvSpPr>
          <p:spPr bwMode="auto">
            <a:xfrm>
              <a:off x="672" y="3581"/>
              <a:ext cx="42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This period refers to the 130 years between the French Revolution in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1789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the end of  World War I  in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1918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600" b="0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2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2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2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2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2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2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2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2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2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2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2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2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5485" grpId="0" animBg="1"/>
      <p:bldP spid="2025486" grpId="0" animBg="1"/>
      <p:bldP spid="2025487" grpId="0" animBg="1"/>
      <p:bldP spid="2025488" grpId="0"/>
      <p:bldP spid="20254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5000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2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7563" name="Group 43"/>
          <p:cNvGrpSpPr>
            <a:grpSpLocks/>
          </p:cNvGrpSpPr>
          <p:nvPr/>
        </p:nvGrpSpPr>
        <p:grpSpPr bwMode="auto">
          <a:xfrm>
            <a:off x="1219200" y="5718175"/>
            <a:ext cx="6781800" cy="682625"/>
            <a:chOff x="432" y="3535"/>
            <a:chExt cx="4272" cy="430"/>
          </a:xfrm>
        </p:grpSpPr>
        <p:sp>
          <p:nvSpPr>
            <p:cNvPr id="2027552" name="Text Box 32"/>
            <p:cNvSpPr txBox="1">
              <a:spLocks noChangeArrowheads="1"/>
            </p:cNvSpPr>
            <p:nvPr/>
          </p:nvSpPr>
          <p:spPr bwMode="auto">
            <a:xfrm>
              <a:off x="432" y="3535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7553" name="Text Box 33"/>
            <p:cNvSpPr txBox="1">
              <a:spLocks noChangeArrowheads="1"/>
            </p:cNvSpPr>
            <p:nvPr/>
          </p:nvSpPr>
          <p:spPr bwMode="auto">
            <a:xfrm>
              <a:off x="672" y="3581"/>
              <a:ext cx="40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Cain-type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Abel-type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views of life matured, taking their separate paths.</a:t>
              </a:r>
              <a:endParaRPr lang="en-US" sz="16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2027567" name="Group 47"/>
          <p:cNvGrpSpPr>
            <a:grpSpLocks/>
          </p:cNvGrpSpPr>
          <p:nvPr/>
        </p:nvGrpSpPr>
        <p:grpSpPr bwMode="auto">
          <a:xfrm>
            <a:off x="1158875" y="3238500"/>
            <a:ext cx="2619375" cy="1676400"/>
            <a:chOff x="730" y="2040"/>
            <a:chExt cx="1650" cy="1056"/>
          </a:xfrm>
        </p:grpSpPr>
        <p:sp>
          <p:nvSpPr>
            <p:cNvPr id="2027534" name="Oval 14"/>
            <p:cNvSpPr>
              <a:spLocks noChangeArrowheads="1"/>
            </p:cNvSpPr>
            <p:nvPr/>
          </p:nvSpPr>
          <p:spPr bwMode="auto">
            <a:xfrm rot="5400000">
              <a:off x="1027" y="1743"/>
              <a:ext cx="1056" cy="1650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35" name="Text Box 15"/>
            <p:cNvSpPr txBox="1">
              <a:spLocks noChangeArrowheads="1"/>
            </p:cNvSpPr>
            <p:nvPr/>
          </p:nvSpPr>
          <p:spPr bwMode="auto">
            <a:xfrm>
              <a:off x="769" y="2064"/>
              <a:ext cx="1572" cy="10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800" b="0">
                  <a:solidFill>
                    <a:srgbClr val="5A002D"/>
                  </a:solidFill>
                  <a:effectLst/>
                  <a:latin typeface="Arial Black" pitchFamily="34" charset="0"/>
                </a:rPr>
                <a:t>Abel-type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800" b="0">
                  <a:solidFill>
                    <a:srgbClr val="5A002D"/>
                  </a:solidFill>
                  <a:effectLst/>
                  <a:latin typeface="Arial Black" pitchFamily="34" charset="0"/>
                </a:rPr>
                <a:t>view of life</a:t>
              </a:r>
            </a:p>
          </p:txBody>
        </p:sp>
      </p:grpSp>
      <p:grpSp>
        <p:nvGrpSpPr>
          <p:cNvPr id="2027566" name="Group 46"/>
          <p:cNvGrpSpPr>
            <a:grpSpLocks/>
          </p:cNvGrpSpPr>
          <p:nvPr/>
        </p:nvGrpSpPr>
        <p:grpSpPr bwMode="auto">
          <a:xfrm>
            <a:off x="1160463" y="838200"/>
            <a:ext cx="2619375" cy="1676400"/>
            <a:chOff x="731" y="528"/>
            <a:chExt cx="1650" cy="1056"/>
          </a:xfrm>
        </p:grpSpPr>
        <p:sp>
          <p:nvSpPr>
            <p:cNvPr id="2027544" name="Oval 24"/>
            <p:cNvSpPr>
              <a:spLocks noChangeArrowheads="1"/>
            </p:cNvSpPr>
            <p:nvPr/>
          </p:nvSpPr>
          <p:spPr bwMode="auto">
            <a:xfrm rot="5400000">
              <a:off x="1028" y="231"/>
              <a:ext cx="1056" cy="165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45" name="Text Box 25"/>
            <p:cNvSpPr txBox="1">
              <a:spLocks noChangeArrowheads="1"/>
            </p:cNvSpPr>
            <p:nvPr/>
          </p:nvSpPr>
          <p:spPr bwMode="auto">
            <a:xfrm>
              <a:off x="770" y="552"/>
              <a:ext cx="1572" cy="10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Cain-type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view of life</a:t>
              </a:r>
            </a:p>
          </p:txBody>
        </p:sp>
      </p:grpSp>
      <p:pic>
        <p:nvPicPr>
          <p:cNvPr id="2027570" name="Picture 50" descr="Father of Deism - Edward Herbert, 1st Baron Herbert of Cherbury, c"/>
          <p:cNvPicPr>
            <a:picLocks noChangeAspect="1" noChangeArrowheads="1"/>
          </p:cNvPicPr>
          <p:nvPr/>
        </p:nvPicPr>
        <p:blipFill>
          <a:blip r:embed="rId3"/>
          <a:srcRect t="12193" r="4167" b="6520"/>
          <a:stretch>
            <a:fillRect/>
          </a:stretch>
        </p:blipFill>
        <p:spPr bwMode="auto">
          <a:xfrm>
            <a:off x="4114800" y="458788"/>
            <a:ext cx="3505200" cy="2360612"/>
          </a:xfrm>
          <a:prstGeom prst="rect">
            <a:avLst/>
          </a:prstGeom>
          <a:noFill/>
        </p:spPr>
      </p:pic>
      <p:pic>
        <p:nvPicPr>
          <p:cNvPr id="2027573" name="Picture 53" descr="Protestant Pilgrims on deck of Speedwell before departure to New World on July 22, 1620 Painted by Robert Weir_PD"/>
          <p:cNvPicPr>
            <a:picLocks noChangeAspect="1" noChangeArrowheads="1"/>
          </p:cNvPicPr>
          <p:nvPr/>
        </p:nvPicPr>
        <p:blipFill>
          <a:blip r:embed="rId4"/>
          <a:srcRect l="4167"/>
          <a:stretch>
            <a:fillRect/>
          </a:stretch>
        </p:blipFill>
        <p:spPr bwMode="auto">
          <a:xfrm>
            <a:off x="4114800" y="2971800"/>
            <a:ext cx="3505200" cy="2419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2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27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7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2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27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27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2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2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5000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595" name="Oval 27"/>
          <p:cNvSpPr>
            <a:spLocks noChangeArrowheads="1"/>
          </p:cNvSpPr>
          <p:nvPr/>
        </p:nvSpPr>
        <p:spPr bwMode="auto">
          <a:xfrm rot="5400000">
            <a:off x="1631951" y="366712"/>
            <a:ext cx="1676400" cy="2619375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29606" name="Picture 38" descr="Father of Deism - Edward Herbert, 1st Baron Herbert of Cherbury, c"/>
          <p:cNvPicPr>
            <a:picLocks noChangeAspect="1" noChangeArrowheads="1"/>
          </p:cNvPicPr>
          <p:nvPr/>
        </p:nvPicPr>
        <p:blipFill>
          <a:blip r:embed="rId3"/>
          <a:srcRect t="12193" r="4167" b="6520"/>
          <a:stretch>
            <a:fillRect/>
          </a:stretch>
        </p:blipFill>
        <p:spPr bwMode="auto">
          <a:xfrm>
            <a:off x="4114800" y="458788"/>
            <a:ext cx="3505200" cy="2360612"/>
          </a:xfrm>
          <a:prstGeom prst="rect">
            <a:avLst/>
          </a:prstGeom>
          <a:noFill/>
        </p:spPr>
      </p:pic>
      <p:pic>
        <p:nvPicPr>
          <p:cNvPr id="2029605" name="Picture 37" descr="Protestant Pilgrims on deck of Speedwell before departure to New World on July 22, 1620 Painted by Robert Weir_PD"/>
          <p:cNvPicPr>
            <a:picLocks noChangeAspect="1" noChangeArrowheads="1"/>
          </p:cNvPicPr>
          <p:nvPr/>
        </p:nvPicPr>
        <p:blipFill>
          <a:blip r:embed="rId4"/>
          <a:srcRect l="4167"/>
          <a:stretch>
            <a:fillRect/>
          </a:stretch>
        </p:blipFill>
        <p:spPr bwMode="auto">
          <a:xfrm>
            <a:off x="4114800" y="2971800"/>
            <a:ext cx="3505200" cy="2419350"/>
          </a:xfrm>
          <a:prstGeom prst="rect">
            <a:avLst/>
          </a:prstGeom>
          <a:noFill/>
        </p:spPr>
      </p:pic>
      <p:sp>
        <p:nvSpPr>
          <p:cNvPr id="2029611" name="Oval 43" descr="Vote 1"/>
          <p:cNvSpPr>
            <a:spLocks noChangeArrowheads="1"/>
          </p:cNvSpPr>
          <p:nvPr/>
        </p:nvSpPr>
        <p:spPr bwMode="auto">
          <a:xfrm rot="5400000">
            <a:off x="5775326" y="2767012"/>
            <a:ext cx="1676400" cy="2619375"/>
          </a:xfrm>
          <a:prstGeom prst="ellipse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19050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9612" name="Oval 44" descr="Hammer and sickle - Symbol of Communism"/>
          <p:cNvSpPr>
            <a:spLocks noChangeArrowheads="1"/>
          </p:cNvSpPr>
          <p:nvPr/>
        </p:nvSpPr>
        <p:spPr bwMode="auto">
          <a:xfrm rot="5400000">
            <a:off x="5776913" y="366712"/>
            <a:ext cx="1676400" cy="2619375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1905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9590" name="Text Box 22"/>
          <p:cNvSpPr txBox="1">
            <a:spLocks noChangeArrowheads="1"/>
          </p:cNvSpPr>
          <p:nvPr/>
        </p:nvSpPr>
        <p:spPr bwMode="auto">
          <a:xfrm>
            <a:off x="5365750" y="3352800"/>
            <a:ext cx="249555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5400" dir="10800000" algn="ctr" rotWithShape="0">
              <a:srgbClr val="FFFF00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Abel-type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society</a:t>
            </a:r>
          </a:p>
        </p:txBody>
      </p:sp>
      <p:sp>
        <p:nvSpPr>
          <p:cNvPr id="2029592" name="Text Box 24"/>
          <p:cNvSpPr txBox="1">
            <a:spLocks noChangeArrowheads="1"/>
          </p:cNvSpPr>
          <p:nvPr/>
        </p:nvSpPr>
        <p:spPr bwMode="auto">
          <a:xfrm>
            <a:off x="5367338" y="876300"/>
            <a:ext cx="249555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Cain-type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society</a:t>
            </a:r>
          </a:p>
        </p:txBody>
      </p:sp>
      <p:sp>
        <p:nvSpPr>
          <p:cNvPr id="202957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9584" name="Group 16"/>
          <p:cNvGrpSpPr>
            <a:grpSpLocks/>
          </p:cNvGrpSpPr>
          <p:nvPr/>
        </p:nvGrpSpPr>
        <p:grpSpPr bwMode="auto">
          <a:xfrm>
            <a:off x="990600" y="5718175"/>
            <a:ext cx="7086600" cy="682625"/>
            <a:chOff x="480" y="3554"/>
            <a:chExt cx="4464" cy="430"/>
          </a:xfrm>
        </p:grpSpPr>
        <p:sp>
          <p:nvSpPr>
            <p:cNvPr id="2029572" name="Text Box 4"/>
            <p:cNvSpPr txBox="1">
              <a:spLocks noChangeArrowheads="1"/>
            </p:cNvSpPr>
            <p:nvPr/>
          </p:nvSpPr>
          <p:spPr bwMode="auto">
            <a:xfrm>
              <a:off x="480" y="355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29573" name="Text Box 5"/>
            <p:cNvSpPr txBox="1">
              <a:spLocks noChangeArrowheads="1"/>
            </p:cNvSpPr>
            <p:nvPr/>
          </p:nvSpPr>
          <p:spPr bwMode="auto">
            <a:xfrm>
              <a:off x="720" y="3600"/>
              <a:ext cx="422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As they matured, they founded two different forms of society with distinct social structures:  a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Cain-type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an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Abel-type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society.</a:t>
              </a:r>
            </a:p>
          </p:txBody>
        </p:sp>
      </p:grpSp>
      <p:sp>
        <p:nvSpPr>
          <p:cNvPr id="2029587" name="Line 19"/>
          <p:cNvSpPr>
            <a:spLocks noChangeShapeType="1"/>
          </p:cNvSpPr>
          <p:nvPr/>
        </p:nvSpPr>
        <p:spPr bwMode="auto">
          <a:xfrm rot="-21600000">
            <a:off x="3352800" y="1676400"/>
            <a:ext cx="1905000" cy="0"/>
          </a:xfrm>
          <a:prstGeom prst="line">
            <a:avLst/>
          </a:prstGeom>
          <a:noFill/>
          <a:ln w="95250">
            <a:solidFill>
              <a:srgbClr val="DC6E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29588" name="Line 20"/>
          <p:cNvSpPr>
            <a:spLocks noChangeShapeType="1"/>
          </p:cNvSpPr>
          <p:nvPr/>
        </p:nvSpPr>
        <p:spPr bwMode="auto">
          <a:xfrm rot="-21600000">
            <a:off x="3352800" y="4076700"/>
            <a:ext cx="1905000" cy="0"/>
          </a:xfrm>
          <a:prstGeom prst="line">
            <a:avLst/>
          </a:prstGeom>
          <a:noFill/>
          <a:ln w="95250">
            <a:solidFill>
              <a:srgbClr val="FAF4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29621" name="Oval 53" descr="Father of Deism - Edward Herbert, 1st Baron Herbert of Cherbury, c"/>
          <p:cNvSpPr>
            <a:spLocks noChangeArrowheads="1"/>
          </p:cNvSpPr>
          <p:nvPr/>
        </p:nvSpPr>
        <p:spPr bwMode="auto">
          <a:xfrm rot="5400000">
            <a:off x="1616076" y="366712"/>
            <a:ext cx="1676400" cy="2619375"/>
          </a:xfrm>
          <a:prstGeom prst="ellipse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9596" name="Text Box 28"/>
          <p:cNvSpPr txBox="1">
            <a:spLocks noChangeArrowheads="1"/>
          </p:cNvSpPr>
          <p:nvPr/>
        </p:nvSpPr>
        <p:spPr bwMode="auto">
          <a:xfrm>
            <a:off x="1222375" y="876300"/>
            <a:ext cx="249555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Cain-type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view of life</a:t>
            </a:r>
          </a:p>
        </p:txBody>
      </p:sp>
      <p:sp>
        <p:nvSpPr>
          <p:cNvPr id="2029593" name="Oval 25"/>
          <p:cNvSpPr>
            <a:spLocks noChangeArrowheads="1"/>
          </p:cNvSpPr>
          <p:nvPr/>
        </p:nvSpPr>
        <p:spPr bwMode="auto">
          <a:xfrm rot="5400000">
            <a:off x="1630363" y="2767012"/>
            <a:ext cx="1676400" cy="261937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6F0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E0DB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9620" name="Oval 52" descr="Protestant Pilgrims on deck of Speedwell before departure to New World on July 22, 1620 Painted by Robert Weir_PD"/>
          <p:cNvSpPr>
            <a:spLocks noChangeArrowheads="1"/>
          </p:cNvSpPr>
          <p:nvPr/>
        </p:nvSpPr>
        <p:spPr bwMode="auto">
          <a:xfrm rot="5400000">
            <a:off x="1614488" y="2767012"/>
            <a:ext cx="1676400" cy="2619375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9594" name="Text Box 26"/>
          <p:cNvSpPr txBox="1">
            <a:spLocks noChangeArrowheads="1"/>
          </p:cNvSpPr>
          <p:nvPr/>
        </p:nvSpPr>
        <p:spPr bwMode="auto">
          <a:xfrm>
            <a:off x="1220788" y="3276600"/>
            <a:ext cx="249555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800" b="0">
                <a:solidFill>
                  <a:srgbClr val="5C002E"/>
                </a:solidFill>
                <a:effectLst/>
                <a:latin typeface="Arial Black" pitchFamily="34" charset="0"/>
              </a:rPr>
              <a:t>Abel-type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b="0">
                <a:solidFill>
                  <a:srgbClr val="5C002E"/>
                </a:solidFill>
                <a:effectLst/>
                <a:latin typeface="Arial Black" pitchFamily="34" charset="0"/>
              </a:rPr>
              <a:t>view of life</a:t>
            </a:r>
          </a:p>
        </p:txBody>
      </p:sp>
      <p:sp>
        <p:nvSpPr>
          <p:cNvPr id="2029622" name="Text Box 54"/>
          <p:cNvSpPr txBox="1">
            <a:spLocks noChangeArrowheads="1"/>
          </p:cNvSpPr>
          <p:nvPr/>
        </p:nvSpPr>
        <p:spPr bwMode="auto">
          <a:xfrm>
            <a:off x="1219200" y="3276600"/>
            <a:ext cx="249555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Abel-type</a:t>
            </a:r>
          </a:p>
          <a:p>
            <a:pPr eaLnBrk="0" hangingPunct="0">
              <a:lnSpc>
                <a:spcPct val="85000"/>
              </a:lnSpc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view of life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2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29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29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029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029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29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2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29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2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2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2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2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29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029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029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2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29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29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2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9595" grpId="0" animBg="1"/>
      <p:bldP spid="2029611" grpId="0" animBg="1"/>
      <p:bldP spid="2029612" grpId="0" animBg="1"/>
      <p:bldP spid="2029590" grpId="0"/>
      <p:bldP spid="2029592" grpId="0"/>
      <p:bldP spid="2029587" grpId="0" animBg="1"/>
      <p:bldP spid="2029588" grpId="0" animBg="1"/>
      <p:bldP spid="2029621" grpId="0" animBg="1"/>
      <p:bldP spid="2029593" grpId="0" animBg="1"/>
      <p:bldP spid="2029620" grpId="0" animBg="1"/>
      <p:bldP spid="2029594" grpId="0"/>
      <p:bldP spid="20296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D9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726" name="Group 110"/>
          <p:cNvGrpSpPr>
            <a:grpSpLocks/>
          </p:cNvGrpSpPr>
          <p:nvPr/>
        </p:nvGrpSpPr>
        <p:grpSpPr bwMode="auto">
          <a:xfrm>
            <a:off x="3733800" y="2362200"/>
            <a:ext cx="1152525" cy="1447800"/>
            <a:chOff x="2352" y="1488"/>
            <a:chExt cx="726" cy="912"/>
          </a:xfrm>
        </p:grpSpPr>
        <p:pic>
          <p:nvPicPr>
            <p:cNvPr id="2031705" name="Picture 89" descr="René Descartes at work"/>
            <p:cNvPicPr>
              <a:picLocks noChangeAspect="1" noChangeArrowheads="1"/>
            </p:cNvPicPr>
            <p:nvPr/>
          </p:nvPicPr>
          <p:blipFill>
            <a:blip r:embed="rId3" cstate="print">
              <a:lum bright="24000" contrast="30000"/>
            </a:blip>
            <a:srcRect l="4515" b="9375"/>
            <a:stretch>
              <a:fillRect/>
            </a:stretch>
          </p:blipFill>
          <p:spPr bwMode="auto">
            <a:xfrm>
              <a:off x="2424" y="1488"/>
              <a:ext cx="582" cy="818"/>
            </a:xfrm>
            <a:prstGeom prst="rect">
              <a:avLst/>
            </a:prstGeom>
            <a:noFill/>
          </p:spPr>
        </p:pic>
        <p:sp>
          <p:nvSpPr>
            <p:cNvPr id="2031708" name="Text Box 92"/>
            <p:cNvSpPr txBox="1">
              <a:spLocks noChangeArrowheads="1"/>
            </p:cNvSpPr>
            <p:nvPr/>
          </p:nvSpPr>
          <p:spPr bwMode="auto">
            <a:xfrm>
              <a:off x="2352" y="2265"/>
              <a:ext cx="726" cy="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 sz="800">
                  <a:solidFill>
                    <a:schemeClr val="tx1"/>
                  </a:solidFill>
                  <a:effectLst/>
                  <a:latin typeface="Arial" charset="0"/>
                </a:rPr>
                <a:t>Rene Descartes</a:t>
              </a:r>
            </a:p>
          </p:txBody>
        </p:sp>
      </p:grpSp>
      <p:pic>
        <p:nvPicPr>
          <p:cNvPr id="2031709" name="Picture 93" descr="A Philosopher Lecturing on the Orrery ca"/>
          <p:cNvPicPr>
            <a:picLocks noChangeAspect="1" noChangeArrowheads="1"/>
          </p:cNvPicPr>
          <p:nvPr/>
        </p:nvPicPr>
        <p:blipFill>
          <a:blip r:embed="rId4">
            <a:lum bright="30000" contrast="30000"/>
          </a:blip>
          <a:srcRect b="10382"/>
          <a:stretch>
            <a:fillRect/>
          </a:stretch>
        </p:blipFill>
        <p:spPr bwMode="auto">
          <a:xfrm>
            <a:off x="4876800" y="1295400"/>
            <a:ext cx="1828800" cy="1155700"/>
          </a:xfrm>
          <a:prstGeom prst="rect">
            <a:avLst/>
          </a:prstGeom>
          <a:noFill/>
        </p:spPr>
      </p:pic>
      <p:pic>
        <p:nvPicPr>
          <p:cNvPr id="2031710" name="Picture 94" descr="think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219200"/>
            <a:ext cx="661988" cy="1295400"/>
          </a:xfrm>
          <a:prstGeom prst="rect">
            <a:avLst/>
          </a:prstGeom>
          <a:noFill/>
        </p:spPr>
      </p:pic>
      <p:pic>
        <p:nvPicPr>
          <p:cNvPr id="2031712" name="Picture 96" descr="Father of Deism - Edward Herbert, 1st Baron Herbert of Cherbury, c"/>
          <p:cNvPicPr>
            <a:picLocks noChangeAspect="1" noChangeArrowheads="1"/>
          </p:cNvPicPr>
          <p:nvPr/>
        </p:nvPicPr>
        <p:blipFill>
          <a:blip r:embed="rId6" cstate="print"/>
          <a:srcRect t="12193" r="4167" b="6520"/>
          <a:stretch>
            <a:fillRect/>
          </a:stretch>
        </p:blipFill>
        <p:spPr bwMode="auto">
          <a:xfrm>
            <a:off x="6324600" y="2590800"/>
            <a:ext cx="1600200" cy="1076325"/>
          </a:xfrm>
          <a:prstGeom prst="rect">
            <a:avLst/>
          </a:prstGeom>
          <a:noFill/>
        </p:spPr>
      </p:pic>
      <p:grpSp>
        <p:nvGrpSpPr>
          <p:cNvPr id="2031716" name="Group 100"/>
          <p:cNvGrpSpPr>
            <a:grpSpLocks/>
          </p:cNvGrpSpPr>
          <p:nvPr/>
        </p:nvGrpSpPr>
        <p:grpSpPr bwMode="auto">
          <a:xfrm>
            <a:off x="4876800" y="2600325"/>
            <a:ext cx="1295400" cy="1209675"/>
            <a:chOff x="3072" y="1638"/>
            <a:chExt cx="816" cy="762"/>
          </a:xfrm>
        </p:grpSpPr>
        <p:pic>
          <p:nvPicPr>
            <p:cNvPr id="2031713" name="Picture 97" descr="Voltaire at the residence of Frederick II in Potsdam, Pruss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72" y="1638"/>
              <a:ext cx="816" cy="666"/>
            </a:xfrm>
            <a:prstGeom prst="rect">
              <a:avLst/>
            </a:prstGeom>
            <a:noFill/>
          </p:spPr>
        </p:pic>
        <p:sp>
          <p:nvSpPr>
            <p:cNvPr id="2031714" name="Text Box 98"/>
            <p:cNvSpPr txBox="1">
              <a:spLocks noChangeArrowheads="1"/>
            </p:cNvSpPr>
            <p:nvPr/>
          </p:nvSpPr>
          <p:spPr bwMode="auto">
            <a:xfrm>
              <a:off x="3117" y="2265"/>
              <a:ext cx="726" cy="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 sz="800">
                  <a:solidFill>
                    <a:schemeClr val="tx1"/>
                  </a:solidFill>
                  <a:effectLst/>
                  <a:latin typeface="Arial" charset="0"/>
                </a:rPr>
                <a:t>Voltaire</a:t>
              </a:r>
            </a:p>
          </p:txBody>
        </p:sp>
      </p:grpSp>
      <p:pic>
        <p:nvPicPr>
          <p:cNvPr id="2031723" name="Picture 107" descr="National Assembly taking the Tennis Court Oath  20 June 1789_PD"/>
          <p:cNvPicPr>
            <a:picLocks noChangeAspect="1" noChangeArrowheads="1"/>
          </p:cNvPicPr>
          <p:nvPr/>
        </p:nvPicPr>
        <p:blipFill>
          <a:blip r:embed="rId8"/>
          <a:srcRect t="25720" r="2"/>
          <a:stretch>
            <a:fillRect/>
          </a:stretch>
        </p:blipFill>
        <p:spPr bwMode="auto">
          <a:xfrm>
            <a:off x="0" y="1219200"/>
            <a:ext cx="9144000" cy="4452938"/>
          </a:xfrm>
          <a:prstGeom prst="rect">
            <a:avLst/>
          </a:prstGeom>
          <a:noFill/>
        </p:spPr>
      </p:pic>
      <p:sp>
        <p:nvSpPr>
          <p:cNvPr id="203161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1654" name="Group 38"/>
          <p:cNvGrpSpPr>
            <a:grpSpLocks/>
          </p:cNvGrpSpPr>
          <p:nvPr/>
        </p:nvGrpSpPr>
        <p:grpSpPr bwMode="auto">
          <a:xfrm>
            <a:off x="838200" y="5638800"/>
            <a:ext cx="7391400" cy="941388"/>
            <a:chOff x="336" y="3552"/>
            <a:chExt cx="4656" cy="593"/>
          </a:xfrm>
        </p:grpSpPr>
        <p:sp>
          <p:nvSpPr>
            <p:cNvPr id="2031620" name="Text Box 4"/>
            <p:cNvSpPr txBox="1">
              <a:spLocks noChangeArrowheads="1"/>
            </p:cNvSpPr>
            <p:nvPr/>
          </p:nvSpPr>
          <p:spPr bwMode="auto">
            <a:xfrm>
              <a:off x="336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31621" name="Text Box 5"/>
            <p:cNvSpPr txBox="1">
              <a:spLocks noChangeArrowheads="1"/>
            </p:cNvSpPr>
            <p:nvPr/>
          </p:nvSpPr>
          <p:spPr bwMode="auto">
            <a:xfrm>
              <a:off x="576" y="3598"/>
              <a:ext cx="4416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this way, those espousing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Cain-type view of life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championed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Enlightenment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gave rise to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French Revolution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thus establishing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Cain-type democracy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359).</a:t>
              </a:r>
            </a:p>
          </p:txBody>
        </p:sp>
      </p:grpSp>
      <p:sp>
        <p:nvSpPr>
          <p:cNvPr id="2031632" name="Text Box 16"/>
          <p:cNvSpPr txBox="1">
            <a:spLocks noChangeArrowheads="1"/>
          </p:cNvSpPr>
          <p:nvPr/>
        </p:nvSpPr>
        <p:spPr bwMode="auto">
          <a:xfrm>
            <a:off x="457200" y="166688"/>
            <a:ext cx="403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b="0">
                <a:solidFill>
                  <a:srgbClr val="500028"/>
                </a:solidFill>
                <a:effectLst/>
                <a:latin typeface="Arial Black" pitchFamily="34" charset="0"/>
              </a:rPr>
              <a:t>3.1 Democracy</a:t>
            </a:r>
          </a:p>
        </p:txBody>
      </p:sp>
      <p:sp>
        <p:nvSpPr>
          <p:cNvPr id="2031633" name="Text Box 17"/>
          <p:cNvSpPr txBox="1">
            <a:spLocks noChangeArrowheads="1"/>
          </p:cNvSpPr>
          <p:nvPr/>
        </p:nvSpPr>
        <p:spPr bwMode="auto">
          <a:xfrm>
            <a:off x="533400" y="700088"/>
            <a:ext cx="571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 u="sng">
                <a:solidFill>
                  <a:srgbClr val="500028"/>
                </a:solidFill>
                <a:effectLst/>
                <a:latin typeface="Arial Black" pitchFamily="34" charset="0"/>
              </a:rPr>
              <a:t>3.1.1 Cain-Type Democracy</a:t>
            </a:r>
          </a:p>
        </p:txBody>
      </p:sp>
      <p:sp>
        <p:nvSpPr>
          <p:cNvPr id="2031655" name="Line 39"/>
          <p:cNvSpPr>
            <a:spLocks noChangeShapeType="1"/>
          </p:cNvSpPr>
          <p:nvPr/>
        </p:nvSpPr>
        <p:spPr bwMode="auto">
          <a:xfrm rot="-16200000">
            <a:off x="1333500" y="36957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31656" name="Line 40"/>
          <p:cNvSpPr>
            <a:spLocks noChangeShapeType="1"/>
          </p:cNvSpPr>
          <p:nvPr/>
        </p:nvSpPr>
        <p:spPr bwMode="auto">
          <a:xfrm rot="-16200000">
            <a:off x="1333500" y="2476500"/>
            <a:ext cx="381000" cy="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031672" name="Group 56"/>
          <p:cNvGrpSpPr>
            <a:grpSpLocks/>
          </p:cNvGrpSpPr>
          <p:nvPr/>
        </p:nvGrpSpPr>
        <p:grpSpPr bwMode="auto">
          <a:xfrm>
            <a:off x="3429000" y="3886200"/>
            <a:ext cx="2211388" cy="1371600"/>
            <a:chOff x="2160" y="2448"/>
            <a:chExt cx="1393" cy="864"/>
          </a:xfrm>
        </p:grpSpPr>
        <p:sp>
          <p:nvSpPr>
            <p:cNvPr id="2031659" name="Oval 43"/>
            <p:cNvSpPr>
              <a:spLocks noChangeArrowheads="1"/>
            </p:cNvSpPr>
            <p:nvPr/>
          </p:nvSpPr>
          <p:spPr bwMode="auto">
            <a:xfrm rot="5400000">
              <a:off x="2425" y="2183"/>
              <a:ext cx="864" cy="1393"/>
            </a:xfrm>
            <a:prstGeom prst="ellipse">
              <a:avLst/>
            </a:prstGeom>
            <a:gradFill rotWithShape="0">
              <a:gsLst>
                <a:gs pos="0">
                  <a:srgbClr val="FF9900">
                    <a:alpha val="70000"/>
                  </a:srgbClr>
                </a:gs>
                <a:gs pos="50000">
                  <a:srgbClr val="CC3300">
                    <a:alpha val="70000"/>
                  </a:srgbClr>
                </a:gs>
                <a:gs pos="100000">
                  <a:srgbClr val="FF9900">
                    <a:alpha val="70000"/>
                  </a:srgbClr>
                </a:gs>
              </a:gsLst>
              <a:lin ang="5400000" scaled="1"/>
            </a:gradFill>
            <a:ln w="12700" algn="ctr">
              <a:solidFill>
                <a:srgbClr val="E48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1660" name="Text Box 44"/>
            <p:cNvSpPr txBox="1">
              <a:spLocks noChangeArrowheads="1"/>
            </p:cNvSpPr>
            <p:nvPr/>
          </p:nvSpPr>
          <p:spPr bwMode="auto">
            <a:xfrm>
              <a:off x="2193" y="2487"/>
              <a:ext cx="1327" cy="8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54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Cain-type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democracy</a:t>
              </a:r>
            </a:p>
          </p:txBody>
        </p:sp>
      </p:grpSp>
      <p:grpSp>
        <p:nvGrpSpPr>
          <p:cNvPr id="2031671" name="Group 55"/>
          <p:cNvGrpSpPr>
            <a:grpSpLocks/>
          </p:cNvGrpSpPr>
          <p:nvPr/>
        </p:nvGrpSpPr>
        <p:grpSpPr bwMode="auto">
          <a:xfrm>
            <a:off x="455613" y="3886200"/>
            <a:ext cx="2211387" cy="1371600"/>
            <a:chOff x="287" y="2448"/>
            <a:chExt cx="1393" cy="864"/>
          </a:xfrm>
        </p:grpSpPr>
        <p:sp>
          <p:nvSpPr>
            <p:cNvPr id="2031661" name="Oval 45"/>
            <p:cNvSpPr>
              <a:spLocks noChangeArrowheads="1"/>
            </p:cNvSpPr>
            <p:nvPr/>
          </p:nvSpPr>
          <p:spPr bwMode="auto">
            <a:xfrm rot="5400000">
              <a:off x="552" y="2183"/>
              <a:ext cx="864" cy="1393"/>
            </a:xfrm>
            <a:prstGeom prst="ellipse">
              <a:avLst/>
            </a:prstGeom>
            <a:gradFill rotWithShape="0">
              <a:gsLst>
                <a:gs pos="0">
                  <a:srgbClr val="FF9900">
                    <a:alpha val="70000"/>
                  </a:srgbClr>
                </a:gs>
                <a:gs pos="50000">
                  <a:srgbClr val="CC3300">
                    <a:alpha val="70000"/>
                  </a:srgbClr>
                </a:gs>
                <a:gs pos="100000">
                  <a:srgbClr val="FF9900">
                    <a:alpha val="70000"/>
                  </a:srgbClr>
                </a:gs>
              </a:gsLst>
              <a:lin ang="5400000" scaled="1"/>
            </a:gradFill>
            <a:ln w="12700" algn="ctr">
              <a:solidFill>
                <a:srgbClr val="E48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1662" name="Text Box 46"/>
            <p:cNvSpPr txBox="1">
              <a:spLocks noChangeArrowheads="1"/>
            </p:cNvSpPr>
            <p:nvPr/>
          </p:nvSpPr>
          <p:spPr bwMode="auto">
            <a:xfrm>
              <a:off x="320" y="2487"/>
              <a:ext cx="1327" cy="8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French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Revolution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0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(1789)</a:t>
              </a:r>
            </a:p>
          </p:txBody>
        </p:sp>
      </p:grpSp>
      <p:grpSp>
        <p:nvGrpSpPr>
          <p:cNvPr id="2031669" name="Group 53"/>
          <p:cNvGrpSpPr>
            <a:grpSpLocks/>
          </p:cNvGrpSpPr>
          <p:nvPr/>
        </p:nvGrpSpPr>
        <p:grpSpPr bwMode="auto">
          <a:xfrm>
            <a:off x="457200" y="1447800"/>
            <a:ext cx="4038600" cy="838200"/>
            <a:chOff x="288" y="912"/>
            <a:chExt cx="2544" cy="528"/>
          </a:xfrm>
        </p:grpSpPr>
        <p:sp>
          <p:nvSpPr>
            <p:cNvPr id="2031663" name="Oval 47"/>
            <p:cNvSpPr>
              <a:spLocks noChangeArrowheads="1"/>
            </p:cNvSpPr>
            <p:nvPr/>
          </p:nvSpPr>
          <p:spPr bwMode="auto">
            <a:xfrm rot="5400000">
              <a:off x="1296" y="-96"/>
              <a:ext cx="528" cy="2544"/>
            </a:xfrm>
            <a:prstGeom prst="ellipse">
              <a:avLst/>
            </a:prstGeom>
            <a:gradFill rotWithShape="0">
              <a:gsLst>
                <a:gs pos="0">
                  <a:srgbClr val="FF9900">
                    <a:alpha val="70000"/>
                  </a:srgbClr>
                </a:gs>
                <a:gs pos="50000">
                  <a:srgbClr val="CC3300">
                    <a:alpha val="70000"/>
                  </a:srgbClr>
                </a:gs>
                <a:gs pos="100000">
                  <a:srgbClr val="FF9900">
                    <a:alpha val="70000"/>
                  </a:srgbClr>
                </a:gs>
              </a:gsLst>
              <a:lin ang="5400000" scaled="1"/>
            </a:gradFill>
            <a:ln w="12700" algn="ctr">
              <a:solidFill>
                <a:srgbClr val="E48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1664" name="Text Box 48"/>
            <p:cNvSpPr txBox="1">
              <a:spLocks noChangeArrowheads="1"/>
            </p:cNvSpPr>
            <p:nvPr/>
          </p:nvSpPr>
          <p:spPr bwMode="auto">
            <a:xfrm>
              <a:off x="384" y="1008"/>
              <a:ext cx="2352" cy="33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Cain-type view of life</a:t>
              </a:r>
            </a:p>
          </p:txBody>
        </p:sp>
      </p:grpSp>
      <p:grpSp>
        <p:nvGrpSpPr>
          <p:cNvPr id="2031670" name="Group 54"/>
          <p:cNvGrpSpPr>
            <a:grpSpLocks/>
          </p:cNvGrpSpPr>
          <p:nvPr/>
        </p:nvGrpSpPr>
        <p:grpSpPr bwMode="auto">
          <a:xfrm>
            <a:off x="457200" y="2667000"/>
            <a:ext cx="3124200" cy="838200"/>
            <a:chOff x="288" y="1680"/>
            <a:chExt cx="1968" cy="528"/>
          </a:xfrm>
        </p:grpSpPr>
        <p:sp>
          <p:nvSpPr>
            <p:cNvPr id="2031665" name="Oval 49"/>
            <p:cNvSpPr>
              <a:spLocks noChangeArrowheads="1"/>
            </p:cNvSpPr>
            <p:nvPr/>
          </p:nvSpPr>
          <p:spPr bwMode="auto">
            <a:xfrm rot="5400000">
              <a:off x="1008" y="960"/>
              <a:ext cx="528" cy="1968"/>
            </a:xfrm>
            <a:prstGeom prst="ellipse">
              <a:avLst/>
            </a:prstGeom>
            <a:gradFill rotWithShape="0">
              <a:gsLst>
                <a:gs pos="0">
                  <a:srgbClr val="FF9900">
                    <a:alpha val="70000"/>
                  </a:srgbClr>
                </a:gs>
                <a:gs pos="50000">
                  <a:srgbClr val="CC3300">
                    <a:alpha val="70000"/>
                  </a:srgbClr>
                </a:gs>
                <a:gs pos="100000">
                  <a:srgbClr val="FF9900">
                    <a:alpha val="70000"/>
                  </a:srgbClr>
                </a:gs>
              </a:gsLst>
              <a:lin ang="5400000" scaled="1"/>
            </a:gradFill>
            <a:ln w="12700" algn="ctr">
              <a:solidFill>
                <a:srgbClr val="E48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1666" name="Text Box 50"/>
            <p:cNvSpPr txBox="1">
              <a:spLocks noChangeArrowheads="1"/>
            </p:cNvSpPr>
            <p:nvPr/>
          </p:nvSpPr>
          <p:spPr bwMode="auto">
            <a:xfrm>
              <a:off x="336" y="1776"/>
              <a:ext cx="1872" cy="33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Enlightenment</a:t>
              </a:r>
            </a:p>
          </p:txBody>
        </p:sp>
      </p:grpSp>
      <p:sp>
        <p:nvSpPr>
          <p:cNvPr id="2031667" name="Line 51"/>
          <p:cNvSpPr>
            <a:spLocks noChangeShapeType="1"/>
          </p:cNvSpPr>
          <p:nvPr/>
        </p:nvSpPr>
        <p:spPr bwMode="auto">
          <a:xfrm rot="-21600000">
            <a:off x="2667000" y="4572000"/>
            <a:ext cx="762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3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31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3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3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03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31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31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3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3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3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31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31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3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3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3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3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3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31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3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3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3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0316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316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3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31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31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3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1632" grpId="0"/>
      <p:bldP spid="2031633" grpId="0"/>
      <p:bldP spid="2031655" grpId="0" animBg="1"/>
      <p:bldP spid="2031656" grpId="0" animBg="1"/>
      <p:bldP spid="20316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D9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3694" name="Picture 30" descr="National Assembly taking the Tennis Court Oath  20 June 1789_PD"/>
          <p:cNvPicPr>
            <a:picLocks noChangeAspect="1" noChangeArrowheads="1"/>
          </p:cNvPicPr>
          <p:nvPr/>
        </p:nvPicPr>
        <p:blipFill>
          <a:blip r:embed="rId3"/>
          <a:srcRect t="25720" r="2"/>
          <a:stretch>
            <a:fillRect/>
          </a:stretch>
        </p:blipFill>
        <p:spPr bwMode="auto">
          <a:xfrm>
            <a:off x="0" y="1219200"/>
            <a:ext cx="9144000" cy="4452938"/>
          </a:xfrm>
          <a:prstGeom prst="rect">
            <a:avLst/>
          </a:prstGeom>
          <a:noFill/>
        </p:spPr>
      </p:pic>
      <p:grpSp>
        <p:nvGrpSpPr>
          <p:cNvPr id="2033705" name="Group 41"/>
          <p:cNvGrpSpPr>
            <a:grpSpLocks/>
          </p:cNvGrpSpPr>
          <p:nvPr/>
        </p:nvGrpSpPr>
        <p:grpSpPr bwMode="auto">
          <a:xfrm>
            <a:off x="5703888" y="3763963"/>
            <a:ext cx="1154112" cy="1630362"/>
            <a:chOff x="3593" y="2237"/>
            <a:chExt cx="727" cy="1027"/>
          </a:xfrm>
        </p:grpSpPr>
        <p:sp>
          <p:nvSpPr>
            <p:cNvPr id="2033691" name="Text Box 27"/>
            <p:cNvSpPr txBox="1">
              <a:spLocks noChangeArrowheads="1"/>
            </p:cNvSpPr>
            <p:nvPr/>
          </p:nvSpPr>
          <p:spPr bwMode="auto">
            <a:xfrm>
              <a:off x="3711" y="3110"/>
              <a:ext cx="505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 sz="1000">
                  <a:solidFill>
                    <a:schemeClr val="tx1"/>
                  </a:solidFill>
                  <a:effectLst/>
                  <a:latin typeface="Arial" charset="0"/>
                </a:rPr>
                <a:t>Karl Marx</a:t>
              </a:r>
            </a:p>
          </p:txBody>
        </p:sp>
        <p:pic>
          <p:nvPicPr>
            <p:cNvPr id="2033690" name="Picture 26" descr="Karl_Marx_Public Doma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3" y="2237"/>
              <a:ext cx="727" cy="882"/>
            </a:xfrm>
            <a:prstGeom prst="rect">
              <a:avLst/>
            </a:prstGeom>
            <a:noFill/>
          </p:spPr>
        </p:pic>
      </p:grpSp>
      <p:grpSp>
        <p:nvGrpSpPr>
          <p:cNvPr id="2033704" name="Group 40"/>
          <p:cNvGrpSpPr>
            <a:grpSpLocks/>
          </p:cNvGrpSpPr>
          <p:nvPr/>
        </p:nvGrpSpPr>
        <p:grpSpPr bwMode="auto">
          <a:xfrm>
            <a:off x="6781800" y="3763963"/>
            <a:ext cx="1219200" cy="1646237"/>
            <a:chOff x="4272" y="2237"/>
            <a:chExt cx="768" cy="1037"/>
          </a:xfrm>
        </p:grpSpPr>
        <p:pic>
          <p:nvPicPr>
            <p:cNvPr id="2033695" name="Picture 31" descr="Friedrich Engels 1820 – 1895_P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40" y="2237"/>
              <a:ext cx="632" cy="889"/>
            </a:xfrm>
            <a:prstGeom prst="rect">
              <a:avLst/>
            </a:prstGeom>
            <a:noFill/>
          </p:spPr>
        </p:pic>
        <p:sp>
          <p:nvSpPr>
            <p:cNvPr id="2033698" name="Text Box 34"/>
            <p:cNvSpPr txBox="1">
              <a:spLocks noChangeArrowheads="1"/>
            </p:cNvSpPr>
            <p:nvPr/>
          </p:nvSpPr>
          <p:spPr bwMode="auto">
            <a:xfrm>
              <a:off x="4272" y="3120"/>
              <a:ext cx="768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 sz="1000">
                  <a:solidFill>
                    <a:schemeClr val="tx1"/>
                  </a:solidFill>
                  <a:effectLst/>
                  <a:latin typeface="Arial" charset="0"/>
                </a:rPr>
                <a:t>Friedrich Engels</a:t>
              </a:r>
            </a:p>
          </p:txBody>
        </p:sp>
      </p:grpSp>
      <p:grpSp>
        <p:nvGrpSpPr>
          <p:cNvPr id="2033700" name="Group 36"/>
          <p:cNvGrpSpPr>
            <a:grpSpLocks/>
          </p:cNvGrpSpPr>
          <p:nvPr/>
        </p:nvGrpSpPr>
        <p:grpSpPr bwMode="auto">
          <a:xfrm>
            <a:off x="7924800" y="3763963"/>
            <a:ext cx="1181100" cy="1646237"/>
            <a:chOff x="5016" y="2237"/>
            <a:chExt cx="744" cy="1037"/>
          </a:xfrm>
        </p:grpSpPr>
        <p:pic>
          <p:nvPicPr>
            <p:cNvPr id="2033696" name="Picture 32" descr="Lenin_1870 -1924_during WW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16" y="2237"/>
              <a:ext cx="744" cy="882"/>
            </a:xfrm>
            <a:prstGeom prst="rect">
              <a:avLst/>
            </a:prstGeom>
            <a:noFill/>
          </p:spPr>
        </p:pic>
        <p:sp>
          <p:nvSpPr>
            <p:cNvPr id="2033699" name="Text Box 35"/>
            <p:cNvSpPr txBox="1">
              <a:spLocks noChangeArrowheads="1"/>
            </p:cNvSpPr>
            <p:nvPr/>
          </p:nvSpPr>
          <p:spPr bwMode="auto">
            <a:xfrm>
              <a:off x="5136" y="3120"/>
              <a:ext cx="505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 sz="1000">
                  <a:solidFill>
                    <a:schemeClr val="tx1"/>
                  </a:solidFill>
                  <a:effectLst/>
                  <a:latin typeface="Arial" charset="0"/>
                </a:rPr>
                <a:t>Lenin</a:t>
              </a:r>
            </a:p>
          </p:txBody>
        </p:sp>
      </p:grpSp>
      <p:sp>
        <p:nvSpPr>
          <p:cNvPr id="2033668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3687" name="Group 23"/>
          <p:cNvGrpSpPr>
            <a:grpSpLocks/>
          </p:cNvGrpSpPr>
          <p:nvPr/>
        </p:nvGrpSpPr>
        <p:grpSpPr bwMode="auto">
          <a:xfrm>
            <a:off x="762000" y="5718175"/>
            <a:ext cx="7467600" cy="682625"/>
            <a:chOff x="480" y="3552"/>
            <a:chExt cx="4704" cy="430"/>
          </a:xfrm>
        </p:grpSpPr>
        <p:sp>
          <p:nvSpPr>
            <p:cNvPr id="2033670" name="Text Box 6"/>
            <p:cNvSpPr txBox="1">
              <a:spLocks noChangeArrowheads="1"/>
            </p:cNvSpPr>
            <p:nvPr/>
          </p:nvSpPr>
          <p:spPr bwMode="auto">
            <a:xfrm>
              <a:off x="480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33671" name="Text Box 7"/>
            <p:cNvSpPr txBox="1">
              <a:spLocks noChangeArrowheads="1"/>
            </p:cNvSpPr>
            <p:nvPr/>
          </p:nvSpPr>
          <p:spPr bwMode="auto">
            <a:xfrm>
              <a:off x="720" y="3598"/>
              <a:ext cx="44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It would later be systematized into Marxism in Germany and Leninism in Russia, eventually forming the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communist world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8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360).</a:t>
              </a:r>
            </a:p>
          </p:txBody>
        </p:sp>
      </p:grpSp>
      <p:grpSp>
        <p:nvGrpSpPr>
          <p:cNvPr id="2033688" name="Group 24"/>
          <p:cNvGrpSpPr>
            <a:grpSpLocks/>
          </p:cNvGrpSpPr>
          <p:nvPr/>
        </p:nvGrpSpPr>
        <p:grpSpPr bwMode="auto">
          <a:xfrm>
            <a:off x="6477000" y="3886200"/>
            <a:ext cx="2211388" cy="1371600"/>
            <a:chOff x="4080" y="2448"/>
            <a:chExt cx="1393" cy="864"/>
          </a:xfrm>
        </p:grpSpPr>
        <p:sp>
          <p:nvSpPr>
            <p:cNvPr id="2033672" name="Oval 8"/>
            <p:cNvSpPr>
              <a:spLocks noChangeArrowheads="1"/>
            </p:cNvSpPr>
            <p:nvPr/>
          </p:nvSpPr>
          <p:spPr bwMode="auto">
            <a:xfrm rot="5400000">
              <a:off x="4345" y="2183"/>
              <a:ext cx="864" cy="1393"/>
            </a:xfrm>
            <a:prstGeom prst="ellipse">
              <a:avLst/>
            </a:prstGeom>
            <a:gradFill rotWithShape="0">
              <a:gsLst>
                <a:gs pos="0">
                  <a:srgbClr val="FF9900">
                    <a:alpha val="70000"/>
                  </a:srgbClr>
                </a:gs>
                <a:gs pos="50000">
                  <a:srgbClr val="CC3300"/>
                </a:gs>
                <a:gs pos="100000">
                  <a:srgbClr val="FF9900">
                    <a:alpha val="70000"/>
                  </a:srgbClr>
                </a:gs>
              </a:gsLst>
              <a:lin ang="5400000" scaled="1"/>
            </a:gradFill>
            <a:ln w="12700" algn="ctr">
              <a:solidFill>
                <a:srgbClr val="E48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3673" name="Text Box 9"/>
            <p:cNvSpPr txBox="1">
              <a:spLocks noChangeArrowheads="1"/>
            </p:cNvSpPr>
            <p:nvPr/>
          </p:nvSpPr>
          <p:spPr bwMode="auto">
            <a:xfrm>
              <a:off x="4113" y="2487"/>
              <a:ext cx="1327" cy="8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Communist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world</a:t>
              </a:r>
            </a:p>
          </p:txBody>
        </p:sp>
      </p:grpSp>
      <p:sp>
        <p:nvSpPr>
          <p:cNvPr id="2033674" name="Oval 10"/>
          <p:cNvSpPr>
            <a:spLocks noChangeArrowheads="1"/>
          </p:cNvSpPr>
          <p:nvPr/>
        </p:nvSpPr>
        <p:spPr bwMode="auto">
          <a:xfrm rot="5400000">
            <a:off x="3848894" y="3466306"/>
            <a:ext cx="1371600" cy="2211388"/>
          </a:xfrm>
          <a:prstGeom prst="ellipse">
            <a:avLst/>
          </a:prstGeom>
          <a:gradFill rotWithShape="0">
            <a:gsLst>
              <a:gs pos="0">
                <a:srgbClr val="FF9900">
                  <a:alpha val="70000"/>
                </a:srgbClr>
              </a:gs>
              <a:gs pos="50000">
                <a:srgbClr val="CC3300">
                  <a:alpha val="70000"/>
                </a:srgbClr>
              </a:gs>
              <a:gs pos="100000">
                <a:srgbClr val="FF9900">
                  <a:alpha val="70000"/>
                </a:srgbClr>
              </a:gs>
            </a:gsLst>
            <a:lin ang="5400000" scaled="1"/>
          </a:gradFill>
          <a:ln w="12700" algn="ctr">
            <a:solidFill>
              <a:srgbClr val="E488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3675" name="Text Box 11"/>
          <p:cNvSpPr txBox="1">
            <a:spLocks noChangeArrowheads="1"/>
          </p:cNvSpPr>
          <p:nvPr/>
        </p:nvSpPr>
        <p:spPr bwMode="auto">
          <a:xfrm>
            <a:off x="3481388" y="3948113"/>
            <a:ext cx="2106612" cy="1309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/>
                <a:latin typeface="Arial Black" pitchFamily="34" charset="0"/>
              </a:rPr>
              <a:t>Cain-type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/>
                <a:latin typeface="Arial Black" pitchFamily="34" charset="0"/>
              </a:rPr>
              <a:t>democracy</a:t>
            </a:r>
          </a:p>
        </p:txBody>
      </p:sp>
      <p:sp>
        <p:nvSpPr>
          <p:cNvPr id="2033676" name="Text Box 12"/>
          <p:cNvSpPr txBox="1">
            <a:spLocks noChangeArrowheads="1"/>
          </p:cNvSpPr>
          <p:nvPr/>
        </p:nvSpPr>
        <p:spPr bwMode="auto">
          <a:xfrm>
            <a:off x="457200" y="166688"/>
            <a:ext cx="403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b="0">
                <a:solidFill>
                  <a:srgbClr val="500028"/>
                </a:solidFill>
                <a:effectLst/>
                <a:latin typeface="Arial Black" pitchFamily="34" charset="0"/>
              </a:rPr>
              <a:t>3.1 Democracy</a:t>
            </a:r>
          </a:p>
        </p:txBody>
      </p:sp>
      <p:sp>
        <p:nvSpPr>
          <p:cNvPr id="2033677" name="Text Box 13"/>
          <p:cNvSpPr txBox="1">
            <a:spLocks noChangeArrowheads="1"/>
          </p:cNvSpPr>
          <p:nvPr/>
        </p:nvSpPr>
        <p:spPr bwMode="auto">
          <a:xfrm>
            <a:off x="533400" y="700088"/>
            <a:ext cx="571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 u="sng">
                <a:solidFill>
                  <a:srgbClr val="500028"/>
                </a:solidFill>
                <a:effectLst/>
                <a:latin typeface="Arial Black" pitchFamily="34" charset="0"/>
              </a:rPr>
              <a:t>3.1.1 Cain-Type Democracy</a:t>
            </a:r>
          </a:p>
        </p:txBody>
      </p:sp>
      <p:sp>
        <p:nvSpPr>
          <p:cNvPr id="2033678" name="Oval 14"/>
          <p:cNvSpPr>
            <a:spLocks noChangeArrowheads="1"/>
          </p:cNvSpPr>
          <p:nvPr/>
        </p:nvSpPr>
        <p:spPr bwMode="auto">
          <a:xfrm rot="5400000">
            <a:off x="875507" y="3466306"/>
            <a:ext cx="1371600" cy="2211387"/>
          </a:xfrm>
          <a:prstGeom prst="ellipse">
            <a:avLst/>
          </a:prstGeom>
          <a:gradFill rotWithShape="0">
            <a:gsLst>
              <a:gs pos="0">
                <a:srgbClr val="FF9900">
                  <a:alpha val="70000"/>
                </a:srgbClr>
              </a:gs>
              <a:gs pos="50000">
                <a:srgbClr val="CC3300">
                  <a:alpha val="70000"/>
                </a:srgbClr>
              </a:gs>
              <a:gs pos="100000">
                <a:srgbClr val="FF9900">
                  <a:alpha val="70000"/>
                </a:srgbClr>
              </a:gs>
            </a:gsLst>
            <a:lin ang="5400000" scaled="1"/>
          </a:gradFill>
          <a:ln w="12700" algn="ctr">
            <a:solidFill>
              <a:srgbClr val="E488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3679" name="Text Box 15"/>
          <p:cNvSpPr txBox="1">
            <a:spLocks noChangeArrowheads="1"/>
          </p:cNvSpPr>
          <p:nvPr/>
        </p:nvSpPr>
        <p:spPr bwMode="auto">
          <a:xfrm>
            <a:off x="508000" y="3948113"/>
            <a:ext cx="2106613" cy="1309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/>
                <a:latin typeface="Arial Black" pitchFamily="34" charset="0"/>
              </a:rPr>
              <a:t>French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/>
                <a:latin typeface="Arial Black" pitchFamily="34" charset="0"/>
              </a:rPr>
              <a:t>Revolution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0">
                <a:solidFill>
                  <a:schemeClr val="bg1"/>
                </a:solidFill>
                <a:effectLst/>
                <a:latin typeface="Arial Black" pitchFamily="34" charset="0"/>
              </a:rPr>
              <a:t>(1789)</a:t>
            </a:r>
          </a:p>
        </p:txBody>
      </p:sp>
      <p:sp>
        <p:nvSpPr>
          <p:cNvPr id="2033680" name="Oval 16"/>
          <p:cNvSpPr>
            <a:spLocks noChangeArrowheads="1"/>
          </p:cNvSpPr>
          <p:nvPr/>
        </p:nvSpPr>
        <p:spPr bwMode="auto">
          <a:xfrm rot="5400000">
            <a:off x="2057400" y="-152400"/>
            <a:ext cx="838200" cy="4038600"/>
          </a:xfrm>
          <a:prstGeom prst="ellipse">
            <a:avLst/>
          </a:prstGeom>
          <a:gradFill rotWithShape="0">
            <a:gsLst>
              <a:gs pos="0">
                <a:srgbClr val="FF9900">
                  <a:alpha val="70000"/>
                </a:srgbClr>
              </a:gs>
              <a:gs pos="50000">
                <a:srgbClr val="CC3300">
                  <a:alpha val="70000"/>
                </a:srgbClr>
              </a:gs>
              <a:gs pos="100000">
                <a:srgbClr val="FF9900">
                  <a:alpha val="70000"/>
                </a:srgbClr>
              </a:gs>
            </a:gsLst>
            <a:lin ang="5400000" scaled="1"/>
          </a:gradFill>
          <a:ln w="12700" algn="ctr">
            <a:solidFill>
              <a:srgbClr val="E488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3681" name="Text Box 17"/>
          <p:cNvSpPr txBox="1">
            <a:spLocks noChangeArrowheads="1"/>
          </p:cNvSpPr>
          <p:nvPr/>
        </p:nvSpPr>
        <p:spPr bwMode="auto">
          <a:xfrm>
            <a:off x="609600" y="1600200"/>
            <a:ext cx="37338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400" b="0">
                <a:solidFill>
                  <a:schemeClr val="bg1"/>
                </a:solidFill>
                <a:effectLst/>
                <a:latin typeface="Arial Black" pitchFamily="34" charset="0"/>
              </a:rPr>
              <a:t>Cain-type view of life</a:t>
            </a:r>
          </a:p>
        </p:txBody>
      </p:sp>
      <p:sp>
        <p:nvSpPr>
          <p:cNvPr id="2033682" name="Oval 18"/>
          <p:cNvSpPr>
            <a:spLocks noChangeArrowheads="1"/>
          </p:cNvSpPr>
          <p:nvPr/>
        </p:nvSpPr>
        <p:spPr bwMode="auto">
          <a:xfrm rot="5400000">
            <a:off x="1600200" y="1524000"/>
            <a:ext cx="838200" cy="3124200"/>
          </a:xfrm>
          <a:prstGeom prst="ellipse">
            <a:avLst/>
          </a:prstGeom>
          <a:gradFill rotWithShape="0">
            <a:gsLst>
              <a:gs pos="0">
                <a:srgbClr val="FF9900">
                  <a:alpha val="70000"/>
                </a:srgbClr>
              </a:gs>
              <a:gs pos="50000">
                <a:srgbClr val="CC3300">
                  <a:alpha val="70000"/>
                </a:srgbClr>
              </a:gs>
              <a:gs pos="100000">
                <a:srgbClr val="FF9900">
                  <a:alpha val="70000"/>
                </a:srgbClr>
              </a:gs>
            </a:gsLst>
            <a:lin ang="5400000" scaled="1"/>
          </a:gradFill>
          <a:ln w="12700" algn="ctr">
            <a:solidFill>
              <a:srgbClr val="E488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3683" name="Text Box 19"/>
          <p:cNvSpPr txBox="1">
            <a:spLocks noChangeArrowheads="1"/>
          </p:cNvSpPr>
          <p:nvPr/>
        </p:nvSpPr>
        <p:spPr bwMode="auto">
          <a:xfrm>
            <a:off x="533400" y="2819400"/>
            <a:ext cx="29718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400" b="0">
                <a:solidFill>
                  <a:schemeClr val="bg1"/>
                </a:solidFill>
                <a:effectLst/>
                <a:latin typeface="Arial Black" pitchFamily="34" charset="0"/>
              </a:rPr>
              <a:t>Enlightenment</a:t>
            </a:r>
          </a:p>
        </p:txBody>
      </p:sp>
      <p:sp>
        <p:nvSpPr>
          <p:cNvPr id="2033684" name="Line 20"/>
          <p:cNvSpPr>
            <a:spLocks noChangeShapeType="1"/>
          </p:cNvSpPr>
          <p:nvPr/>
        </p:nvSpPr>
        <p:spPr bwMode="auto">
          <a:xfrm rot="-21600000">
            <a:off x="2667000" y="4572000"/>
            <a:ext cx="762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33685" name="Line 21"/>
          <p:cNvSpPr>
            <a:spLocks noChangeShapeType="1"/>
          </p:cNvSpPr>
          <p:nvPr/>
        </p:nvSpPr>
        <p:spPr bwMode="auto">
          <a:xfrm rot="-21600000">
            <a:off x="5638800" y="4572000"/>
            <a:ext cx="838200" cy="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33706" name="Line 42"/>
          <p:cNvSpPr>
            <a:spLocks noChangeShapeType="1"/>
          </p:cNvSpPr>
          <p:nvPr/>
        </p:nvSpPr>
        <p:spPr bwMode="auto">
          <a:xfrm rot="-16200000">
            <a:off x="1333500" y="24765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33707" name="Line 43"/>
          <p:cNvSpPr>
            <a:spLocks noChangeShapeType="1"/>
          </p:cNvSpPr>
          <p:nvPr/>
        </p:nvSpPr>
        <p:spPr bwMode="auto">
          <a:xfrm rot="-16200000">
            <a:off x="1333500" y="36957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33720" name="Picture 56" descr="Coat of arms of the Soviet Union between 1958 and 1991_P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0300" y="1066800"/>
            <a:ext cx="2781300" cy="27813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3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3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33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0337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337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0337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0337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033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0336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3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3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3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3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3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3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33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33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33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368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758" name="Picture 46" descr="Cromwell at Dunbar by Andrew Carrick Gow c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 l="3297" t="19957" b="2844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2035716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5738" name="Group 26"/>
          <p:cNvGrpSpPr>
            <a:grpSpLocks/>
          </p:cNvGrpSpPr>
          <p:nvPr/>
        </p:nvGrpSpPr>
        <p:grpSpPr bwMode="auto">
          <a:xfrm>
            <a:off x="1371600" y="5638800"/>
            <a:ext cx="6400800" cy="941388"/>
            <a:chOff x="432" y="3602"/>
            <a:chExt cx="4032" cy="593"/>
          </a:xfrm>
        </p:grpSpPr>
        <p:sp>
          <p:nvSpPr>
            <p:cNvPr id="2035718" name="Text Box 6"/>
            <p:cNvSpPr txBox="1">
              <a:spLocks noChangeArrowheads="1"/>
            </p:cNvSpPr>
            <p:nvPr/>
          </p:nvSpPr>
          <p:spPr bwMode="auto">
            <a:xfrm>
              <a:off x="432" y="360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35719" name="Text Box 7"/>
            <p:cNvSpPr txBox="1">
              <a:spLocks noChangeArrowheads="1"/>
            </p:cNvSpPr>
            <p:nvPr/>
          </p:nvSpPr>
          <p:spPr bwMode="auto">
            <a:xfrm>
              <a:off x="672" y="3648"/>
              <a:ext cx="3792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Sincere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Christians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the fruits of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Abel-type view of life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founded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Abel-type democracies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through their victorious fight with absolutism to win religious freedom.</a:t>
              </a:r>
              <a:endParaRPr lang="en-US" sz="18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035725" name="Text Box 13"/>
          <p:cNvSpPr txBox="1">
            <a:spLocks noChangeArrowheads="1"/>
          </p:cNvSpPr>
          <p:nvPr/>
        </p:nvSpPr>
        <p:spPr bwMode="auto">
          <a:xfrm>
            <a:off x="609600" y="395288"/>
            <a:ext cx="571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 u="sng" dirty="0">
                <a:solidFill>
                  <a:srgbClr val="500028"/>
                </a:solidFill>
                <a:effectLst/>
                <a:latin typeface="Arial Black" pitchFamily="34" charset="0"/>
              </a:rPr>
              <a:t>3.1.2 Abel-Type Democracy</a:t>
            </a:r>
          </a:p>
        </p:txBody>
      </p:sp>
      <p:sp>
        <p:nvSpPr>
          <p:cNvPr id="2035739" name="Line 27"/>
          <p:cNvSpPr>
            <a:spLocks noChangeShapeType="1"/>
          </p:cNvSpPr>
          <p:nvPr/>
        </p:nvSpPr>
        <p:spPr bwMode="auto">
          <a:xfrm rot="-21600000">
            <a:off x="2743200" y="3962400"/>
            <a:ext cx="609600" cy="0"/>
          </a:xfrm>
          <a:prstGeom prst="line">
            <a:avLst/>
          </a:prstGeom>
          <a:noFill/>
          <a:ln w="76200">
            <a:solidFill>
              <a:srgbClr val="FFFFFF">
                <a:alpha val="89999"/>
              </a:srgb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35741" name="Line 29"/>
          <p:cNvSpPr>
            <a:spLocks noChangeShapeType="1"/>
          </p:cNvSpPr>
          <p:nvPr/>
        </p:nvSpPr>
        <p:spPr bwMode="auto">
          <a:xfrm rot="-16200000">
            <a:off x="1257300" y="2857500"/>
            <a:ext cx="685800" cy="0"/>
          </a:xfrm>
          <a:prstGeom prst="line">
            <a:avLst/>
          </a:prstGeom>
          <a:noFill/>
          <a:ln w="76200">
            <a:solidFill>
              <a:srgbClr val="FFFFFF">
                <a:alpha val="89999"/>
              </a:srgb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035747" name="Group 35"/>
          <p:cNvGrpSpPr>
            <a:grpSpLocks/>
          </p:cNvGrpSpPr>
          <p:nvPr/>
        </p:nvGrpSpPr>
        <p:grpSpPr bwMode="auto">
          <a:xfrm>
            <a:off x="457200" y="3276600"/>
            <a:ext cx="2286000" cy="1371600"/>
            <a:chOff x="240" y="2064"/>
            <a:chExt cx="1440" cy="864"/>
          </a:xfrm>
        </p:grpSpPr>
        <p:sp>
          <p:nvSpPr>
            <p:cNvPr id="2035748" name="Oval 36"/>
            <p:cNvSpPr>
              <a:spLocks noChangeArrowheads="1"/>
            </p:cNvSpPr>
            <p:nvPr/>
          </p:nvSpPr>
          <p:spPr bwMode="auto">
            <a:xfrm rot="5400000">
              <a:off x="528" y="1776"/>
              <a:ext cx="864" cy="1440"/>
            </a:xfrm>
            <a:prstGeom prst="ellipse">
              <a:avLst/>
            </a:prstGeom>
            <a:gradFill rotWithShape="0">
              <a:gsLst>
                <a:gs pos="0">
                  <a:srgbClr val="FFFFCC">
                    <a:alpha val="60001"/>
                  </a:srgbClr>
                </a:gs>
                <a:gs pos="100000">
                  <a:srgbClr val="F6F000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5749" name="Text Box 37"/>
            <p:cNvSpPr txBox="1">
              <a:spLocks noChangeArrowheads="1"/>
            </p:cNvSpPr>
            <p:nvPr/>
          </p:nvSpPr>
          <p:spPr bwMode="auto">
            <a:xfrm>
              <a:off x="296" y="2103"/>
              <a:ext cx="1327" cy="8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Puritan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Revolution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8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(1642)</a:t>
              </a:r>
            </a:p>
          </p:txBody>
        </p:sp>
      </p:grpSp>
      <p:grpSp>
        <p:nvGrpSpPr>
          <p:cNvPr id="2035768" name="Group 56"/>
          <p:cNvGrpSpPr>
            <a:grpSpLocks/>
          </p:cNvGrpSpPr>
          <p:nvPr/>
        </p:nvGrpSpPr>
        <p:grpSpPr bwMode="auto">
          <a:xfrm>
            <a:off x="3429000" y="3276600"/>
            <a:ext cx="2286000" cy="1371600"/>
            <a:chOff x="2160" y="2064"/>
            <a:chExt cx="1440" cy="864"/>
          </a:xfrm>
        </p:grpSpPr>
        <p:sp>
          <p:nvSpPr>
            <p:cNvPr id="2035766" name="Oval 54"/>
            <p:cNvSpPr>
              <a:spLocks noChangeArrowheads="1"/>
            </p:cNvSpPr>
            <p:nvPr/>
          </p:nvSpPr>
          <p:spPr bwMode="auto">
            <a:xfrm rot="5400000">
              <a:off x="2448" y="1776"/>
              <a:ext cx="864" cy="1440"/>
            </a:xfrm>
            <a:prstGeom prst="ellipse">
              <a:avLst/>
            </a:prstGeom>
            <a:gradFill rotWithShape="0">
              <a:gsLst>
                <a:gs pos="0">
                  <a:srgbClr val="FFFFCC">
                    <a:alpha val="60001"/>
                  </a:srgbClr>
                </a:gs>
                <a:gs pos="100000">
                  <a:srgbClr val="F6F000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5767" name="Text Box 55"/>
            <p:cNvSpPr txBox="1">
              <a:spLocks noChangeArrowheads="1"/>
            </p:cNvSpPr>
            <p:nvPr/>
          </p:nvSpPr>
          <p:spPr bwMode="auto">
            <a:xfrm>
              <a:off x="2216" y="2151"/>
              <a:ext cx="1327" cy="72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Abel-type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democracy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800">
                  <a:solidFill>
                    <a:srgbClr val="5C002E"/>
                  </a:solidFill>
                  <a:effectLst/>
                  <a:latin typeface="Fette Engschrift" pitchFamily="2" charset="0"/>
                </a:rPr>
                <a:t>(</a:t>
              </a:r>
              <a:r>
                <a:rPr lang="en-US" sz="1800">
                  <a:solidFill>
                    <a:srgbClr val="5C002E"/>
                  </a:solidFill>
                  <a:effectLst/>
                  <a:latin typeface="Arial Narrow" pitchFamily="34" charset="0"/>
                </a:rPr>
                <a:t>Britain, America</a:t>
              </a:r>
              <a:r>
                <a:rPr lang="en-US" sz="1800">
                  <a:solidFill>
                    <a:srgbClr val="5C002E"/>
                  </a:solidFill>
                  <a:effectLst/>
                  <a:latin typeface="Fette Engschrift" pitchFamily="2" charset="0"/>
                </a:rPr>
                <a:t>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1676400"/>
            <a:ext cx="4038600" cy="838200"/>
            <a:chOff x="457200" y="1676400"/>
            <a:chExt cx="4038600" cy="838200"/>
          </a:xfrm>
        </p:grpSpPr>
        <p:sp>
          <p:nvSpPr>
            <p:cNvPr id="2035774" name="Oval 62"/>
            <p:cNvSpPr>
              <a:spLocks noChangeArrowheads="1"/>
            </p:cNvSpPr>
            <p:nvPr/>
          </p:nvSpPr>
          <p:spPr bwMode="auto">
            <a:xfrm rot="5400000">
              <a:off x="2057400" y="76200"/>
              <a:ext cx="838200" cy="4038600"/>
            </a:xfrm>
            <a:prstGeom prst="ellipse">
              <a:avLst/>
            </a:prstGeom>
            <a:gradFill rotWithShape="0">
              <a:gsLst>
                <a:gs pos="0">
                  <a:srgbClr val="FFFFCC">
                    <a:alpha val="60001"/>
                  </a:srgbClr>
                </a:gs>
                <a:gs pos="100000">
                  <a:srgbClr val="F6F000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5775" name="Text Box 63"/>
            <p:cNvSpPr txBox="1">
              <a:spLocks noChangeArrowheads="1"/>
            </p:cNvSpPr>
            <p:nvPr/>
          </p:nvSpPr>
          <p:spPr bwMode="auto">
            <a:xfrm>
              <a:off x="609600" y="1828800"/>
              <a:ext cx="3733800" cy="5334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 dirty="0">
                  <a:solidFill>
                    <a:srgbClr val="5C002E"/>
                  </a:solidFill>
                  <a:effectLst/>
                  <a:latin typeface="Arial Black" pitchFamily="34" charset="0"/>
                </a:rPr>
                <a:t>Abel-type view of life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3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3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3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3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3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3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35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35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3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3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5725" grpId="0"/>
      <p:bldP spid="2035739" grpId="0" animBg="1"/>
      <p:bldP spid="20357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4194" name="Picture 2" descr="Cromwell at Dunbar by Andrew Carrick Gow c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 l="3297" t="19957" b="2844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pic>
        <p:nvPicPr>
          <p:cNvPr id="2824195" name="Picture 3" descr="John Trumbull 1756-1843 -depicts the Committee of Five presenting their work to the Congress"/>
          <p:cNvPicPr>
            <a:picLocks noChangeAspect="1" noChangeArrowheads="1"/>
          </p:cNvPicPr>
          <p:nvPr/>
        </p:nvPicPr>
        <p:blipFill>
          <a:blip r:embed="rId4"/>
          <a:srcRect t="2602" r="1695" b="7492"/>
          <a:stretch>
            <a:fillRect/>
          </a:stretch>
        </p:blipFill>
        <p:spPr bwMode="auto">
          <a:xfrm>
            <a:off x="4572000" y="914400"/>
            <a:ext cx="4572000" cy="2743200"/>
          </a:xfrm>
          <a:prstGeom prst="rect">
            <a:avLst/>
          </a:prstGeom>
          <a:noFill/>
        </p:spPr>
      </p:pic>
      <p:sp>
        <p:nvSpPr>
          <p:cNvPr id="2824196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24197" name="Group 5"/>
          <p:cNvGrpSpPr>
            <a:grpSpLocks/>
          </p:cNvGrpSpPr>
          <p:nvPr/>
        </p:nvGrpSpPr>
        <p:grpSpPr bwMode="auto">
          <a:xfrm>
            <a:off x="1066800" y="5638800"/>
            <a:ext cx="6858000" cy="950913"/>
            <a:chOff x="624" y="3552"/>
            <a:chExt cx="4320" cy="599"/>
          </a:xfrm>
        </p:grpSpPr>
        <p:sp>
          <p:nvSpPr>
            <p:cNvPr id="2824198" name="Text Box 6"/>
            <p:cNvSpPr txBox="1">
              <a:spLocks noChangeArrowheads="1"/>
            </p:cNvSpPr>
            <p:nvPr/>
          </p:nvSpPr>
          <p:spPr bwMode="auto">
            <a:xfrm>
              <a:off x="624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24199" name="Text Box 7"/>
            <p:cNvSpPr txBox="1">
              <a:spLocks noChangeArrowheads="1"/>
            </p:cNvSpPr>
            <p:nvPr/>
          </p:nvSpPr>
          <p:spPr bwMode="auto">
            <a:xfrm>
              <a:off x="864" y="3598"/>
              <a:ext cx="4080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Many Puritans emigrated to the American continent to obtain religious freedom. They founded an independent nation in 1776 and established American democracy </a:t>
              </a:r>
              <a:r>
                <a:rPr lang="en-US" sz="18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361).</a:t>
              </a:r>
            </a:p>
          </p:txBody>
        </p:sp>
      </p:grpSp>
      <p:grpSp>
        <p:nvGrpSpPr>
          <p:cNvPr id="2824200" name="Group 8"/>
          <p:cNvGrpSpPr>
            <a:grpSpLocks/>
          </p:cNvGrpSpPr>
          <p:nvPr/>
        </p:nvGrpSpPr>
        <p:grpSpPr bwMode="auto">
          <a:xfrm>
            <a:off x="457200" y="1676400"/>
            <a:ext cx="4038600" cy="838200"/>
            <a:chOff x="240" y="1056"/>
            <a:chExt cx="2544" cy="528"/>
          </a:xfrm>
        </p:grpSpPr>
        <p:sp>
          <p:nvSpPr>
            <p:cNvPr id="2824201" name="Oval 9"/>
            <p:cNvSpPr>
              <a:spLocks noChangeArrowheads="1"/>
            </p:cNvSpPr>
            <p:nvPr/>
          </p:nvSpPr>
          <p:spPr bwMode="auto">
            <a:xfrm rot="5400000">
              <a:off x="1248" y="48"/>
              <a:ext cx="528" cy="2544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202" name="Text Box 10"/>
            <p:cNvSpPr txBox="1">
              <a:spLocks noChangeArrowheads="1"/>
            </p:cNvSpPr>
            <p:nvPr/>
          </p:nvSpPr>
          <p:spPr bwMode="auto">
            <a:xfrm>
              <a:off x="336" y="1152"/>
              <a:ext cx="2352" cy="33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 dirty="0">
                  <a:solidFill>
                    <a:srgbClr val="5C002E"/>
                  </a:solidFill>
                  <a:effectLst/>
                  <a:latin typeface="Arial Black" pitchFamily="34" charset="0"/>
                </a:rPr>
                <a:t>Abel-type view of life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7200" y="1676400"/>
            <a:ext cx="4038600" cy="838200"/>
            <a:chOff x="457200" y="1676400"/>
            <a:chExt cx="4038600" cy="838200"/>
          </a:xfrm>
        </p:grpSpPr>
        <p:sp>
          <p:nvSpPr>
            <p:cNvPr id="31" name="Oval 62"/>
            <p:cNvSpPr>
              <a:spLocks noChangeArrowheads="1"/>
            </p:cNvSpPr>
            <p:nvPr/>
          </p:nvSpPr>
          <p:spPr bwMode="auto">
            <a:xfrm rot="5400000">
              <a:off x="2057400" y="76200"/>
              <a:ext cx="838200" cy="4038600"/>
            </a:xfrm>
            <a:prstGeom prst="ellipse">
              <a:avLst/>
            </a:prstGeom>
            <a:gradFill rotWithShape="0">
              <a:gsLst>
                <a:gs pos="0">
                  <a:srgbClr val="FFFFCC">
                    <a:alpha val="60001"/>
                  </a:srgbClr>
                </a:gs>
                <a:gs pos="100000">
                  <a:srgbClr val="F6F000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63"/>
            <p:cNvSpPr txBox="1">
              <a:spLocks noChangeArrowheads="1"/>
            </p:cNvSpPr>
            <p:nvPr/>
          </p:nvSpPr>
          <p:spPr bwMode="auto">
            <a:xfrm>
              <a:off x="609600" y="1828800"/>
              <a:ext cx="3733800" cy="5334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 dirty="0">
                  <a:solidFill>
                    <a:srgbClr val="5C002E"/>
                  </a:solidFill>
                  <a:effectLst/>
                  <a:latin typeface="Arial Black" pitchFamily="34" charset="0"/>
                </a:rPr>
                <a:t>Abel-type view of life</a:t>
              </a:r>
            </a:p>
          </p:txBody>
        </p:sp>
      </p:grpSp>
      <p:sp>
        <p:nvSpPr>
          <p:cNvPr id="2824203" name="Text Box 11"/>
          <p:cNvSpPr txBox="1">
            <a:spLocks noChangeArrowheads="1"/>
          </p:cNvSpPr>
          <p:nvPr/>
        </p:nvSpPr>
        <p:spPr bwMode="auto">
          <a:xfrm>
            <a:off x="609600" y="395288"/>
            <a:ext cx="571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 u="sng">
                <a:solidFill>
                  <a:srgbClr val="500028"/>
                </a:solidFill>
                <a:effectLst/>
                <a:latin typeface="Arial Black" pitchFamily="34" charset="0"/>
              </a:rPr>
              <a:t>3.1.2 Abel-Type Democracy</a:t>
            </a:r>
          </a:p>
        </p:txBody>
      </p:sp>
      <p:sp>
        <p:nvSpPr>
          <p:cNvPr id="2824204" name="Line 12"/>
          <p:cNvSpPr>
            <a:spLocks noChangeShapeType="1"/>
          </p:cNvSpPr>
          <p:nvPr/>
        </p:nvSpPr>
        <p:spPr bwMode="auto">
          <a:xfrm rot="-16200000">
            <a:off x="1257300" y="2857500"/>
            <a:ext cx="685800" cy="0"/>
          </a:xfrm>
          <a:prstGeom prst="line">
            <a:avLst/>
          </a:prstGeom>
          <a:noFill/>
          <a:ln w="76200">
            <a:solidFill>
              <a:srgbClr val="FFFFFF">
                <a:alpha val="89999"/>
              </a:srgb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24220" name="Picture 28" descr="0053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14400"/>
            <a:ext cx="4495800" cy="2738438"/>
          </a:xfrm>
          <a:prstGeom prst="rect">
            <a:avLst/>
          </a:prstGeom>
          <a:noFill/>
        </p:spPr>
      </p:pic>
      <p:grpSp>
        <p:nvGrpSpPr>
          <p:cNvPr id="2824206" name="Group 14"/>
          <p:cNvGrpSpPr>
            <a:grpSpLocks/>
          </p:cNvGrpSpPr>
          <p:nvPr/>
        </p:nvGrpSpPr>
        <p:grpSpPr bwMode="auto">
          <a:xfrm>
            <a:off x="457200" y="3276600"/>
            <a:ext cx="2286000" cy="1371600"/>
            <a:chOff x="240" y="2064"/>
            <a:chExt cx="1440" cy="864"/>
          </a:xfrm>
        </p:grpSpPr>
        <p:sp>
          <p:nvSpPr>
            <p:cNvPr id="2824207" name="Oval 15"/>
            <p:cNvSpPr>
              <a:spLocks noChangeArrowheads="1"/>
            </p:cNvSpPr>
            <p:nvPr/>
          </p:nvSpPr>
          <p:spPr bwMode="auto">
            <a:xfrm rot="5400000">
              <a:off x="528" y="1776"/>
              <a:ext cx="864" cy="1440"/>
            </a:xfrm>
            <a:prstGeom prst="ellipse">
              <a:avLst/>
            </a:prstGeom>
            <a:gradFill rotWithShape="0">
              <a:gsLst>
                <a:gs pos="0">
                  <a:srgbClr val="FFFFCC">
                    <a:alpha val="60001"/>
                  </a:srgbClr>
                </a:gs>
                <a:gs pos="100000">
                  <a:srgbClr val="F6F000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208" name="Text Box 16"/>
            <p:cNvSpPr txBox="1">
              <a:spLocks noChangeArrowheads="1"/>
            </p:cNvSpPr>
            <p:nvPr/>
          </p:nvSpPr>
          <p:spPr bwMode="auto">
            <a:xfrm>
              <a:off x="296" y="2103"/>
              <a:ext cx="1327" cy="8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Puritan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Revolution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8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(1642)</a:t>
              </a:r>
            </a:p>
          </p:txBody>
        </p:sp>
      </p:grpSp>
      <p:grpSp>
        <p:nvGrpSpPr>
          <p:cNvPr id="2824209" name="Group 17"/>
          <p:cNvGrpSpPr>
            <a:grpSpLocks/>
          </p:cNvGrpSpPr>
          <p:nvPr/>
        </p:nvGrpSpPr>
        <p:grpSpPr bwMode="auto">
          <a:xfrm>
            <a:off x="3429000" y="3276600"/>
            <a:ext cx="2286000" cy="1371600"/>
            <a:chOff x="2160" y="2064"/>
            <a:chExt cx="1440" cy="864"/>
          </a:xfrm>
        </p:grpSpPr>
        <p:sp>
          <p:nvSpPr>
            <p:cNvPr id="2824210" name="Oval 18"/>
            <p:cNvSpPr>
              <a:spLocks noChangeArrowheads="1"/>
            </p:cNvSpPr>
            <p:nvPr/>
          </p:nvSpPr>
          <p:spPr bwMode="auto">
            <a:xfrm rot="5400000">
              <a:off x="2448" y="1776"/>
              <a:ext cx="864" cy="1440"/>
            </a:xfrm>
            <a:prstGeom prst="ellipse">
              <a:avLst/>
            </a:prstGeom>
            <a:gradFill rotWithShape="0">
              <a:gsLst>
                <a:gs pos="0">
                  <a:srgbClr val="FFFFCC">
                    <a:alpha val="60001"/>
                  </a:srgbClr>
                </a:gs>
                <a:gs pos="100000">
                  <a:srgbClr val="F6F000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211" name="Text Box 19"/>
            <p:cNvSpPr txBox="1">
              <a:spLocks noChangeArrowheads="1"/>
            </p:cNvSpPr>
            <p:nvPr/>
          </p:nvSpPr>
          <p:spPr bwMode="auto">
            <a:xfrm>
              <a:off x="2216" y="2151"/>
              <a:ext cx="1327" cy="72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Abel-type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democracy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800">
                  <a:solidFill>
                    <a:srgbClr val="5C002E"/>
                  </a:solidFill>
                  <a:effectLst/>
                  <a:latin typeface="Fette Engschrift" pitchFamily="2" charset="0"/>
                </a:rPr>
                <a:t>(</a:t>
              </a:r>
              <a:r>
                <a:rPr lang="en-US" sz="1800">
                  <a:solidFill>
                    <a:srgbClr val="5C002E"/>
                  </a:solidFill>
                  <a:effectLst/>
                  <a:latin typeface="Arial Narrow" pitchFamily="34" charset="0"/>
                </a:rPr>
                <a:t>Britain, America</a:t>
              </a:r>
              <a:r>
                <a:rPr lang="en-US" sz="1800">
                  <a:solidFill>
                    <a:srgbClr val="5C002E"/>
                  </a:solidFill>
                  <a:effectLst/>
                  <a:latin typeface="Fette Engschrift" pitchFamily="2" charset="0"/>
                </a:rPr>
                <a:t>)</a:t>
              </a:r>
            </a:p>
          </p:txBody>
        </p:sp>
      </p:grpSp>
      <p:sp>
        <p:nvSpPr>
          <p:cNvPr id="2824212" name="Line 20"/>
          <p:cNvSpPr>
            <a:spLocks noChangeShapeType="1"/>
          </p:cNvSpPr>
          <p:nvPr/>
        </p:nvSpPr>
        <p:spPr bwMode="auto">
          <a:xfrm rot="-21600000">
            <a:off x="2743200" y="3962400"/>
            <a:ext cx="609600" cy="0"/>
          </a:xfrm>
          <a:prstGeom prst="line">
            <a:avLst/>
          </a:prstGeom>
          <a:noFill/>
          <a:ln w="76200">
            <a:solidFill>
              <a:srgbClr val="FFFFFF">
                <a:alpha val="89999"/>
              </a:srgb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824213" name="Group 21"/>
          <p:cNvGrpSpPr>
            <a:grpSpLocks/>
          </p:cNvGrpSpPr>
          <p:nvPr/>
        </p:nvGrpSpPr>
        <p:grpSpPr bwMode="auto">
          <a:xfrm>
            <a:off x="3429000" y="3282950"/>
            <a:ext cx="2286000" cy="1371600"/>
            <a:chOff x="2160" y="2064"/>
            <a:chExt cx="1440" cy="864"/>
          </a:xfrm>
        </p:grpSpPr>
        <p:sp>
          <p:nvSpPr>
            <p:cNvPr id="2824214" name="Oval 22"/>
            <p:cNvSpPr>
              <a:spLocks noChangeArrowheads="1"/>
            </p:cNvSpPr>
            <p:nvPr/>
          </p:nvSpPr>
          <p:spPr bwMode="auto">
            <a:xfrm rot="5400000">
              <a:off x="2448" y="1776"/>
              <a:ext cx="864" cy="1440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215" name="Text Box 23"/>
            <p:cNvSpPr txBox="1">
              <a:spLocks noChangeArrowheads="1"/>
            </p:cNvSpPr>
            <p:nvPr/>
          </p:nvSpPr>
          <p:spPr bwMode="auto">
            <a:xfrm>
              <a:off x="2216" y="2103"/>
              <a:ext cx="1327" cy="8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 dirty="0">
                  <a:solidFill>
                    <a:srgbClr val="5C002E"/>
                  </a:solidFill>
                  <a:effectLst/>
                  <a:latin typeface="Arial Black" pitchFamily="34" charset="0"/>
                </a:rPr>
                <a:t>Abel-type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 dirty="0">
                  <a:solidFill>
                    <a:srgbClr val="5C002E"/>
                  </a:solidFill>
                  <a:effectLst/>
                  <a:latin typeface="Arial Black" pitchFamily="34" charset="0"/>
                </a:rPr>
                <a:t>democracy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rgbClr val="5C002E"/>
                  </a:solidFill>
                  <a:effectLst/>
                  <a:latin typeface="Fette Engschrift" pitchFamily="2" charset="0"/>
                </a:rPr>
                <a:t>(</a:t>
              </a:r>
              <a:r>
                <a:rPr lang="en-US" sz="2000" dirty="0">
                  <a:solidFill>
                    <a:srgbClr val="5C002E"/>
                  </a:solidFill>
                  <a:effectLst/>
                  <a:latin typeface="Arial Narrow" pitchFamily="34" charset="0"/>
                </a:rPr>
                <a:t>Britain, America</a:t>
              </a:r>
              <a:r>
                <a:rPr lang="en-US" sz="2000" dirty="0">
                  <a:solidFill>
                    <a:srgbClr val="5C002E"/>
                  </a:solidFill>
                  <a:effectLst/>
                  <a:latin typeface="Fette Engschrift" pitchFamily="2" charset="0"/>
                </a:rPr>
                <a:t>)</a:t>
              </a:r>
            </a:p>
          </p:txBody>
        </p:sp>
      </p:grpSp>
      <p:grpSp>
        <p:nvGrpSpPr>
          <p:cNvPr id="2824216" name="Group 24"/>
          <p:cNvGrpSpPr>
            <a:grpSpLocks/>
          </p:cNvGrpSpPr>
          <p:nvPr/>
        </p:nvGrpSpPr>
        <p:grpSpPr bwMode="auto">
          <a:xfrm>
            <a:off x="457200" y="3282950"/>
            <a:ext cx="2286000" cy="1371600"/>
            <a:chOff x="240" y="2064"/>
            <a:chExt cx="1440" cy="864"/>
          </a:xfrm>
        </p:grpSpPr>
        <p:sp>
          <p:nvSpPr>
            <p:cNvPr id="2824217" name="Oval 25"/>
            <p:cNvSpPr>
              <a:spLocks noChangeArrowheads="1"/>
            </p:cNvSpPr>
            <p:nvPr/>
          </p:nvSpPr>
          <p:spPr bwMode="auto">
            <a:xfrm rot="5400000">
              <a:off x="528" y="1776"/>
              <a:ext cx="864" cy="1440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218" name="Text Box 26"/>
            <p:cNvSpPr txBox="1">
              <a:spLocks noChangeArrowheads="1"/>
            </p:cNvSpPr>
            <p:nvPr/>
          </p:nvSpPr>
          <p:spPr bwMode="auto">
            <a:xfrm>
              <a:off x="296" y="2103"/>
              <a:ext cx="1327" cy="8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 dirty="0">
                  <a:solidFill>
                    <a:srgbClr val="5C002E"/>
                  </a:solidFill>
                  <a:effectLst/>
                  <a:latin typeface="Arial Black" pitchFamily="34" charset="0"/>
                </a:rPr>
                <a:t>Puritan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 dirty="0">
                  <a:solidFill>
                    <a:srgbClr val="5C002E"/>
                  </a:solidFill>
                  <a:effectLst/>
                  <a:latin typeface="Arial Black" pitchFamily="34" charset="0"/>
                </a:rPr>
                <a:t>Revolution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800" b="0" dirty="0">
                  <a:solidFill>
                    <a:srgbClr val="5C002E"/>
                  </a:solidFill>
                  <a:effectLst/>
                  <a:latin typeface="Arial Black" pitchFamily="34" charset="0"/>
                </a:rPr>
                <a:t>(1642)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2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24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2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82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2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2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2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824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8242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824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242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2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2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660" name="Picture 28" descr="Vot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63" t="-4059" r="-2138" b="2022"/>
          <a:stretch>
            <a:fillRect/>
          </a:stretch>
        </p:blipFill>
        <p:spPr bwMode="auto">
          <a:xfrm>
            <a:off x="5943600" y="1179513"/>
            <a:ext cx="3200400" cy="1944687"/>
          </a:xfrm>
          <a:prstGeom prst="rect">
            <a:avLst/>
          </a:prstGeom>
          <a:noFill/>
        </p:spPr>
      </p:pic>
      <p:sp>
        <p:nvSpPr>
          <p:cNvPr id="2501667" name="Line 35"/>
          <p:cNvSpPr>
            <a:spLocks noChangeShapeType="1"/>
          </p:cNvSpPr>
          <p:nvPr/>
        </p:nvSpPr>
        <p:spPr bwMode="auto">
          <a:xfrm rot="-16200000">
            <a:off x="1257300" y="2857500"/>
            <a:ext cx="685800" cy="0"/>
          </a:xfrm>
          <a:prstGeom prst="line">
            <a:avLst/>
          </a:prstGeom>
          <a:noFill/>
          <a:ln w="76200">
            <a:solidFill>
              <a:srgbClr val="333333">
                <a:alpha val="89999"/>
              </a:srgb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501645" name="Group 13"/>
          <p:cNvGrpSpPr>
            <a:grpSpLocks/>
          </p:cNvGrpSpPr>
          <p:nvPr/>
        </p:nvGrpSpPr>
        <p:grpSpPr bwMode="auto">
          <a:xfrm>
            <a:off x="457200" y="1676400"/>
            <a:ext cx="4038600" cy="838200"/>
            <a:chOff x="240" y="1056"/>
            <a:chExt cx="2544" cy="528"/>
          </a:xfrm>
        </p:grpSpPr>
        <p:sp>
          <p:nvSpPr>
            <p:cNvPr id="2501646" name="Oval 14"/>
            <p:cNvSpPr>
              <a:spLocks noChangeArrowheads="1"/>
            </p:cNvSpPr>
            <p:nvPr/>
          </p:nvSpPr>
          <p:spPr bwMode="auto">
            <a:xfrm rot="5400000">
              <a:off x="1248" y="48"/>
              <a:ext cx="528" cy="2544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1647" name="Text Box 15"/>
            <p:cNvSpPr txBox="1">
              <a:spLocks noChangeArrowheads="1"/>
            </p:cNvSpPr>
            <p:nvPr/>
          </p:nvSpPr>
          <p:spPr bwMode="auto">
            <a:xfrm>
              <a:off x="336" y="1152"/>
              <a:ext cx="2352" cy="33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Abel-type view of life</a:t>
              </a:r>
            </a:p>
          </p:txBody>
        </p:sp>
      </p:grpSp>
      <p:pic>
        <p:nvPicPr>
          <p:cNvPr id="2501668" name="Picture 36" descr="0053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4495800" cy="2738438"/>
          </a:xfrm>
          <a:prstGeom prst="rect">
            <a:avLst/>
          </a:prstGeom>
          <a:noFill/>
        </p:spPr>
      </p:pic>
      <p:sp>
        <p:nvSpPr>
          <p:cNvPr id="2501636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1657" name="Group 25"/>
          <p:cNvGrpSpPr>
            <a:grpSpLocks/>
          </p:cNvGrpSpPr>
          <p:nvPr/>
        </p:nvGrpSpPr>
        <p:grpSpPr bwMode="auto">
          <a:xfrm>
            <a:off x="1295400" y="5718175"/>
            <a:ext cx="6553200" cy="682625"/>
            <a:chOff x="672" y="3552"/>
            <a:chExt cx="4128" cy="430"/>
          </a:xfrm>
        </p:grpSpPr>
        <p:sp>
          <p:nvSpPr>
            <p:cNvPr id="2501638" name="Text Box 6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01639" name="Text Box 7"/>
            <p:cNvSpPr txBox="1">
              <a:spLocks noChangeArrowheads="1"/>
            </p:cNvSpPr>
            <p:nvPr/>
          </p:nvSpPr>
          <p:spPr bwMode="auto">
            <a:xfrm>
              <a:off x="912" y="3598"/>
              <a:ext cx="38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Abel-type democracy has developed from these beginnings into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democratic world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today.</a:t>
              </a:r>
              <a:endParaRPr lang="en-US" sz="18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501656" name="Text Box 24"/>
          <p:cNvSpPr txBox="1">
            <a:spLocks noChangeArrowheads="1"/>
          </p:cNvSpPr>
          <p:nvPr/>
        </p:nvSpPr>
        <p:spPr bwMode="auto">
          <a:xfrm>
            <a:off x="609600" y="395288"/>
            <a:ext cx="571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 u="sng">
                <a:solidFill>
                  <a:srgbClr val="500028"/>
                </a:solidFill>
                <a:effectLst/>
                <a:latin typeface="Arial Black" pitchFamily="34" charset="0"/>
              </a:rPr>
              <a:t>3.1.2 Abel-Type Democracy</a:t>
            </a:r>
          </a:p>
        </p:txBody>
      </p:sp>
      <p:pic>
        <p:nvPicPr>
          <p:cNvPr id="2501666" name="Picture 34" descr="John Trumbull 1756-1843 -depicts the Committee of Five presenting their work to the Congress"/>
          <p:cNvPicPr>
            <a:picLocks noChangeAspect="1" noChangeArrowheads="1"/>
          </p:cNvPicPr>
          <p:nvPr/>
        </p:nvPicPr>
        <p:blipFill>
          <a:blip r:embed="rId5"/>
          <a:srcRect t="2602" r="1695" b="7492"/>
          <a:stretch>
            <a:fillRect/>
          </a:stretch>
        </p:blipFill>
        <p:spPr bwMode="auto">
          <a:xfrm>
            <a:off x="4572000" y="914400"/>
            <a:ext cx="4572000" cy="2743200"/>
          </a:xfrm>
          <a:prstGeom prst="rect">
            <a:avLst/>
          </a:prstGeom>
          <a:noFill/>
        </p:spPr>
      </p:pic>
      <p:sp>
        <p:nvSpPr>
          <p:cNvPr id="2501640" name="Line 8"/>
          <p:cNvSpPr>
            <a:spLocks noChangeShapeType="1"/>
          </p:cNvSpPr>
          <p:nvPr/>
        </p:nvSpPr>
        <p:spPr bwMode="auto">
          <a:xfrm rot="-21600000">
            <a:off x="5486400" y="3962400"/>
            <a:ext cx="838200" cy="0"/>
          </a:xfrm>
          <a:prstGeom prst="line">
            <a:avLst/>
          </a:prstGeom>
          <a:noFill/>
          <a:ln w="76200">
            <a:solidFill>
              <a:srgbClr val="333333">
                <a:alpha val="89999"/>
              </a:srgb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01649" name="Line 17"/>
          <p:cNvSpPr>
            <a:spLocks noChangeShapeType="1"/>
          </p:cNvSpPr>
          <p:nvPr/>
        </p:nvSpPr>
        <p:spPr bwMode="auto">
          <a:xfrm rot="-21600000">
            <a:off x="2590800" y="3962400"/>
            <a:ext cx="762000" cy="0"/>
          </a:xfrm>
          <a:prstGeom prst="line">
            <a:avLst/>
          </a:prstGeom>
          <a:noFill/>
          <a:ln w="76200">
            <a:solidFill>
              <a:srgbClr val="333333">
                <a:alpha val="89999"/>
              </a:srgb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501661" name="Group 29"/>
          <p:cNvGrpSpPr>
            <a:grpSpLocks/>
          </p:cNvGrpSpPr>
          <p:nvPr/>
        </p:nvGrpSpPr>
        <p:grpSpPr bwMode="auto">
          <a:xfrm>
            <a:off x="457200" y="3282950"/>
            <a:ext cx="2286000" cy="1371600"/>
            <a:chOff x="240" y="2064"/>
            <a:chExt cx="1440" cy="864"/>
          </a:xfrm>
        </p:grpSpPr>
        <p:sp>
          <p:nvSpPr>
            <p:cNvPr id="2501662" name="Oval 30"/>
            <p:cNvSpPr>
              <a:spLocks noChangeArrowheads="1"/>
            </p:cNvSpPr>
            <p:nvPr/>
          </p:nvSpPr>
          <p:spPr bwMode="auto">
            <a:xfrm rot="5400000">
              <a:off x="528" y="1776"/>
              <a:ext cx="864" cy="1440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1663" name="Text Box 31"/>
            <p:cNvSpPr txBox="1">
              <a:spLocks noChangeArrowheads="1"/>
            </p:cNvSpPr>
            <p:nvPr/>
          </p:nvSpPr>
          <p:spPr bwMode="auto">
            <a:xfrm>
              <a:off x="296" y="2103"/>
              <a:ext cx="1327" cy="8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Puritan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Revolution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8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(1642)</a:t>
              </a:r>
            </a:p>
          </p:txBody>
        </p:sp>
      </p:grpSp>
      <p:grpSp>
        <p:nvGrpSpPr>
          <p:cNvPr id="2501642" name="Group 10"/>
          <p:cNvGrpSpPr>
            <a:grpSpLocks/>
          </p:cNvGrpSpPr>
          <p:nvPr/>
        </p:nvGrpSpPr>
        <p:grpSpPr bwMode="auto">
          <a:xfrm>
            <a:off x="6400800" y="3276600"/>
            <a:ext cx="2286000" cy="1385888"/>
            <a:chOff x="4080" y="2064"/>
            <a:chExt cx="1440" cy="873"/>
          </a:xfrm>
        </p:grpSpPr>
        <p:sp>
          <p:nvSpPr>
            <p:cNvPr id="2501643" name="Oval 11"/>
            <p:cNvSpPr>
              <a:spLocks noChangeArrowheads="1"/>
            </p:cNvSpPr>
            <p:nvPr/>
          </p:nvSpPr>
          <p:spPr bwMode="auto">
            <a:xfrm rot="5400000">
              <a:off x="4368" y="1776"/>
              <a:ext cx="864" cy="1440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1644" name="Text Box 12"/>
            <p:cNvSpPr txBox="1">
              <a:spLocks noChangeArrowheads="1"/>
            </p:cNvSpPr>
            <p:nvPr/>
          </p:nvSpPr>
          <p:spPr bwMode="auto">
            <a:xfrm>
              <a:off x="4136" y="2112"/>
              <a:ext cx="1327" cy="8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Democratic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>
                  <a:solidFill>
                    <a:srgbClr val="5C002E"/>
                  </a:solidFill>
                  <a:effectLst/>
                  <a:latin typeface="Arial Black" pitchFamily="34" charset="0"/>
                </a:rPr>
                <a:t>world</a:t>
              </a:r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3429000" y="3282950"/>
            <a:ext cx="2286000" cy="1371600"/>
            <a:chOff x="2160" y="2064"/>
            <a:chExt cx="1440" cy="864"/>
          </a:xfrm>
        </p:grpSpPr>
        <p:sp>
          <p:nvSpPr>
            <p:cNvPr id="26" name="Oval 22"/>
            <p:cNvSpPr>
              <a:spLocks noChangeArrowheads="1"/>
            </p:cNvSpPr>
            <p:nvPr/>
          </p:nvSpPr>
          <p:spPr bwMode="auto">
            <a:xfrm rot="5400000">
              <a:off x="2448" y="1776"/>
              <a:ext cx="864" cy="1440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2216" y="2103"/>
              <a:ext cx="1327" cy="8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0" dirty="0">
                  <a:solidFill>
                    <a:srgbClr val="5C002E"/>
                  </a:solidFill>
                  <a:effectLst/>
                  <a:latin typeface="Arial Black" pitchFamily="34" charset="0"/>
                </a:rPr>
                <a:t>Abel-type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400" b="0" dirty="0">
                  <a:solidFill>
                    <a:srgbClr val="5C002E"/>
                  </a:solidFill>
                  <a:effectLst/>
                  <a:latin typeface="Arial Black" pitchFamily="34" charset="0"/>
                </a:rPr>
                <a:t>democracy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rgbClr val="5C002E"/>
                  </a:solidFill>
                  <a:effectLst/>
                  <a:latin typeface="Fette Engschrift" pitchFamily="2" charset="0"/>
                </a:rPr>
                <a:t>(</a:t>
              </a:r>
              <a:r>
                <a:rPr lang="en-US" sz="2000" dirty="0">
                  <a:solidFill>
                    <a:srgbClr val="5C002E"/>
                  </a:solidFill>
                  <a:effectLst/>
                  <a:latin typeface="Arial Narrow" pitchFamily="34" charset="0"/>
                </a:rPr>
                <a:t>Britain, America</a:t>
              </a:r>
              <a:r>
                <a:rPr lang="en-US" sz="2000" dirty="0">
                  <a:solidFill>
                    <a:srgbClr val="5C002E"/>
                  </a:solidFill>
                  <a:effectLst/>
                  <a:latin typeface="Fette Engschrift" pitchFamily="2" charset="0"/>
                </a:rPr>
                <a:t>)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0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0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501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01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0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0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16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09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2285" name="Group 189"/>
          <p:cNvGrpSpPr>
            <a:grpSpLocks/>
          </p:cNvGrpSpPr>
          <p:nvPr/>
        </p:nvGrpSpPr>
        <p:grpSpPr bwMode="auto">
          <a:xfrm>
            <a:off x="1143000" y="5689600"/>
            <a:ext cx="6629400" cy="711200"/>
            <a:chOff x="432" y="3562"/>
            <a:chExt cx="4176" cy="448"/>
          </a:xfrm>
        </p:grpSpPr>
        <p:sp>
          <p:nvSpPr>
            <p:cNvPr id="2052100" name="Text Box 4"/>
            <p:cNvSpPr txBox="1">
              <a:spLocks noChangeArrowheads="1"/>
            </p:cNvSpPr>
            <p:nvPr/>
          </p:nvSpPr>
          <p:spPr bwMode="auto">
            <a:xfrm>
              <a:off x="432" y="356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2101" name="Text Box 5"/>
            <p:cNvSpPr txBox="1">
              <a:spLocks noChangeArrowheads="1"/>
            </p:cNvSpPr>
            <p:nvPr/>
          </p:nvSpPr>
          <p:spPr bwMode="auto">
            <a:xfrm>
              <a:off x="672" y="3608"/>
              <a:ext cx="3936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concept of the separation of powers into three branches of government was advocated by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Montesquieu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052102" name="Text Box 6"/>
          <p:cNvSpPr txBox="1">
            <a:spLocks noChangeArrowheads="1"/>
          </p:cNvSpPr>
          <p:nvPr/>
        </p:nvSpPr>
        <p:spPr bwMode="auto">
          <a:xfrm>
            <a:off x="533400" y="166688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>
                <a:solidFill>
                  <a:srgbClr val="500028"/>
                </a:solidFill>
                <a:effectLst/>
                <a:latin typeface="Arial Narrow" pitchFamily="34" charset="0"/>
              </a:rPr>
              <a:t>3.2 The Significance of the Separation of Powers</a:t>
            </a:r>
          </a:p>
        </p:txBody>
      </p:sp>
      <p:grpSp>
        <p:nvGrpSpPr>
          <p:cNvPr id="2052270" name="Group 174"/>
          <p:cNvGrpSpPr>
            <a:grpSpLocks/>
          </p:cNvGrpSpPr>
          <p:nvPr/>
        </p:nvGrpSpPr>
        <p:grpSpPr bwMode="auto">
          <a:xfrm>
            <a:off x="609600" y="896938"/>
            <a:ext cx="2667000" cy="582612"/>
            <a:chOff x="144" y="565"/>
            <a:chExt cx="1680" cy="367"/>
          </a:xfrm>
        </p:grpSpPr>
        <p:sp>
          <p:nvSpPr>
            <p:cNvPr id="2052264" name="Text Box 168"/>
            <p:cNvSpPr txBox="1">
              <a:spLocks noChangeArrowheads="1"/>
            </p:cNvSpPr>
            <p:nvPr/>
          </p:nvSpPr>
          <p:spPr bwMode="auto">
            <a:xfrm>
              <a:off x="336" y="613"/>
              <a:ext cx="1488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Montesquieu</a:t>
              </a:r>
            </a:p>
          </p:txBody>
        </p:sp>
        <p:sp>
          <p:nvSpPr>
            <p:cNvPr id="2052266" name="Text Box 170"/>
            <p:cNvSpPr txBox="1">
              <a:spLocks noChangeArrowheads="1"/>
            </p:cNvSpPr>
            <p:nvPr/>
          </p:nvSpPr>
          <p:spPr bwMode="auto">
            <a:xfrm>
              <a:off x="144" y="565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052287" name="Picture 191" descr="Charles-Louis de Secondat, baron de La Brède et de Montesquieu -1689 in Bordeaux – 1755_P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1668463" cy="2514600"/>
          </a:xfrm>
          <a:prstGeom prst="rect">
            <a:avLst/>
          </a:prstGeom>
          <a:noFill/>
        </p:spPr>
      </p:pic>
      <p:grpSp>
        <p:nvGrpSpPr>
          <p:cNvPr id="2052444" name="Group 348"/>
          <p:cNvGrpSpPr>
            <a:grpSpLocks/>
          </p:cNvGrpSpPr>
          <p:nvPr/>
        </p:nvGrpSpPr>
        <p:grpSpPr bwMode="auto">
          <a:xfrm>
            <a:off x="5524500" y="3208338"/>
            <a:ext cx="3009900" cy="1376362"/>
            <a:chOff x="3480" y="2021"/>
            <a:chExt cx="1896" cy="867"/>
          </a:xfrm>
        </p:grpSpPr>
        <p:sp>
          <p:nvSpPr>
            <p:cNvPr id="2052420" name="Oval 324" descr="Simpler version of Image - Scale of Justice_PD"/>
            <p:cNvSpPr>
              <a:spLocks noChangeArrowheads="1"/>
            </p:cNvSpPr>
            <p:nvPr/>
          </p:nvSpPr>
          <p:spPr bwMode="auto">
            <a:xfrm>
              <a:off x="3480" y="2021"/>
              <a:ext cx="1896" cy="867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2400" b="0">
                <a:solidFill>
                  <a:srgbClr val="003300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052421" name="Text Box 325"/>
            <p:cNvSpPr txBox="1">
              <a:spLocks noChangeArrowheads="1"/>
            </p:cNvSpPr>
            <p:nvPr/>
          </p:nvSpPr>
          <p:spPr bwMode="auto">
            <a:xfrm>
              <a:off x="3699" y="2310"/>
              <a:ext cx="1458" cy="28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Judicial</a:t>
              </a:r>
            </a:p>
          </p:txBody>
        </p:sp>
      </p:grpSp>
      <p:grpSp>
        <p:nvGrpSpPr>
          <p:cNvPr id="2052443" name="Group 347"/>
          <p:cNvGrpSpPr>
            <a:grpSpLocks/>
          </p:cNvGrpSpPr>
          <p:nvPr/>
        </p:nvGrpSpPr>
        <p:grpSpPr bwMode="auto">
          <a:xfrm>
            <a:off x="2743200" y="3157538"/>
            <a:ext cx="2965450" cy="1446212"/>
            <a:chOff x="1728" y="1989"/>
            <a:chExt cx="1868" cy="911"/>
          </a:xfrm>
        </p:grpSpPr>
        <p:sp>
          <p:nvSpPr>
            <p:cNvPr id="2052423" name="Oval 327" descr="Roman Senate 6"/>
            <p:cNvSpPr>
              <a:spLocks noChangeArrowheads="1"/>
            </p:cNvSpPr>
            <p:nvPr/>
          </p:nvSpPr>
          <p:spPr bwMode="auto">
            <a:xfrm>
              <a:off x="1751" y="1989"/>
              <a:ext cx="1822" cy="911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525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052424" name="Text Box 328"/>
            <p:cNvSpPr txBox="1">
              <a:spLocks noChangeArrowheads="1"/>
            </p:cNvSpPr>
            <p:nvPr/>
          </p:nvSpPr>
          <p:spPr bwMode="auto">
            <a:xfrm>
              <a:off x="1728" y="2300"/>
              <a:ext cx="1868" cy="28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Legislative</a:t>
              </a:r>
            </a:p>
          </p:txBody>
        </p:sp>
      </p:grpSp>
      <p:grpSp>
        <p:nvGrpSpPr>
          <p:cNvPr id="2052446" name="Group 350"/>
          <p:cNvGrpSpPr>
            <a:grpSpLocks/>
          </p:cNvGrpSpPr>
          <p:nvPr/>
        </p:nvGrpSpPr>
        <p:grpSpPr bwMode="auto">
          <a:xfrm>
            <a:off x="4152900" y="4033838"/>
            <a:ext cx="2890838" cy="1376362"/>
            <a:chOff x="2616" y="2541"/>
            <a:chExt cx="1821" cy="867"/>
          </a:xfrm>
        </p:grpSpPr>
        <p:sp>
          <p:nvSpPr>
            <p:cNvPr id="2052426" name="Oval 330" descr="709208"/>
            <p:cNvSpPr>
              <a:spLocks noChangeArrowheads="1"/>
            </p:cNvSpPr>
            <p:nvPr/>
          </p:nvSpPr>
          <p:spPr bwMode="auto">
            <a:xfrm>
              <a:off x="2616" y="2541"/>
              <a:ext cx="1821" cy="867"/>
            </a:xfrm>
            <a:prstGeom prst="ellipse">
              <a:avLst/>
            </a:prstGeom>
            <a:blipFill dpi="0" rotWithShape="0">
              <a:blip r:embed="rId6"/>
              <a:srcRect/>
              <a:stretch>
                <a:fillRect b="-69916"/>
              </a:stretch>
            </a:blipFill>
            <a:ln w="12700" algn="ctr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052427" name="Text Box 331"/>
            <p:cNvSpPr txBox="1">
              <a:spLocks noChangeArrowheads="1"/>
            </p:cNvSpPr>
            <p:nvPr/>
          </p:nvSpPr>
          <p:spPr bwMode="auto">
            <a:xfrm>
              <a:off x="2707" y="2879"/>
              <a:ext cx="1639" cy="28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381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Executive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77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71" name="Text Box 3"/>
          <p:cNvSpPr txBox="1">
            <a:spLocks noChangeArrowheads="1"/>
          </p:cNvSpPr>
          <p:nvPr/>
        </p:nvSpPr>
        <p:spPr bwMode="auto">
          <a:xfrm>
            <a:off x="6781800" y="6540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660033"/>
                </a:solidFill>
                <a:effectLst/>
                <a:latin typeface="Arial Narrow" pitchFamily="34" charset="0"/>
              </a:rPr>
              <a:t>(1517 – 1918)</a:t>
            </a:r>
          </a:p>
        </p:txBody>
      </p:sp>
      <p:sp>
        <p:nvSpPr>
          <p:cNvPr id="1952774" name="Text Box 6"/>
          <p:cNvSpPr txBox="1">
            <a:spLocks noChangeArrowheads="1"/>
          </p:cNvSpPr>
          <p:nvPr/>
        </p:nvSpPr>
        <p:spPr bwMode="auto">
          <a:xfrm>
            <a:off x="4800600" y="654050"/>
            <a:ext cx="274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 b="0">
                <a:solidFill>
                  <a:srgbClr val="660033"/>
                </a:solidFill>
                <a:effectLst/>
                <a:latin typeface="Arial Black" pitchFamily="34" charset="0"/>
              </a:rPr>
              <a:t>400 years</a:t>
            </a:r>
          </a:p>
        </p:txBody>
      </p:sp>
      <p:sp>
        <p:nvSpPr>
          <p:cNvPr id="1952775" name="Text Box 7"/>
          <p:cNvSpPr txBox="1">
            <a:spLocks noChangeArrowheads="1"/>
          </p:cNvSpPr>
          <p:nvPr/>
        </p:nvSpPr>
        <p:spPr bwMode="auto">
          <a:xfrm>
            <a:off x="2743200" y="4648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660033"/>
                </a:solidFill>
                <a:effectLst/>
                <a:latin typeface="Arial" charset="0"/>
              </a:rPr>
              <a:t>( End of World War I )</a:t>
            </a:r>
          </a:p>
        </p:txBody>
      </p:sp>
      <p:sp>
        <p:nvSpPr>
          <p:cNvPr id="1952777" name="Line 9"/>
          <p:cNvSpPr>
            <a:spLocks noChangeShapeType="1"/>
          </p:cNvSpPr>
          <p:nvPr/>
        </p:nvSpPr>
        <p:spPr bwMode="auto">
          <a:xfrm>
            <a:off x="1295400" y="4405313"/>
            <a:ext cx="5334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2778" name="Line 10"/>
          <p:cNvSpPr>
            <a:spLocks noChangeShapeType="1"/>
          </p:cNvSpPr>
          <p:nvPr/>
        </p:nvSpPr>
        <p:spPr bwMode="auto">
          <a:xfrm>
            <a:off x="1295400" y="2595563"/>
            <a:ext cx="5334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2779" name="Line 11"/>
          <p:cNvSpPr>
            <a:spLocks noChangeShapeType="1"/>
          </p:cNvSpPr>
          <p:nvPr/>
        </p:nvSpPr>
        <p:spPr bwMode="auto">
          <a:xfrm>
            <a:off x="1295400" y="3490913"/>
            <a:ext cx="5334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2780" name="Text Box 12"/>
          <p:cNvSpPr txBox="1">
            <a:spLocks noChangeArrowheads="1"/>
          </p:cNvSpPr>
          <p:nvPr/>
        </p:nvSpPr>
        <p:spPr bwMode="auto">
          <a:xfrm>
            <a:off x="1828800" y="1890713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>
                <a:solidFill>
                  <a:srgbClr val="660033"/>
                </a:solidFill>
                <a:effectLst/>
                <a:latin typeface="Arial Black" pitchFamily="34" charset="0"/>
              </a:rPr>
              <a:t>Protestant Reformation</a:t>
            </a:r>
          </a:p>
        </p:txBody>
      </p:sp>
      <p:sp>
        <p:nvSpPr>
          <p:cNvPr id="1952781" name="Line 13"/>
          <p:cNvSpPr>
            <a:spLocks noChangeShapeType="1"/>
          </p:cNvSpPr>
          <p:nvPr/>
        </p:nvSpPr>
        <p:spPr bwMode="auto">
          <a:xfrm>
            <a:off x="1295400" y="1662113"/>
            <a:ext cx="5334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2782" name="WordArt 14"/>
          <p:cNvSpPr>
            <a:spLocks noChangeArrowheads="1" noChangeShapeType="1" noTextEdit="1"/>
          </p:cNvSpPr>
          <p:nvPr/>
        </p:nvSpPr>
        <p:spPr bwMode="auto">
          <a:xfrm rot="16200000" flipH="1">
            <a:off x="190500" y="2995613"/>
            <a:ext cx="27432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/>
                <a:latin typeface="Arial Black"/>
              </a:rPr>
              <a:t>_</a:t>
            </a:r>
          </a:p>
        </p:txBody>
      </p:sp>
      <p:grpSp>
        <p:nvGrpSpPr>
          <p:cNvPr id="1952783" name="Group 15"/>
          <p:cNvGrpSpPr>
            <a:grpSpLocks/>
          </p:cNvGrpSpPr>
          <p:nvPr/>
        </p:nvGrpSpPr>
        <p:grpSpPr bwMode="auto">
          <a:xfrm>
            <a:off x="1905000" y="1662113"/>
            <a:ext cx="6477000" cy="0"/>
            <a:chOff x="1344" y="1008"/>
            <a:chExt cx="4080" cy="0"/>
          </a:xfrm>
        </p:grpSpPr>
        <p:sp>
          <p:nvSpPr>
            <p:cNvPr id="1952784" name="Line 16"/>
            <p:cNvSpPr>
              <a:spLocks noChangeShapeType="1"/>
            </p:cNvSpPr>
            <p:nvPr/>
          </p:nvSpPr>
          <p:spPr bwMode="auto">
            <a:xfrm>
              <a:off x="13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85" name="Line 17"/>
            <p:cNvSpPr>
              <a:spLocks noChangeShapeType="1"/>
            </p:cNvSpPr>
            <p:nvPr/>
          </p:nvSpPr>
          <p:spPr bwMode="auto">
            <a:xfrm>
              <a:off x="14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86" name="Line 18"/>
            <p:cNvSpPr>
              <a:spLocks noChangeShapeType="1"/>
            </p:cNvSpPr>
            <p:nvPr/>
          </p:nvSpPr>
          <p:spPr bwMode="auto">
            <a:xfrm>
              <a:off x="15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87" name="Line 19"/>
            <p:cNvSpPr>
              <a:spLocks noChangeShapeType="1"/>
            </p:cNvSpPr>
            <p:nvPr/>
          </p:nvSpPr>
          <p:spPr bwMode="auto">
            <a:xfrm>
              <a:off x="16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88" name="Line 20"/>
            <p:cNvSpPr>
              <a:spLocks noChangeShapeType="1"/>
            </p:cNvSpPr>
            <p:nvPr/>
          </p:nvSpPr>
          <p:spPr bwMode="auto">
            <a:xfrm>
              <a:off x="17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89" name="Line 21"/>
            <p:cNvSpPr>
              <a:spLocks noChangeShapeType="1"/>
            </p:cNvSpPr>
            <p:nvPr/>
          </p:nvSpPr>
          <p:spPr bwMode="auto">
            <a:xfrm>
              <a:off x="18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90" name="Line 22"/>
            <p:cNvSpPr>
              <a:spLocks noChangeShapeType="1"/>
            </p:cNvSpPr>
            <p:nvPr/>
          </p:nvSpPr>
          <p:spPr bwMode="auto">
            <a:xfrm>
              <a:off x="19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91" name="Line 23"/>
            <p:cNvSpPr>
              <a:spLocks noChangeShapeType="1"/>
            </p:cNvSpPr>
            <p:nvPr/>
          </p:nvSpPr>
          <p:spPr bwMode="auto">
            <a:xfrm>
              <a:off x="20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92" name="Line 24"/>
            <p:cNvSpPr>
              <a:spLocks noChangeShapeType="1"/>
            </p:cNvSpPr>
            <p:nvPr/>
          </p:nvSpPr>
          <p:spPr bwMode="auto">
            <a:xfrm>
              <a:off x="21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93" name="Line 25"/>
            <p:cNvSpPr>
              <a:spLocks noChangeShapeType="1"/>
            </p:cNvSpPr>
            <p:nvPr/>
          </p:nvSpPr>
          <p:spPr bwMode="auto">
            <a:xfrm>
              <a:off x="22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94" name="Line 26"/>
            <p:cNvSpPr>
              <a:spLocks noChangeShapeType="1"/>
            </p:cNvSpPr>
            <p:nvPr/>
          </p:nvSpPr>
          <p:spPr bwMode="auto">
            <a:xfrm>
              <a:off x="23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95" name="Line 27"/>
            <p:cNvSpPr>
              <a:spLocks noChangeShapeType="1"/>
            </p:cNvSpPr>
            <p:nvPr/>
          </p:nvSpPr>
          <p:spPr bwMode="auto">
            <a:xfrm>
              <a:off x="24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96" name="Line 28"/>
            <p:cNvSpPr>
              <a:spLocks noChangeShapeType="1"/>
            </p:cNvSpPr>
            <p:nvPr/>
          </p:nvSpPr>
          <p:spPr bwMode="auto">
            <a:xfrm>
              <a:off x="24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97" name="Line 29"/>
            <p:cNvSpPr>
              <a:spLocks noChangeShapeType="1"/>
            </p:cNvSpPr>
            <p:nvPr/>
          </p:nvSpPr>
          <p:spPr bwMode="auto">
            <a:xfrm>
              <a:off x="25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98" name="Line 30"/>
            <p:cNvSpPr>
              <a:spLocks noChangeShapeType="1"/>
            </p:cNvSpPr>
            <p:nvPr/>
          </p:nvSpPr>
          <p:spPr bwMode="auto">
            <a:xfrm>
              <a:off x="26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799" name="Line 31"/>
            <p:cNvSpPr>
              <a:spLocks noChangeShapeType="1"/>
            </p:cNvSpPr>
            <p:nvPr/>
          </p:nvSpPr>
          <p:spPr bwMode="auto">
            <a:xfrm>
              <a:off x="27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00" name="Line 32"/>
            <p:cNvSpPr>
              <a:spLocks noChangeShapeType="1"/>
            </p:cNvSpPr>
            <p:nvPr/>
          </p:nvSpPr>
          <p:spPr bwMode="auto">
            <a:xfrm>
              <a:off x="28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01" name="Line 33"/>
            <p:cNvSpPr>
              <a:spLocks noChangeShapeType="1"/>
            </p:cNvSpPr>
            <p:nvPr/>
          </p:nvSpPr>
          <p:spPr bwMode="auto">
            <a:xfrm>
              <a:off x="29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02" name="Line 34"/>
            <p:cNvSpPr>
              <a:spLocks noChangeShapeType="1"/>
            </p:cNvSpPr>
            <p:nvPr/>
          </p:nvSpPr>
          <p:spPr bwMode="auto">
            <a:xfrm>
              <a:off x="307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03" name="Line 35"/>
            <p:cNvSpPr>
              <a:spLocks noChangeShapeType="1"/>
            </p:cNvSpPr>
            <p:nvPr/>
          </p:nvSpPr>
          <p:spPr bwMode="auto">
            <a:xfrm>
              <a:off x="316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04" name="Line 36"/>
            <p:cNvSpPr>
              <a:spLocks noChangeShapeType="1"/>
            </p:cNvSpPr>
            <p:nvPr/>
          </p:nvSpPr>
          <p:spPr bwMode="auto">
            <a:xfrm>
              <a:off x="326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05" name="Line 37"/>
            <p:cNvSpPr>
              <a:spLocks noChangeShapeType="1"/>
            </p:cNvSpPr>
            <p:nvPr/>
          </p:nvSpPr>
          <p:spPr bwMode="auto">
            <a:xfrm>
              <a:off x="336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06" name="Line 38"/>
            <p:cNvSpPr>
              <a:spLocks noChangeShapeType="1"/>
            </p:cNvSpPr>
            <p:nvPr/>
          </p:nvSpPr>
          <p:spPr bwMode="auto">
            <a:xfrm>
              <a:off x="345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07" name="Line 39"/>
            <p:cNvSpPr>
              <a:spLocks noChangeShapeType="1"/>
            </p:cNvSpPr>
            <p:nvPr/>
          </p:nvSpPr>
          <p:spPr bwMode="auto">
            <a:xfrm>
              <a:off x="355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08" name="Line 40"/>
            <p:cNvSpPr>
              <a:spLocks noChangeShapeType="1"/>
            </p:cNvSpPr>
            <p:nvPr/>
          </p:nvSpPr>
          <p:spPr bwMode="auto">
            <a:xfrm>
              <a:off x="364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09" name="Line 41"/>
            <p:cNvSpPr>
              <a:spLocks noChangeShapeType="1"/>
            </p:cNvSpPr>
            <p:nvPr/>
          </p:nvSpPr>
          <p:spPr bwMode="auto">
            <a:xfrm>
              <a:off x="37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10" name="Line 42"/>
            <p:cNvSpPr>
              <a:spLocks noChangeShapeType="1"/>
            </p:cNvSpPr>
            <p:nvPr/>
          </p:nvSpPr>
          <p:spPr bwMode="auto">
            <a:xfrm>
              <a:off x="38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11" name="Line 43"/>
            <p:cNvSpPr>
              <a:spLocks noChangeShapeType="1"/>
            </p:cNvSpPr>
            <p:nvPr/>
          </p:nvSpPr>
          <p:spPr bwMode="auto">
            <a:xfrm>
              <a:off x="39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12" name="Line 44"/>
            <p:cNvSpPr>
              <a:spLocks noChangeShapeType="1"/>
            </p:cNvSpPr>
            <p:nvPr/>
          </p:nvSpPr>
          <p:spPr bwMode="auto">
            <a:xfrm>
              <a:off x="40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13" name="Line 45"/>
            <p:cNvSpPr>
              <a:spLocks noChangeShapeType="1"/>
            </p:cNvSpPr>
            <p:nvPr/>
          </p:nvSpPr>
          <p:spPr bwMode="auto">
            <a:xfrm>
              <a:off x="41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14" name="Line 46"/>
            <p:cNvSpPr>
              <a:spLocks noChangeShapeType="1"/>
            </p:cNvSpPr>
            <p:nvPr/>
          </p:nvSpPr>
          <p:spPr bwMode="auto">
            <a:xfrm>
              <a:off x="42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15" name="Line 47"/>
            <p:cNvSpPr>
              <a:spLocks noChangeShapeType="1"/>
            </p:cNvSpPr>
            <p:nvPr/>
          </p:nvSpPr>
          <p:spPr bwMode="auto">
            <a:xfrm>
              <a:off x="43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16" name="Line 48"/>
            <p:cNvSpPr>
              <a:spLocks noChangeShapeType="1"/>
            </p:cNvSpPr>
            <p:nvPr/>
          </p:nvSpPr>
          <p:spPr bwMode="auto">
            <a:xfrm>
              <a:off x="44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17" name="Line 49"/>
            <p:cNvSpPr>
              <a:spLocks noChangeShapeType="1"/>
            </p:cNvSpPr>
            <p:nvPr/>
          </p:nvSpPr>
          <p:spPr bwMode="auto">
            <a:xfrm>
              <a:off x="45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18" name="Line 50"/>
            <p:cNvSpPr>
              <a:spLocks noChangeShapeType="1"/>
            </p:cNvSpPr>
            <p:nvPr/>
          </p:nvSpPr>
          <p:spPr bwMode="auto">
            <a:xfrm>
              <a:off x="46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19" name="Line 51"/>
            <p:cNvSpPr>
              <a:spLocks noChangeShapeType="1"/>
            </p:cNvSpPr>
            <p:nvPr/>
          </p:nvSpPr>
          <p:spPr bwMode="auto">
            <a:xfrm>
              <a:off x="47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20" name="Line 52"/>
            <p:cNvSpPr>
              <a:spLocks noChangeShapeType="1"/>
            </p:cNvSpPr>
            <p:nvPr/>
          </p:nvSpPr>
          <p:spPr bwMode="auto">
            <a:xfrm>
              <a:off x="48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21" name="Line 53"/>
            <p:cNvSpPr>
              <a:spLocks noChangeShapeType="1"/>
            </p:cNvSpPr>
            <p:nvPr/>
          </p:nvSpPr>
          <p:spPr bwMode="auto">
            <a:xfrm>
              <a:off x="48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22" name="Line 54"/>
            <p:cNvSpPr>
              <a:spLocks noChangeShapeType="1"/>
            </p:cNvSpPr>
            <p:nvPr/>
          </p:nvSpPr>
          <p:spPr bwMode="auto">
            <a:xfrm>
              <a:off x="49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23" name="Line 55"/>
            <p:cNvSpPr>
              <a:spLocks noChangeShapeType="1"/>
            </p:cNvSpPr>
            <p:nvPr/>
          </p:nvSpPr>
          <p:spPr bwMode="auto">
            <a:xfrm>
              <a:off x="50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24" name="Line 56"/>
            <p:cNvSpPr>
              <a:spLocks noChangeShapeType="1"/>
            </p:cNvSpPr>
            <p:nvPr/>
          </p:nvSpPr>
          <p:spPr bwMode="auto">
            <a:xfrm>
              <a:off x="51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25" name="Line 57"/>
            <p:cNvSpPr>
              <a:spLocks noChangeShapeType="1"/>
            </p:cNvSpPr>
            <p:nvPr/>
          </p:nvSpPr>
          <p:spPr bwMode="auto">
            <a:xfrm>
              <a:off x="52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26" name="Line 58"/>
            <p:cNvSpPr>
              <a:spLocks noChangeShapeType="1"/>
            </p:cNvSpPr>
            <p:nvPr/>
          </p:nvSpPr>
          <p:spPr bwMode="auto">
            <a:xfrm>
              <a:off x="53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52827" name="Group 59"/>
          <p:cNvGrpSpPr>
            <a:grpSpLocks/>
          </p:cNvGrpSpPr>
          <p:nvPr/>
        </p:nvGrpSpPr>
        <p:grpSpPr bwMode="auto">
          <a:xfrm>
            <a:off x="1905000" y="2595563"/>
            <a:ext cx="6477000" cy="0"/>
            <a:chOff x="1344" y="1008"/>
            <a:chExt cx="4080" cy="0"/>
          </a:xfrm>
        </p:grpSpPr>
        <p:sp>
          <p:nvSpPr>
            <p:cNvPr id="1952828" name="Line 60"/>
            <p:cNvSpPr>
              <a:spLocks noChangeShapeType="1"/>
            </p:cNvSpPr>
            <p:nvPr/>
          </p:nvSpPr>
          <p:spPr bwMode="auto">
            <a:xfrm>
              <a:off x="13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29" name="Line 61"/>
            <p:cNvSpPr>
              <a:spLocks noChangeShapeType="1"/>
            </p:cNvSpPr>
            <p:nvPr/>
          </p:nvSpPr>
          <p:spPr bwMode="auto">
            <a:xfrm>
              <a:off x="14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30" name="Line 62"/>
            <p:cNvSpPr>
              <a:spLocks noChangeShapeType="1"/>
            </p:cNvSpPr>
            <p:nvPr/>
          </p:nvSpPr>
          <p:spPr bwMode="auto">
            <a:xfrm>
              <a:off x="15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31" name="Line 63"/>
            <p:cNvSpPr>
              <a:spLocks noChangeShapeType="1"/>
            </p:cNvSpPr>
            <p:nvPr/>
          </p:nvSpPr>
          <p:spPr bwMode="auto">
            <a:xfrm>
              <a:off x="16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32" name="Line 64"/>
            <p:cNvSpPr>
              <a:spLocks noChangeShapeType="1"/>
            </p:cNvSpPr>
            <p:nvPr/>
          </p:nvSpPr>
          <p:spPr bwMode="auto">
            <a:xfrm>
              <a:off x="17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33" name="Line 65"/>
            <p:cNvSpPr>
              <a:spLocks noChangeShapeType="1"/>
            </p:cNvSpPr>
            <p:nvPr/>
          </p:nvSpPr>
          <p:spPr bwMode="auto">
            <a:xfrm>
              <a:off x="18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34" name="Line 66"/>
            <p:cNvSpPr>
              <a:spLocks noChangeShapeType="1"/>
            </p:cNvSpPr>
            <p:nvPr/>
          </p:nvSpPr>
          <p:spPr bwMode="auto">
            <a:xfrm>
              <a:off x="19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35" name="Line 67"/>
            <p:cNvSpPr>
              <a:spLocks noChangeShapeType="1"/>
            </p:cNvSpPr>
            <p:nvPr/>
          </p:nvSpPr>
          <p:spPr bwMode="auto">
            <a:xfrm>
              <a:off x="20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36" name="Line 68"/>
            <p:cNvSpPr>
              <a:spLocks noChangeShapeType="1"/>
            </p:cNvSpPr>
            <p:nvPr/>
          </p:nvSpPr>
          <p:spPr bwMode="auto">
            <a:xfrm>
              <a:off x="21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37" name="Line 69"/>
            <p:cNvSpPr>
              <a:spLocks noChangeShapeType="1"/>
            </p:cNvSpPr>
            <p:nvPr/>
          </p:nvSpPr>
          <p:spPr bwMode="auto">
            <a:xfrm>
              <a:off x="22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38" name="Line 70"/>
            <p:cNvSpPr>
              <a:spLocks noChangeShapeType="1"/>
            </p:cNvSpPr>
            <p:nvPr/>
          </p:nvSpPr>
          <p:spPr bwMode="auto">
            <a:xfrm>
              <a:off x="23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39" name="Line 71"/>
            <p:cNvSpPr>
              <a:spLocks noChangeShapeType="1"/>
            </p:cNvSpPr>
            <p:nvPr/>
          </p:nvSpPr>
          <p:spPr bwMode="auto">
            <a:xfrm>
              <a:off x="24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40" name="Line 72"/>
            <p:cNvSpPr>
              <a:spLocks noChangeShapeType="1"/>
            </p:cNvSpPr>
            <p:nvPr/>
          </p:nvSpPr>
          <p:spPr bwMode="auto">
            <a:xfrm>
              <a:off x="24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41" name="Line 73"/>
            <p:cNvSpPr>
              <a:spLocks noChangeShapeType="1"/>
            </p:cNvSpPr>
            <p:nvPr/>
          </p:nvSpPr>
          <p:spPr bwMode="auto">
            <a:xfrm>
              <a:off x="25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42" name="Line 74"/>
            <p:cNvSpPr>
              <a:spLocks noChangeShapeType="1"/>
            </p:cNvSpPr>
            <p:nvPr/>
          </p:nvSpPr>
          <p:spPr bwMode="auto">
            <a:xfrm>
              <a:off x="26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43" name="Line 75"/>
            <p:cNvSpPr>
              <a:spLocks noChangeShapeType="1"/>
            </p:cNvSpPr>
            <p:nvPr/>
          </p:nvSpPr>
          <p:spPr bwMode="auto">
            <a:xfrm>
              <a:off x="27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44" name="Line 76"/>
            <p:cNvSpPr>
              <a:spLocks noChangeShapeType="1"/>
            </p:cNvSpPr>
            <p:nvPr/>
          </p:nvSpPr>
          <p:spPr bwMode="auto">
            <a:xfrm>
              <a:off x="28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45" name="Line 77"/>
            <p:cNvSpPr>
              <a:spLocks noChangeShapeType="1"/>
            </p:cNvSpPr>
            <p:nvPr/>
          </p:nvSpPr>
          <p:spPr bwMode="auto">
            <a:xfrm>
              <a:off x="29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46" name="Line 78"/>
            <p:cNvSpPr>
              <a:spLocks noChangeShapeType="1"/>
            </p:cNvSpPr>
            <p:nvPr/>
          </p:nvSpPr>
          <p:spPr bwMode="auto">
            <a:xfrm>
              <a:off x="307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47" name="Line 79"/>
            <p:cNvSpPr>
              <a:spLocks noChangeShapeType="1"/>
            </p:cNvSpPr>
            <p:nvPr/>
          </p:nvSpPr>
          <p:spPr bwMode="auto">
            <a:xfrm>
              <a:off x="316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48" name="Line 80"/>
            <p:cNvSpPr>
              <a:spLocks noChangeShapeType="1"/>
            </p:cNvSpPr>
            <p:nvPr/>
          </p:nvSpPr>
          <p:spPr bwMode="auto">
            <a:xfrm>
              <a:off x="326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49" name="Line 81"/>
            <p:cNvSpPr>
              <a:spLocks noChangeShapeType="1"/>
            </p:cNvSpPr>
            <p:nvPr/>
          </p:nvSpPr>
          <p:spPr bwMode="auto">
            <a:xfrm>
              <a:off x="336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50" name="Line 82"/>
            <p:cNvSpPr>
              <a:spLocks noChangeShapeType="1"/>
            </p:cNvSpPr>
            <p:nvPr/>
          </p:nvSpPr>
          <p:spPr bwMode="auto">
            <a:xfrm>
              <a:off x="345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51" name="Line 83"/>
            <p:cNvSpPr>
              <a:spLocks noChangeShapeType="1"/>
            </p:cNvSpPr>
            <p:nvPr/>
          </p:nvSpPr>
          <p:spPr bwMode="auto">
            <a:xfrm>
              <a:off x="355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52" name="Line 84"/>
            <p:cNvSpPr>
              <a:spLocks noChangeShapeType="1"/>
            </p:cNvSpPr>
            <p:nvPr/>
          </p:nvSpPr>
          <p:spPr bwMode="auto">
            <a:xfrm>
              <a:off x="364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53" name="Line 85"/>
            <p:cNvSpPr>
              <a:spLocks noChangeShapeType="1"/>
            </p:cNvSpPr>
            <p:nvPr/>
          </p:nvSpPr>
          <p:spPr bwMode="auto">
            <a:xfrm>
              <a:off x="37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54" name="Line 86"/>
            <p:cNvSpPr>
              <a:spLocks noChangeShapeType="1"/>
            </p:cNvSpPr>
            <p:nvPr/>
          </p:nvSpPr>
          <p:spPr bwMode="auto">
            <a:xfrm>
              <a:off x="38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55" name="Line 87"/>
            <p:cNvSpPr>
              <a:spLocks noChangeShapeType="1"/>
            </p:cNvSpPr>
            <p:nvPr/>
          </p:nvSpPr>
          <p:spPr bwMode="auto">
            <a:xfrm>
              <a:off x="39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56" name="Line 88"/>
            <p:cNvSpPr>
              <a:spLocks noChangeShapeType="1"/>
            </p:cNvSpPr>
            <p:nvPr/>
          </p:nvSpPr>
          <p:spPr bwMode="auto">
            <a:xfrm>
              <a:off x="40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57" name="Line 89"/>
            <p:cNvSpPr>
              <a:spLocks noChangeShapeType="1"/>
            </p:cNvSpPr>
            <p:nvPr/>
          </p:nvSpPr>
          <p:spPr bwMode="auto">
            <a:xfrm>
              <a:off x="41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58" name="Line 90"/>
            <p:cNvSpPr>
              <a:spLocks noChangeShapeType="1"/>
            </p:cNvSpPr>
            <p:nvPr/>
          </p:nvSpPr>
          <p:spPr bwMode="auto">
            <a:xfrm>
              <a:off x="42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59" name="Line 91"/>
            <p:cNvSpPr>
              <a:spLocks noChangeShapeType="1"/>
            </p:cNvSpPr>
            <p:nvPr/>
          </p:nvSpPr>
          <p:spPr bwMode="auto">
            <a:xfrm>
              <a:off x="43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60" name="Line 92"/>
            <p:cNvSpPr>
              <a:spLocks noChangeShapeType="1"/>
            </p:cNvSpPr>
            <p:nvPr/>
          </p:nvSpPr>
          <p:spPr bwMode="auto">
            <a:xfrm>
              <a:off x="44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61" name="Line 93"/>
            <p:cNvSpPr>
              <a:spLocks noChangeShapeType="1"/>
            </p:cNvSpPr>
            <p:nvPr/>
          </p:nvSpPr>
          <p:spPr bwMode="auto">
            <a:xfrm>
              <a:off x="45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62" name="Line 94"/>
            <p:cNvSpPr>
              <a:spLocks noChangeShapeType="1"/>
            </p:cNvSpPr>
            <p:nvPr/>
          </p:nvSpPr>
          <p:spPr bwMode="auto">
            <a:xfrm>
              <a:off x="46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63" name="Line 95"/>
            <p:cNvSpPr>
              <a:spLocks noChangeShapeType="1"/>
            </p:cNvSpPr>
            <p:nvPr/>
          </p:nvSpPr>
          <p:spPr bwMode="auto">
            <a:xfrm>
              <a:off x="47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64" name="Line 96"/>
            <p:cNvSpPr>
              <a:spLocks noChangeShapeType="1"/>
            </p:cNvSpPr>
            <p:nvPr/>
          </p:nvSpPr>
          <p:spPr bwMode="auto">
            <a:xfrm>
              <a:off x="48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65" name="Line 97"/>
            <p:cNvSpPr>
              <a:spLocks noChangeShapeType="1"/>
            </p:cNvSpPr>
            <p:nvPr/>
          </p:nvSpPr>
          <p:spPr bwMode="auto">
            <a:xfrm>
              <a:off x="48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66" name="Line 98"/>
            <p:cNvSpPr>
              <a:spLocks noChangeShapeType="1"/>
            </p:cNvSpPr>
            <p:nvPr/>
          </p:nvSpPr>
          <p:spPr bwMode="auto">
            <a:xfrm>
              <a:off x="49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67" name="Line 99"/>
            <p:cNvSpPr>
              <a:spLocks noChangeShapeType="1"/>
            </p:cNvSpPr>
            <p:nvPr/>
          </p:nvSpPr>
          <p:spPr bwMode="auto">
            <a:xfrm>
              <a:off x="50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68" name="Line 100"/>
            <p:cNvSpPr>
              <a:spLocks noChangeShapeType="1"/>
            </p:cNvSpPr>
            <p:nvPr/>
          </p:nvSpPr>
          <p:spPr bwMode="auto">
            <a:xfrm>
              <a:off x="51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69" name="Line 101"/>
            <p:cNvSpPr>
              <a:spLocks noChangeShapeType="1"/>
            </p:cNvSpPr>
            <p:nvPr/>
          </p:nvSpPr>
          <p:spPr bwMode="auto">
            <a:xfrm>
              <a:off x="52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70" name="Line 102"/>
            <p:cNvSpPr>
              <a:spLocks noChangeShapeType="1"/>
            </p:cNvSpPr>
            <p:nvPr/>
          </p:nvSpPr>
          <p:spPr bwMode="auto">
            <a:xfrm>
              <a:off x="53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52871" name="Group 103"/>
          <p:cNvGrpSpPr>
            <a:grpSpLocks/>
          </p:cNvGrpSpPr>
          <p:nvPr/>
        </p:nvGrpSpPr>
        <p:grpSpPr bwMode="auto">
          <a:xfrm>
            <a:off x="1905000" y="3490913"/>
            <a:ext cx="6477000" cy="0"/>
            <a:chOff x="1344" y="1008"/>
            <a:chExt cx="4080" cy="0"/>
          </a:xfrm>
        </p:grpSpPr>
        <p:sp>
          <p:nvSpPr>
            <p:cNvPr id="1952872" name="Line 104"/>
            <p:cNvSpPr>
              <a:spLocks noChangeShapeType="1"/>
            </p:cNvSpPr>
            <p:nvPr/>
          </p:nvSpPr>
          <p:spPr bwMode="auto">
            <a:xfrm>
              <a:off x="13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73" name="Line 105"/>
            <p:cNvSpPr>
              <a:spLocks noChangeShapeType="1"/>
            </p:cNvSpPr>
            <p:nvPr/>
          </p:nvSpPr>
          <p:spPr bwMode="auto">
            <a:xfrm>
              <a:off x="14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74" name="Line 106"/>
            <p:cNvSpPr>
              <a:spLocks noChangeShapeType="1"/>
            </p:cNvSpPr>
            <p:nvPr/>
          </p:nvSpPr>
          <p:spPr bwMode="auto">
            <a:xfrm>
              <a:off x="15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75" name="Line 107"/>
            <p:cNvSpPr>
              <a:spLocks noChangeShapeType="1"/>
            </p:cNvSpPr>
            <p:nvPr/>
          </p:nvSpPr>
          <p:spPr bwMode="auto">
            <a:xfrm>
              <a:off x="16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76" name="Line 108"/>
            <p:cNvSpPr>
              <a:spLocks noChangeShapeType="1"/>
            </p:cNvSpPr>
            <p:nvPr/>
          </p:nvSpPr>
          <p:spPr bwMode="auto">
            <a:xfrm>
              <a:off x="17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77" name="Line 109"/>
            <p:cNvSpPr>
              <a:spLocks noChangeShapeType="1"/>
            </p:cNvSpPr>
            <p:nvPr/>
          </p:nvSpPr>
          <p:spPr bwMode="auto">
            <a:xfrm>
              <a:off x="18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78" name="Line 110"/>
            <p:cNvSpPr>
              <a:spLocks noChangeShapeType="1"/>
            </p:cNvSpPr>
            <p:nvPr/>
          </p:nvSpPr>
          <p:spPr bwMode="auto">
            <a:xfrm>
              <a:off x="19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79" name="Line 111"/>
            <p:cNvSpPr>
              <a:spLocks noChangeShapeType="1"/>
            </p:cNvSpPr>
            <p:nvPr/>
          </p:nvSpPr>
          <p:spPr bwMode="auto">
            <a:xfrm>
              <a:off x="20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80" name="Line 112"/>
            <p:cNvSpPr>
              <a:spLocks noChangeShapeType="1"/>
            </p:cNvSpPr>
            <p:nvPr/>
          </p:nvSpPr>
          <p:spPr bwMode="auto">
            <a:xfrm>
              <a:off x="21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81" name="Line 113"/>
            <p:cNvSpPr>
              <a:spLocks noChangeShapeType="1"/>
            </p:cNvSpPr>
            <p:nvPr/>
          </p:nvSpPr>
          <p:spPr bwMode="auto">
            <a:xfrm>
              <a:off x="22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82" name="Line 114"/>
            <p:cNvSpPr>
              <a:spLocks noChangeShapeType="1"/>
            </p:cNvSpPr>
            <p:nvPr/>
          </p:nvSpPr>
          <p:spPr bwMode="auto">
            <a:xfrm>
              <a:off x="23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83" name="Line 115"/>
            <p:cNvSpPr>
              <a:spLocks noChangeShapeType="1"/>
            </p:cNvSpPr>
            <p:nvPr/>
          </p:nvSpPr>
          <p:spPr bwMode="auto">
            <a:xfrm>
              <a:off x="24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84" name="Line 116"/>
            <p:cNvSpPr>
              <a:spLocks noChangeShapeType="1"/>
            </p:cNvSpPr>
            <p:nvPr/>
          </p:nvSpPr>
          <p:spPr bwMode="auto">
            <a:xfrm>
              <a:off x="24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85" name="Line 117"/>
            <p:cNvSpPr>
              <a:spLocks noChangeShapeType="1"/>
            </p:cNvSpPr>
            <p:nvPr/>
          </p:nvSpPr>
          <p:spPr bwMode="auto">
            <a:xfrm>
              <a:off x="25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86" name="Line 118"/>
            <p:cNvSpPr>
              <a:spLocks noChangeShapeType="1"/>
            </p:cNvSpPr>
            <p:nvPr/>
          </p:nvSpPr>
          <p:spPr bwMode="auto">
            <a:xfrm>
              <a:off x="26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87" name="Line 119"/>
            <p:cNvSpPr>
              <a:spLocks noChangeShapeType="1"/>
            </p:cNvSpPr>
            <p:nvPr/>
          </p:nvSpPr>
          <p:spPr bwMode="auto">
            <a:xfrm>
              <a:off x="27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88" name="Line 120"/>
            <p:cNvSpPr>
              <a:spLocks noChangeShapeType="1"/>
            </p:cNvSpPr>
            <p:nvPr/>
          </p:nvSpPr>
          <p:spPr bwMode="auto">
            <a:xfrm>
              <a:off x="28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89" name="Line 121"/>
            <p:cNvSpPr>
              <a:spLocks noChangeShapeType="1"/>
            </p:cNvSpPr>
            <p:nvPr/>
          </p:nvSpPr>
          <p:spPr bwMode="auto">
            <a:xfrm>
              <a:off x="29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90" name="Line 122"/>
            <p:cNvSpPr>
              <a:spLocks noChangeShapeType="1"/>
            </p:cNvSpPr>
            <p:nvPr/>
          </p:nvSpPr>
          <p:spPr bwMode="auto">
            <a:xfrm>
              <a:off x="307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91" name="Line 123"/>
            <p:cNvSpPr>
              <a:spLocks noChangeShapeType="1"/>
            </p:cNvSpPr>
            <p:nvPr/>
          </p:nvSpPr>
          <p:spPr bwMode="auto">
            <a:xfrm>
              <a:off x="316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92" name="Line 124"/>
            <p:cNvSpPr>
              <a:spLocks noChangeShapeType="1"/>
            </p:cNvSpPr>
            <p:nvPr/>
          </p:nvSpPr>
          <p:spPr bwMode="auto">
            <a:xfrm>
              <a:off x="326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93" name="Line 125"/>
            <p:cNvSpPr>
              <a:spLocks noChangeShapeType="1"/>
            </p:cNvSpPr>
            <p:nvPr/>
          </p:nvSpPr>
          <p:spPr bwMode="auto">
            <a:xfrm>
              <a:off x="336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94" name="Line 126"/>
            <p:cNvSpPr>
              <a:spLocks noChangeShapeType="1"/>
            </p:cNvSpPr>
            <p:nvPr/>
          </p:nvSpPr>
          <p:spPr bwMode="auto">
            <a:xfrm>
              <a:off x="345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95" name="Line 127"/>
            <p:cNvSpPr>
              <a:spLocks noChangeShapeType="1"/>
            </p:cNvSpPr>
            <p:nvPr/>
          </p:nvSpPr>
          <p:spPr bwMode="auto">
            <a:xfrm>
              <a:off x="355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96" name="Line 128"/>
            <p:cNvSpPr>
              <a:spLocks noChangeShapeType="1"/>
            </p:cNvSpPr>
            <p:nvPr/>
          </p:nvSpPr>
          <p:spPr bwMode="auto">
            <a:xfrm>
              <a:off x="364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97" name="Line 129"/>
            <p:cNvSpPr>
              <a:spLocks noChangeShapeType="1"/>
            </p:cNvSpPr>
            <p:nvPr/>
          </p:nvSpPr>
          <p:spPr bwMode="auto">
            <a:xfrm>
              <a:off x="37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98" name="Line 130"/>
            <p:cNvSpPr>
              <a:spLocks noChangeShapeType="1"/>
            </p:cNvSpPr>
            <p:nvPr/>
          </p:nvSpPr>
          <p:spPr bwMode="auto">
            <a:xfrm>
              <a:off x="38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899" name="Line 131"/>
            <p:cNvSpPr>
              <a:spLocks noChangeShapeType="1"/>
            </p:cNvSpPr>
            <p:nvPr/>
          </p:nvSpPr>
          <p:spPr bwMode="auto">
            <a:xfrm>
              <a:off x="39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00" name="Line 132"/>
            <p:cNvSpPr>
              <a:spLocks noChangeShapeType="1"/>
            </p:cNvSpPr>
            <p:nvPr/>
          </p:nvSpPr>
          <p:spPr bwMode="auto">
            <a:xfrm>
              <a:off x="40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01" name="Line 133"/>
            <p:cNvSpPr>
              <a:spLocks noChangeShapeType="1"/>
            </p:cNvSpPr>
            <p:nvPr/>
          </p:nvSpPr>
          <p:spPr bwMode="auto">
            <a:xfrm>
              <a:off x="41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02" name="Line 134"/>
            <p:cNvSpPr>
              <a:spLocks noChangeShapeType="1"/>
            </p:cNvSpPr>
            <p:nvPr/>
          </p:nvSpPr>
          <p:spPr bwMode="auto">
            <a:xfrm>
              <a:off x="42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03" name="Line 135"/>
            <p:cNvSpPr>
              <a:spLocks noChangeShapeType="1"/>
            </p:cNvSpPr>
            <p:nvPr/>
          </p:nvSpPr>
          <p:spPr bwMode="auto">
            <a:xfrm>
              <a:off x="43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04" name="Line 136"/>
            <p:cNvSpPr>
              <a:spLocks noChangeShapeType="1"/>
            </p:cNvSpPr>
            <p:nvPr/>
          </p:nvSpPr>
          <p:spPr bwMode="auto">
            <a:xfrm>
              <a:off x="44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05" name="Line 137"/>
            <p:cNvSpPr>
              <a:spLocks noChangeShapeType="1"/>
            </p:cNvSpPr>
            <p:nvPr/>
          </p:nvSpPr>
          <p:spPr bwMode="auto">
            <a:xfrm>
              <a:off x="45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06" name="Line 138"/>
            <p:cNvSpPr>
              <a:spLocks noChangeShapeType="1"/>
            </p:cNvSpPr>
            <p:nvPr/>
          </p:nvSpPr>
          <p:spPr bwMode="auto">
            <a:xfrm>
              <a:off x="46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07" name="Line 139"/>
            <p:cNvSpPr>
              <a:spLocks noChangeShapeType="1"/>
            </p:cNvSpPr>
            <p:nvPr/>
          </p:nvSpPr>
          <p:spPr bwMode="auto">
            <a:xfrm>
              <a:off x="47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08" name="Line 140"/>
            <p:cNvSpPr>
              <a:spLocks noChangeShapeType="1"/>
            </p:cNvSpPr>
            <p:nvPr/>
          </p:nvSpPr>
          <p:spPr bwMode="auto">
            <a:xfrm>
              <a:off x="48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09" name="Line 141"/>
            <p:cNvSpPr>
              <a:spLocks noChangeShapeType="1"/>
            </p:cNvSpPr>
            <p:nvPr/>
          </p:nvSpPr>
          <p:spPr bwMode="auto">
            <a:xfrm>
              <a:off x="48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10" name="Line 142"/>
            <p:cNvSpPr>
              <a:spLocks noChangeShapeType="1"/>
            </p:cNvSpPr>
            <p:nvPr/>
          </p:nvSpPr>
          <p:spPr bwMode="auto">
            <a:xfrm>
              <a:off x="49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11" name="Line 143"/>
            <p:cNvSpPr>
              <a:spLocks noChangeShapeType="1"/>
            </p:cNvSpPr>
            <p:nvPr/>
          </p:nvSpPr>
          <p:spPr bwMode="auto">
            <a:xfrm>
              <a:off x="50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12" name="Line 144"/>
            <p:cNvSpPr>
              <a:spLocks noChangeShapeType="1"/>
            </p:cNvSpPr>
            <p:nvPr/>
          </p:nvSpPr>
          <p:spPr bwMode="auto">
            <a:xfrm>
              <a:off x="51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13" name="Line 145"/>
            <p:cNvSpPr>
              <a:spLocks noChangeShapeType="1"/>
            </p:cNvSpPr>
            <p:nvPr/>
          </p:nvSpPr>
          <p:spPr bwMode="auto">
            <a:xfrm>
              <a:off x="52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14" name="Line 146"/>
            <p:cNvSpPr>
              <a:spLocks noChangeShapeType="1"/>
            </p:cNvSpPr>
            <p:nvPr/>
          </p:nvSpPr>
          <p:spPr bwMode="auto">
            <a:xfrm>
              <a:off x="53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52915" name="Group 147"/>
          <p:cNvGrpSpPr>
            <a:grpSpLocks/>
          </p:cNvGrpSpPr>
          <p:nvPr/>
        </p:nvGrpSpPr>
        <p:grpSpPr bwMode="auto">
          <a:xfrm>
            <a:off x="1905000" y="4405313"/>
            <a:ext cx="6477000" cy="0"/>
            <a:chOff x="1344" y="1008"/>
            <a:chExt cx="4080" cy="0"/>
          </a:xfrm>
        </p:grpSpPr>
        <p:sp>
          <p:nvSpPr>
            <p:cNvPr id="1952916" name="Line 148"/>
            <p:cNvSpPr>
              <a:spLocks noChangeShapeType="1"/>
            </p:cNvSpPr>
            <p:nvPr/>
          </p:nvSpPr>
          <p:spPr bwMode="auto">
            <a:xfrm>
              <a:off x="13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17" name="Line 149"/>
            <p:cNvSpPr>
              <a:spLocks noChangeShapeType="1"/>
            </p:cNvSpPr>
            <p:nvPr/>
          </p:nvSpPr>
          <p:spPr bwMode="auto">
            <a:xfrm>
              <a:off x="14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18" name="Line 150"/>
            <p:cNvSpPr>
              <a:spLocks noChangeShapeType="1"/>
            </p:cNvSpPr>
            <p:nvPr/>
          </p:nvSpPr>
          <p:spPr bwMode="auto">
            <a:xfrm>
              <a:off x="15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19" name="Line 151"/>
            <p:cNvSpPr>
              <a:spLocks noChangeShapeType="1"/>
            </p:cNvSpPr>
            <p:nvPr/>
          </p:nvSpPr>
          <p:spPr bwMode="auto">
            <a:xfrm>
              <a:off x="16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20" name="Line 152"/>
            <p:cNvSpPr>
              <a:spLocks noChangeShapeType="1"/>
            </p:cNvSpPr>
            <p:nvPr/>
          </p:nvSpPr>
          <p:spPr bwMode="auto">
            <a:xfrm>
              <a:off x="17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21" name="Line 153"/>
            <p:cNvSpPr>
              <a:spLocks noChangeShapeType="1"/>
            </p:cNvSpPr>
            <p:nvPr/>
          </p:nvSpPr>
          <p:spPr bwMode="auto">
            <a:xfrm>
              <a:off x="18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22" name="Line 154"/>
            <p:cNvSpPr>
              <a:spLocks noChangeShapeType="1"/>
            </p:cNvSpPr>
            <p:nvPr/>
          </p:nvSpPr>
          <p:spPr bwMode="auto">
            <a:xfrm>
              <a:off x="19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23" name="Line 155"/>
            <p:cNvSpPr>
              <a:spLocks noChangeShapeType="1"/>
            </p:cNvSpPr>
            <p:nvPr/>
          </p:nvSpPr>
          <p:spPr bwMode="auto">
            <a:xfrm>
              <a:off x="20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24" name="Line 156"/>
            <p:cNvSpPr>
              <a:spLocks noChangeShapeType="1"/>
            </p:cNvSpPr>
            <p:nvPr/>
          </p:nvSpPr>
          <p:spPr bwMode="auto">
            <a:xfrm>
              <a:off x="21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25" name="Line 157"/>
            <p:cNvSpPr>
              <a:spLocks noChangeShapeType="1"/>
            </p:cNvSpPr>
            <p:nvPr/>
          </p:nvSpPr>
          <p:spPr bwMode="auto">
            <a:xfrm>
              <a:off x="22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26" name="Line 158"/>
            <p:cNvSpPr>
              <a:spLocks noChangeShapeType="1"/>
            </p:cNvSpPr>
            <p:nvPr/>
          </p:nvSpPr>
          <p:spPr bwMode="auto">
            <a:xfrm>
              <a:off x="23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27" name="Line 159"/>
            <p:cNvSpPr>
              <a:spLocks noChangeShapeType="1"/>
            </p:cNvSpPr>
            <p:nvPr/>
          </p:nvSpPr>
          <p:spPr bwMode="auto">
            <a:xfrm>
              <a:off x="24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28" name="Line 160"/>
            <p:cNvSpPr>
              <a:spLocks noChangeShapeType="1"/>
            </p:cNvSpPr>
            <p:nvPr/>
          </p:nvSpPr>
          <p:spPr bwMode="auto">
            <a:xfrm>
              <a:off x="24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29" name="Line 161"/>
            <p:cNvSpPr>
              <a:spLocks noChangeShapeType="1"/>
            </p:cNvSpPr>
            <p:nvPr/>
          </p:nvSpPr>
          <p:spPr bwMode="auto">
            <a:xfrm>
              <a:off x="25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30" name="Line 162"/>
            <p:cNvSpPr>
              <a:spLocks noChangeShapeType="1"/>
            </p:cNvSpPr>
            <p:nvPr/>
          </p:nvSpPr>
          <p:spPr bwMode="auto">
            <a:xfrm>
              <a:off x="26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31" name="Line 163"/>
            <p:cNvSpPr>
              <a:spLocks noChangeShapeType="1"/>
            </p:cNvSpPr>
            <p:nvPr/>
          </p:nvSpPr>
          <p:spPr bwMode="auto">
            <a:xfrm>
              <a:off x="27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32" name="Line 164"/>
            <p:cNvSpPr>
              <a:spLocks noChangeShapeType="1"/>
            </p:cNvSpPr>
            <p:nvPr/>
          </p:nvSpPr>
          <p:spPr bwMode="auto">
            <a:xfrm>
              <a:off x="28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33" name="Line 165"/>
            <p:cNvSpPr>
              <a:spLocks noChangeShapeType="1"/>
            </p:cNvSpPr>
            <p:nvPr/>
          </p:nvSpPr>
          <p:spPr bwMode="auto">
            <a:xfrm>
              <a:off x="29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34" name="Line 166"/>
            <p:cNvSpPr>
              <a:spLocks noChangeShapeType="1"/>
            </p:cNvSpPr>
            <p:nvPr/>
          </p:nvSpPr>
          <p:spPr bwMode="auto">
            <a:xfrm>
              <a:off x="307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35" name="Line 167"/>
            <p:cNvSpPr>
              <a:spLocks noChangeShapeType="1"/>
            </p:cNvSpPr>
            <p:nvPr/>
          </p:nvSpPr>
          <p:spPr bwMode="auto">
            <a:xfrm>
              <a:off x="316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36" name="Line 168"/>
            <p:cNvSpPr>
              <a:spLocks noChangeShapeType="1"/>
            </p:cNvSpPr>
            <p:nvPr/>
          </p:nvSpPr>
          <p:spPr bwMode="auto">
            <a:xfrm>
              <a:off x="326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37" name="Line 169"/>
            <p:cNvSpPr>
              <a:spLocks noChangeShapeType="1"/>
            </p:cNvSpPr>
            <p:nvPr/>
          </p:nvSpPr>
          <p:spPr bwMode="auto">
            <a:xfrm>
              <a:off x="336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38" name="Line 170"/>
            <p:cNvSpPr>
              <a:spLocks noChangeShapeType="1"/>
            </p:cNvSpPr>
            <p:nvPr/>
          </p:nvSpPr>
          <p:spPr bwMode="auto">
            <a:xfrm>
              <a:off x="345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39" name="Line 171"/>
            <p:cNvSpPr>
              <a:spLocks noChangeShapeType="1"/>
            </p:cNvSpPr>
            <p:nvPr/>
          </p:nvSpPr>
          <p:spPr bwMode="auto">
            <a:xfrm>
              <a:off x="355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40" name="Line 172"/>
            <p:cNvSpPr>
              <a:spLocks noChangeShapeType="1"/>
            </p:cNvSpPr>
            <p:nvPr/>
          </p:nvSpPr>
          <p:spPr bwMode="auto">
            <a:xfrm>
              <a:off x="364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41" name="Line 173"/>
            <p:cNvSpPr>
              <a:spLocks noChangeShapeType="1"/>
            </p:cNvSpPr>
            <p:nvPr/>
          </p:nvSpPr>
          <p:spPr bwMode="auto">
            <a:xfrm>
              <a:off x="374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42" name="Line 174"/>
            <p:cNvSpPr>
              <a:spLocks noChangeShapeType="1"/>
            </p:cNvSpPr>
            <p:nvPr/>
          </p:nvSpPr>
          <p:spPr bwMode="auto">
            <a:xfrm>
              <a:off x="384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43" name="Line 175"/>
            <p:cNvSpPr>
              <a:spLocks noChangeShapeType="1"/>
            </p:cNvSpPr>
            <p:nvPr/>
          </p:nvSpPr>
          <p:spPr bwMode="auto">
            <a:xfrm>
              <a:off x="393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44" name="Line 176"/>
            <p:cNvSpPr>
              <a:spLocks noChangeShapeType="1"/>
            </p:cNvSpPr>
            <p:nvPr/>
          </p:nvSpPr>
          <p:spPr bwMode="auto">
            <a:xfrm>
              <a:off x="403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45" name="Line 177"/>
            <p:cNvSpPr>
              <a:spLocks noChangeShapeType="1"/>
            </p:cNvSpPr>
            <p:nvPr/>
          </p:nvSpPr>
          <p:spPr bwMode="auto">
            <a:xfrm>
              <a:off x="412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46" name="Line 178"/>
            <p:cNvSpPr>
              <a:spLocks noChangeShapeType="1"/>
            </p:cNvSpPr>
            <p:nvPr/>
          </p:nvSpPr>
          <p:spPr bwMode="auto">
            <a:xfrm>
              <a:off x="422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47" name="Line 179"/>
            <p:cNvSpPr>
              <a:spLocks noChangeShapeType="1"/>
            </p:cNvSpPr>
            <p:nvPr/>
          </p:nvSpPr>
          <p:spPr bwMode="auto">
            <a:xfrm>
              <a:off x="432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48" name="Line 180"/>
            <p:cNvSpPr>
              <a:spLocks noChangeShapeType="1"/>
            </p:cNvSpPr>
            <p:nvPr/>
          </p:nvSpPr>
          <p:spPr bwMode="auto">
            <a:xfrm>
              <a:off x="441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49" name="Line 181"/>
            <p:cNvSpPr>
              <a:spLocks noChangeShapeType="1"/>
            </p:cNvSpPr>
            <p:nvPr/>
          </p:nvSpPr>
          <p:spPr bwMode="auto">
            <a:xfrm>
              <a:off x="451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50" name="Line 182"/>
            <p:cNvSpPr>
              <a:spLocks noChangeShapeType="1"/>
            </p:cNvSpPr>
            <p:nvPr/>
          </p:nvSpPr>
          <p:spPr bwMode="auto">
            <a:xfrm>
              <a:off x="460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51" name="Line 183"/>
            <p:cNvSpPr>
              <a:spLocks noChangeShapeType="1"/>
            </p:cNvSpPr>
            <p:nvPr/>
          </p:nvSpPr>
          <p:spPr bwMode="auto">
            <a:xfrm>
              <a:off x="470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52" name="Line 184"/>
            <p:cNvSpPr>
              <a:spLocks noChangeShapeType="1"/>
            </p:cNvSpPr>
            <p:nvPr/>
          </p:nvSpPr>
          <p:spPr bwMode="auto">
            <a:xfrm>
              <a:off x="480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53" name="Line 185"/>
            <p:cNvSpPr>
              <a:spLocks noChangeShapeType="1"/>
            </p:cNvSpPr>
            <p:nvPr/>
          </p:nvSpPr>
          <p:spPr bwMode="auto">
            <a:xfrm>
              <a:off x="489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54" name="Line 186"/>
            <p:cNvSpPr>
              <a:spLocks noChangeShapeType="1"/>
            </p:cNvSpPr>
            <p:nvPr/>
          </p:nvSpPr>
          <p:spPr bwMode="auto">
            <a:xfrm>
              <a:off x="4992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55" name="Line 187"/>
            <p:cNvSpPr>
              <a:spLocks noChangeShapeType="1"/>
            </p:cNvSpPr>
            <p:nvPr/>
          </p:nvSpPr>
          <p:spPr bwMode="auto">
            <a:xfrm>
              <a:off x="5088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56" name="Line 188"/>
            <p:cNvSpPr>
              <a:spLocks noChangeShapeType="1"/>
            </p:cNvSpPr>
            <p:nvPr/>
          </p:nvSpPr>
          <p:spPr bwMode="auto">
            <a:xfrm>
              <a:off x="5184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57" name="Line 189"/>
            <p:cNvSpPr>
              <a:spLocks noChangeShapeType="1"/>
            </p:cNvSpPr>
            <p:nvPr/>
          </p:nvSpPr>
          <p:spPr bwMode="auto">
            <a:xfrm>
              <a:off x="5280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2958" name="Line 190"/>
            <p:cNvSpPr>
              <a:spLocks noChangeShapeType="1"/>
            </p:cNvSpPr>
            <p:nvPr/>
          </p:nvSpPr>
          <p:spPr bwMode="auto">
            <a:xfrm>
              <a:off x="5376" y="1008"/>
              <a:ext cx="48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52959" name="Text Box 191"/>
          <p:cNvSpPr txBox="1">
            <a:spLocks noChangeArrowheads="1"/>
          </p:cNvSpPr>
          <p:nvPr/>
        </p:nvSpPr>
        <p:spPr bwMode="auto">
          <a:xfrm>
            <a:off x="381000" y="1433513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000">
                <a:solidFill>
                  <a:srgbClr val="660033"/>
                </a:solidFill>
                <a:effectLst/>
                <a:latin typeface="Arial" charset="0"/>
              </a:rPr>
              <a:t>1517</a:t>
            </a:r>
          </a:p>
        </p:txBody>
      </p:sp>
      <p:sp>
        <p:nvSpPr>
          <p:cNvPr id="1952960" name="Text Box 192"/>
          <p:cNvSpPr txBox="1">
            <a:spLocks noChangeArrowheads="1"/>
          </p:cNvSpPr>
          <p:nvPr/>
        </p:nvSpPr>
        <p:spPr bwMode="auto">
          <a:xfrm>
            <a:off x="381000" y="2347913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000">
                <a:solidFill>
                  <a:srgbClr val="660033"/>
                </a:solidFill>
                <a:effectLst/>
                <a:latin typeface="Arial" charset="0"/>
              </a:rPr>
              <a:t>1648</a:t>
            </a:r>
          </a:p>
        </p:txBody>
      </p:sp>
      <p:sp>
        <p:nvSpPr>
          <p:cNvPr id="1952961" name="Text Box 193"/>
          <p:cNvSpPr txBox="1">
            <a:spLocks noChangeArrowheads="1"/>
          </p:cNvSpPr>
          <p:nvPr/>
        </p:nvSpPr>
        <p:spPr bwMode="auto">
          <a:xfrm>
            <a:off x="381000" y="3262313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000">
                <a:solidFill>
                  <a:srgbClr val="660033"/>
                </a:solidFill>
                <a:effectLst/>
                <a:latin typeface="Arial" charset="0"/>
              </a:rPr>
              <a:t>1789</a:t>
            </a:r>
          </a:p>
        </p:txBody>
      </p:sp>
      <p:sp>
        <p:nvSpPr>
          <p:cNvPr id="1952962" name="Text Box 194"/>
          <p:cNvSpPr txBox="1">
            <a:spLocks noChangeArrowheads="1"/>
          </p:cNvSpPr>
          <p:nvPr/>
        </p:nvSpPr>
        <p:spPr bwMode="auto">
          <a:xfrm>
            <a:off x="381000" y="4176713"/>
            <a:ext cx="914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2000">
                <a:solidFill>
                  <a:srgbClr val="660033"/>
                </a:solidFill>
                <a:effectLst/>
                <a:latin typeface="Arial" charset="0"/>
              </a:rPr>
              <a:t>1918</a:t>
            </a:r>
          </a:p>
        </p:txBody>
      </p:sp>
      <p:sp>
        <p:nvSpPr>
          <p:cNvPr id="1952963" name="Text Box 195"/>
          <p:cNvSpPr txBox="1">
            <a:spLocks noChangeArrowheads="1"/>
          </p:cNvSpPr>
          <p:nvPr/>
        </p:nvSpPr>
        <p:spPr bwMode="auto">
          <a:xfrm>
            <a:off x="1828800" y="2805113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>
                <a:solidFill>
                  <a:srgbClr val="660033"/>
                </a:solidFill>
                <a:effectLst/>
                <a:latin typeface="Arial Black" pitchFamily="34" charset="0"/>
              </a:rPr>
              <a:t>Religious and ideological conflicts</a:t>
            </a:r>
          </a:p>
        </p:txBody>
      </p:sp>
      <p:sp>
        <p:nvSpPr>
          <p:cNvPr id="1952964" name="Text Box 196"/>
          <p:cNvSpPr txBox="1">
            <a:spLocks noChangeArrowheads="1"/>
          </p:cNvSpPr>
          <p:nvPr/>
        </p:nvSpPr>
        <p:spPr bwMode="auto">
          <a:xfrm>
            <a:off x="1828800" y="3614738"/>
            <a:ext cx="6553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400" b="0">
                <a:solidFill>
                  <a:srgbClr val="660033"/>
                </a:solidFill>
                <a:effectLst/>
                <a:latin typeface="Arial Black" pitchFamily="34" charset="0"/>
              </a:rPr>
              <a:t>Maturation of politics, economy</a:t>
            </a:r>
          </a:p>
          <a:p>
            <a:pPr algn="l" eaLnBrk="0" hangingPunct="0">
              <a:lnSpc>
                <a:spcPct val="85000"/>
              </a:lnSpc>
            </a:pPr>
            <a:r>
              <a:rPr lang="en-US" sz="2400" b="0">
                <a:solidFill>
                  <a:srgbClr val="660033"/>
                </a:solidFill>
                <a:effectLst/>
                <a:latin typeface="Arial Black" pitchFamily="34" charset="0"/>
              </a:rPr>
              <a:t>				   and ideology</a:t>
            </a:r>
          </a:p>
        </p:txBody>
      </p:sp>
      <p:grpSp>
        <p:nvGrpSpPr>
          <p:cNvPr id="1952965" name="Group 197"/>
          <p:cNvGrpSpPr>
            <a:grpSpLocks/>
          </p:cNvGrpSpPr>
          <p:nvPr/>
        </p:nvGrpSpPr>
        <p:grpSpPr bwMode="auto">
          <a:xfrm>
            <a:off x="1219200" y="5486400"/>
            <a:ext cx="6553200" cy="1200150"/>
            <a:chOff x="384" y="3456"/>
            <a:chExt cx="4128" cy="756"/>
          </a:xfrm>
        </p:grpSpPr>
        <p:sp>
          <p:nvSpPr>
            <p:cNvPr id="1952966" name="Text Box 198"/>
            <p:cNvSpPr txBox="1">
              <a:spLocks noChangeArrowheads="1"/>
            </p:cNvSpPr>
            <p:nvPr/>
          </p:nvSpPr>
          <p:spPr bwMode="auto">
            <a:xfrm>
              <a:off x="384" y="3456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2967" name="Text Box 199"/>
            <p:cNvSpPr txBox="1">
              <a:spLocks noChangeArrowheads="1"/>
            </p:cNvSpPr>
            <p:nvPr/>
          </p:nvSpPr>
          <p:spPr bwMode="auto">
            <a:xfrm>
              <a:off x="624" y="3502"/>
              <a:ext cx="3888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With respect to the providence of restoration, this period is divided into three periods:  the period of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Reformation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the period of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religious and ideological conflicts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and the period of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maturation of politics, economy and ideology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1952970" name="Picture 202" descr="Luther burns papal bull of excommunic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447800"/>
            <a:ext cx="4114800" cy="2501900"/>
          </a:xfrm>
          <a:prstGeom prst="rect">
            <a:avLst/>
          </a:prstGeom>
          <a:noFill/>
        </p:spPr>
      </p:pic>
      <p:pic>
        <p:nvPicPr>
          <p:cNvPr id="1952971" name="Picture 203" descr="Armistice train_Forest of Compiègne_Meeting ended World War_Public Domain"/>
          <p:cNvPicPr>
            <a:picLocks noChangeAspect="1" noChangeArrowheads="1"/>
          </p:cNvPicPr>
          <p:nvPr/>
        </p:nvPicPr>
        <p:blipFill>
          <a:blip r:embed="rId4"/>
          <a:srcRect t="3146"/>
          <a:stretch>
            <a:fillRect/>
          </a:stretch>
        </p:blipFill>
        <p:spPr bwMode="auto">
          <a:xfrm>
            <a:off x="6019800" y="1447800"/>
            <a:ext cx="3122613" cy="4035425"/>
          </a:xfrm>
          <a:prstGeom prst="rect">
            <a:avLst/>
          </a:prstGeom>
          <a:noFill/>
        </p:spPr>
      </p:pic>
      <p:sp>
        <p:nvSpPr>
          <p:cNvPr id="1952972" name="Text Box 204"/>
          <p:cNvSpPr txBox="1">
            <a:spLocks noChangeArrowheads="1"/>
          </p:cNvSpPr>
          <p:nvPr/>
        </p:nvSpPr>
        <p:spPr bwMode="auto">
          <a:xfrm>
            <a:off x="457200" y="274638"/>
            <a:ext cx="441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600" b="0">
                <a:solidFill>
                  <a:srgbClr val="660033"/>
                </a:solidFill>
                <a:effectLst/>
                <a:latin typeface="Arial Black" pitchFamily="34" charset="0"/>
              </a:rPr>
              <a:t>Period of preparation</a:t>
            </a:r>
          </a:p>
        </p:txBody>
      </p:sp>
      <p:sp>
        <p:nvSpPr>
          <p:cNvPr id="1952973" name="Text Box 205"/>
          <p:cNvSpPr txBox="1">
            <a:spLocks noChangeArrowheads="1"/>
          </p:cNvSpPr>
          <p:nvPr/>
        </p:nvSpPr>
        <p:spPr bwMode="auto">
          <a:xfrm>
            <a:off x="457200" y="700088"/>
            <a:ext cx="4495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600" b="0">
                <a:solidFill>
                  <a:srgbClr val="660033"/>
                </a:solidFill>
                <a:effectLst/>
                <a:latin typeface="Arial Black" pitchFamily="34" charset="0"/>
              </a:rPr>
              <a:t>for the Second Advent: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52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52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5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5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5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5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5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5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5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5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778" grpId="0" animBg="1"/>
      <p:bldP spid="1952779" grpId="0" animBg="1"/>
      <p:bldP spid="1952780" grpId="0"/>
      <p:bldP spid="1952960" grpId="0"/>
      <p:bldP spid="1952961" grpId="0"/>
      <p:bldP spid="1952963" grpId="0"/>
      <p:bldP spid="195296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22" name="Picture 2" descr="French Revolution 1789-Declaration of Human Rights_Public Do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838200"/>
            <a:ext cx="3403600" cy="4572000"/>
          </a:xfrm>
          <a:prstGeom prst="rect">
            <a:avLst/>
          </a:prstGeom>
          <a:noFill/>
        </p:spPr>
      </p:pic>
      <p:sp>
        <p:nvSpPr>
          <p:cNvPr id="2846723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24" name="Text Box 4"/>
          <p:cNvSpPr txBox="1">
            <a:spLocks noChangeArrowheads="1"/>
          </p:cNvSpPr>
          <p:nvPr/>
        </p:nvSpPr>
        <p:spPr bwMode="auto">
          <a:xfrm>
            <a:off x="533400" y="166688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>
                <a:solidFill>
                  <a:srgbClr val="500028"/>
                </a:solidFill>
                <a:effectLst/>
                <a:latin typeface="Arial Narrow" pitchFamily="34" charset="0"/>
              </a:rPr>
              <a:t>3.2 The Significance of the Separation of Powers</a:t>
            </a:r>
          </a:p>
        </p:txBody>
      </p:sp>
      <p:grpSp>
        <p:nvGrpSpPr>
          <p:cNvPr id="2846725" name="Group 5"/>
          <p:cNvGrpSpPr>
            <a:grpSpLocks/>
          </p:cNvGrpSpPr>
          <p:nvPr/>
        </p:nvGrpSpPr>
        <p:grpSpPr bwMode="auto">
          <a:xfrm>
            <a:off x="609600" y="896938"/>
            <a:ext cx="2667000" cy="582612"/>
            <a:chOff x="144" y="565"/>
            <a:chExt cx="1680" cy="367"/>
          </a:xfrm>
        </p:grpSpPr>
        <p:sp>
          <p:nvSpPr>
            <p:cNvPr id="2846726" name="Text Box 6"/>
            <p:cNvSpPr txBox="1">
              <a:spLocks noChangeArrowheads="1"/>
            </p:cNvSpPr>
            <p:nvPr/>
          </p:nvSpPr>
          <p:spPr bwMode="auto">
            <a:xfrm>
              <a:off x="336" y="613"/>
              <a:ext cx="1488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Montesquieu</a:t>
              </a:r>
            </a:p>
          </p:txBody>
        </p:sp>
        <p:sp>
          <p:nvSpPr>
            <p:cNvPr id="2846727" name="Text Box 7"/>
            <p:cNvSpPr txBox="1">
              <a:spLocks noChangeArrowheads="1"/>
            </p:cNvSpPr>
            <p:nvPr/>
          </p:nvSpPr>
          <p:spPr bwMode="auto">
            <a:xfrm>
              <a:off x="144" y="565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846728" name="Picture 8" descr="Charles-Louis de Secondat, baron de La Brède et de Montesquieu -1689 in Bordeaux – 1755_P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24000"/>
            <a:ext cx="1668463" cy="2514600"/>
          </a:xfrm>
          <a:prstGeom prst="rect">
            <a:avLst/>
          </a:prstGeom>
          <a:noFill/>
        </p:spPr>
      </p:pic>
      <p:grpSp>
        <p:nvGrpSpPr>
          <p:cNvPr id="2846729" name="Group 9"/>
          <p:cNvGrpSpPr>
            <a:grpSpLocks/>
          </p:cNvGrpSpPr>
          <p:nvPr/>
        </p:nvGrpSpPr>
        <p:grpSpPr bwMode="auto">
          <a:xfrm>
            <a:off x="5524500" y="3208338"/>
            <a:ext cx="3009900" cy="1376362"/>
            <a:chOff x="3480" y="2021"/>
            <a:chExt cx="1896" cy="867"/>
          </a:xfrm>
        </p:grpSpPr>
        <p:sp>
          <p:nvSpPr>
            <p:cNvPr id="2846730" name="Oval 10" descr="Simpler version of Image - Scale of Justice_PD"/>
            <p:cNvSpPr>
              <a:spLocks noChangeArrowheads="1"/>
            </p:cNvSpPr>
            <p:nvPr/>
          </p:nvSpPr>
          <p:spPr bwMode="auto">
            <a:xfrm>
              <a:off x="3480" y="2021"/>
              <a:ext cx="1896" cy="867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2400" b="0">
                <a:solidFill>
                  <a:srgbClr val="003300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846731" name="Text Box 11"/>
            <p:cNvSpPr txBox="1">
              <a:spLocks noChangeArrowheads="1"/>
            </p:cNvSpPr>
            <p:nvPr/>
          </p:nvSpPr>
          <p:spPr bwMode="auto">
            <a:xfrm>
              <a:off x="3699" y="2310"/>
              <a:ext cx="1458" cy="28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Judicial</a:t>
              </a:r>
            </a:p>
          </p:txBody>
        </p:sp>
      </p:grpSp>
      <p:grpSp>
        <p:nvGrpSpPr>
          <p:cNvPr id="2846732" name="Group 12"/>
          <p:cNvGrpSpPr>
            <a:grpSpLocks/>
          </p:cNvGrpSpPr>
          <p:nvPr/>
        </p:nvGrpSpPr>
        <p:grpSpPr bwMode="auto">
          <a:xfrm>
            <a:off x="2743200" y="3157538"/>
            <a:ext cx="2965450" cy="1446212"/>
            <a:chOff x="1728" y="1989"/>
            <a:chExt cx="1868" cy="911"/>
          </a:xfrm>
        </p:grpSpPr>
        <p:sp>
          <p:nvSpPr>
            <p:cNvPr id="2846733" name="Oval 13" descr="Roman Senate 6"/>
            <p:cNvSpPr>
              <a:spLocks noChangeArrowheads="1"/>
            </p:cNvSpPr>
            <p:nvPr/>
          </p:nvSpPr>
          <p:spPr bwMode="auto">
            <a:xfrm>
              <a:off x="1751" y="1989"/>
              <a:ext cx="1822" cy="911"/>
            </a:xfrm>
            <a:prstGeom prst="ellipse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 w="9525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846734" name="Text Box 14"/>
            <p:cNvSpPr txBox="1">
              <a:spLocks noChangeArrowheads="1"/>
            </p:cNvSpPr>
            <p:nvPr/>
          </p:nvSpPr>
          <p:spPr bwMode="auto">
            <a:xfrm>
              <a:off x="1728" y="2300"/>
              <a:ext cx="1868" cy="28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Legislative</a:t>
              </a:r>
            </a:p>
          </p:txBody>
        </p:sp>
      </p:grpSp>
      <p:pic>
        <p:nvPicPr>
          <p:cNvPr id="2846735" name="Picture 15" descr="Fighter - Res 100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6138" y="1066800"/>
            <a:ext cx="1897062" cy="4191000"/>
          </a:xfrm>
          <a:prstGeom prst="rect">
            <a:avLst/>
          </a:prstGeom>
          <a:noFill/>
        </p:spPr>
      </p:pic>
      <p:sp>
        <p:nvSpPr>
          <p:cNvPr id="2846739" name="Text Box 19"/>
          <p:cNvSpPr txBox="1">
            <a:spLocks noChangeArrowheads="1"/>
          </p:cNvSpPr>
          <p:nvPr/>
        </p:nvSpPr>
        <p:spPr bwMode="auto">
          <a:xfrm>
            <a:off x="1066800" y="5684838"/>
            <a:ext cx="70866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Arial Narrow" pitchFamily="34" charset="0"/>
              </a:rPr>
              <a:t>It sought to prevent the concentration of political power in the hands of a single individual or institution. The idea was </a:t>
            </a:r>
            <a:r>
              <a:rPr lang="en-US" sz="2000" dirty="0">
                <a:solidFill>
                  <a:srgbClr val="FFFF66"/>
                </a:solidFill>
                <a:effectLst/>
                <a:latin typeface="Arial Narrow" pitchFamily="34" charset="0"/>
              </a:rPr>
              <a:t>proclaimed</a:t>
            </a:r>
            <a:r>
              <a:rPr lang="en-US" sz="2000" dirty="0">
                <a:solidFill>
                  <a:schemeClr val="bg1"/>
                </a:solidFill>
                <a:effectLst/>
                <a:latin typeface="Arial Narrow" pitchFamily="34" charset="0"/>
              </a:rPr>
              <a:t> in the Declaration of the Rights of Man during the French Revolution.</a:t>
            </a:r>
            <a:endParaRPr lang="en-US" sz="2000" b="0" u="sng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846736" name="Group 16"/>
          <p:cNvGrpSpPr>
            <a:grpSpLocks/>
          </p:cNvGrpSpPr>
          <p:nvPr/>
        </p:nvGrpSpPr>
        <p:grpSpPr bwMode="auto">
          <a:xfrm>
            <a:off x="4152900" y="4033838"/>
            <a:ext cx="2890838" cy="1376362"/>
            <a:chOff x="2616" y="2541"/>
            <a:chExt cx="1821" cy="867"/>
          </a:xfrm>
        </p:grpSpPr>
        <p:sp>
          <p:nvSpPr>
            <p:cNvPr id="2846737" name="Oval 17" descr="709208"/>
            <p:cNvSpPr>
              <a:spLocks noChangeArrowheads="1"/>
            </p:cNvSpPr>
            <p:nvPr/>
          </p:nvSpPr>
          <p:spPr bwMode="auto">
            <a:xfrm>
              <a:off x="2616" y="2541"/>
              <a:ext cx="1821" cy="867"/>
            </a:xfrm>
            <a:prstGeom prst="ellipse">
              <a:avLst/>
            </a:prstGeom>
            <a:blipFill dpi="0" rotWithShape="0">
              <a:blip r:embed="rId8"/>
              <a:srcRect/>
              <a:stretch>
                <a:fillRect b="-69916"/>
              </a:stretch>
            </a:blipFill>
            <a:ln w="12700" algn="ctr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846738" name="Text Box 18"/>
            <p:cNvSpPr txBox="1">
              <a:spLocks noChangeArrowheads="1"/>
            </p:cNvSpPr>
            <p:nvPr/>
          </p:nvSpPr>
          <p:spPr bwMode="auto">
            <a:xfrm>
              <a:off x="2707" y="2879"/>
              <a:ext cx="1639" cy="28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381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Executive</a:t>
              </a:r>
            </a:p>
          </p:txBody>
        </p:sp>
      </p:grpSp>
      <p:grpSp>
        <p:nvGrpSpPr>
          <p:cNvPr id="2846743" name="Group 23"/>
          <p:cNvGrpSpPr>
            <a:grpSpLocks/>
          </p:cNvGrpSpPr>
          <p:nvPr/>
        </p:nvGrpSpPr>
        <p:grpSpPr bwMode="auto">
          <a:xfrm>
            <a:off x="3352800" y="3689350"/>
            <a:ext cx="1562100" cy="762000"/>
            <a:chOff x="2112" y="2324"/>
            <a:chExt cx="984" cy="480"/>
          </a:xfrm>
        </p:grpSpPr>
        <p:sp>
          <p:nvSpPr>
            <p:cNvPr id="2846744" name="Oval 24" descr="Roman Senate 4"/>
            <p:cNvSpPr>
              <a:spLocks noChangeArrowheads="1"/>
            </p:cNvSpPr>
            <p:nvPr/>
          </p:nvSpPr>
          <p:spPr bwMode="auto">
            <a:xfrm>
              <a:off x="2124" y="2324"/>
              <a:ext cx="960" cy="480"/>
            </a:xfrm>
            <a:prstGeom prst="ellipse">
              <a:avLst/>
            </a:prstGeom>
            <a:blipFill dpi="0" rotWithShape="0">
              <a:blip r:embed="rId9"/>
              <a:srcRect/>
              <a:stretch>
                <a:fillRect/>
              </a:stretch>
            </a:blipFill>
            <a:ln w="9525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846745" name="Text Box 25"/>
            <p:cNvSpPr txBox="1">
              <a:spLocks noChangeArrowheads="1"/>
            </p:cNvSpPr>
            <p:nvPr/>
          </p:nvSpPr>
          <p:spPr bwMode="auto">
            <a:xfrm>
              <a:off x="2112" y="2420"/>
              <a:ext cx="98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Legislative</a:t>
              </a:r>
            </a:p>
          </p:txBody>
        </p:sp>
      </p:grpSp>
      <p:grpSp>
        <p:nvGrpSpPr>
          <p:cNvPr id="2846746" name="Group 26"/>
          <p:cNvGrpSpPr>
            <a:grpSpLocks/>
          </p:cNvGrpSpPr>
          <p:nvPr/>
        </p:nvGrpSpPr>
        <p:grpSpPr bwMode="auto">
          <a:xfrm>
            <a:off x="4762500" y="4532313"/>
            <a:ext cx="1524000" cy="725487"/>
            <a:chOff x="3000" y="2855"/>
            <a:chExt cx="960" cy="457"/>
          </a:xfrm>
        </p:grpSpPr>
        <p:sp>
          <p:nvSpPr>
            <p:cNvPr id="2846747" name="Oval 27" descr="709208"/>
            <p:cNvSpPr>
              <a:spLocks noChangeArrowheads="1"/>
            </p:cNvSpPr>
            <p:nvPr/>
          </p:nvSpPr>
          <p:spPr bwMode="auto">
            <a:xfrm>
              <a:off x="3000" y="2855"/>
              <a:ext cx="960" cy="457"/>
            </a:xfrm>
            <a:prstGeom prst="ellipse">
              <a:avLst/>
            </a:prstGeom>
            <a:blipFill dpi="0" rotWithShape="0">
              <a:blip r:embed="rId10" cstate="print"/>
              <a:srcRect/>
              <a:stretch>
                <a:fillRect b="-69941"/>
              </a:stretch>
            </a:blipFill>
            <a:ln w="12700" algn="ctr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846748" name="Text Box 28"/>
            <p:cNvSpPr txBox="1">
              <a:spLocks noChangeArrowheads="1"/>
            </p:cNvSpPr>
            <p:nvPr/>
          </p:nvSpPr>
          <p:spPr bwMode="auto">
            <a:xfrm>
              <a:off x="3048" y="2940"/>
              <a:ext cx="8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381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Executive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53150" y="3707607"/>
            <a:ext cx="1585913" cy="725487"/>
            <a:chOff x="6153150" y="3720307"/>
            <a:chExt cx="1585913" cy="725487"/>
          </a:xfrm>
        </p:grpSpPr>
        <p:sp>
          <p:nvSpPr>
            <p:cNvPr id="34" name="Oval 21" descr="Simpler version of Image - Scale of Justice_PD"/>
            <p:cNvSpPr>
              <a:spLocks noChangeArrowheads="1"/>
            </p:cNvSpPr>
            <p:nvPr/>
          </p:nvSpPr>
          <p:spPr bwMode="auto">
            <a:xfrm>
              <a:off x="6153150" y="3720307"/>
              <a:ext cx="1585913" cy="725487"/>
            </a:xfrm>
            <a:prstGeom prst="ellipse">
              <a:avLst/>
            </a:prstGeom>
            <a:solidFill>
              <a:srgbClr val="FFF4C5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noFill/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2400" b="0">
                <a:noFill/>
                <a:effectLst/>
                <a:latin typeface="Impact" pitchFamily="34" charset="0"/>
              </a:endParaRPr>
            </a:p>
          </p:txBody>
        </p: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>
              <a:off x="6153150" y="3720307"/>
              <a:ext cx="1585913" cy="725487"/>
              <a:chOff x="3864" y="2335"/>
              <a:chExt cx="999" cy="457"/>
            </a:xfrm>
          </p:grpSpPr>
          <p:sp>
            <p:nvSpPr>
              <p:cNvPr id="36" name="Oval 21" descr="Simpler version of Image - Scale of Justice_PD"/>
              <p:cNvSpPr>
                <a:spLocks noChangeArrowheads="1"/>
              </p:cNvSpPr>
              <p:nvPr/>
            </p:nvSpPr>
            <p:spPr bwMode="auto">
              <a:xfrm>
                <a:off x="3864" y="2335"/>
                <a:ext cx="999" cy="457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75000"/>
                  </a:lnSpc>
                </a:pPr>
                <a:endParaRPr lang="en-US" sz="600" b="0">
                  <a:solidFill>
                    <a:srgbClr val="33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  <a:p>
                <a:pPr eaLnBrk="0" hangingPunct="0">
                  <a:lnSpc>
                    <a:spcPct val="75000"/>
                  </a:lnSpc>
                </a:pPr>
                <a:endParaRPr lang="en-US" sz="2400" b="0">
                  <a:solidFill>
                    <a:srgbClr val="003300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37" name="Text Box 22"/>
              <p:cNvSpPr txBox="1">
                <a:spLocks noChangeArrowheads="1"/>
              </p:cNvSpPr>
              <p:nvPr/>
            </p:nvSpPr>
            <p:spPr bwMode="auto">
              <a:xfrm>
                <a:off x="3979" y="2420"/>
                <a:ext cx="768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12700" dir="126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effectLst>
                      <a:outerShdw dist="38100" dir="2700000" algn="tl">
                        <a:srgbClr val="FFFFFF"/>
                      </a:outerShdw>
                    </a:effectLst>
                    <a:latin typeface="Arial Narrow" pitchFamily="34" charset="0"/>
                  </a:rPr>
                  <a:t>Judicial</a:t>
                </a:r>
              </a:p>
            </p:txBody>
          </p: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4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4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4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846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846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846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846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846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846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846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846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846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846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846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846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4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4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373" name="Picture 85" descr="French Revolution 1789-Declaration of Human Rights_Public Do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838200"/>
            <a:ext cx="3403600" cy="4572000"/>
          </a:xfrm>
          <a:prstGeom prst="rect">
            <a:avLst/>
          </a:prstGeom>
          <a:noFill/>
        </p:spPr>
      </p:pic>
      <p:pic>
        <p:nvPicPr>
          <p:cNvPr id="2060353" name="Picture 65" descr="Charles-Louis de Secondat, baron de La Brède et de Montesquieu -1689 in Bordeaux – 1755_P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24000"/>
            <a:ext cx="1668463" cy="2514600"/>
          </a:xfrm>
          <a:prstGeom prst="rect">
            <a:avLst/>
          </a:prstGeom>
          <a:noFill/>
        </p:spPr>
      </p:pic>
      <p:sp>
        <p:nvSpPr>
          <p:cNvPr id="2060296" name="Rectangle 8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0352" name="Group 64"/>
          <p:cNvGrpSpPr>
            <a:grpSpLocks/>
          </p:cNvGrpSpPr>
          <p:nvPr/>
        </p:nvGrpSpPr>
        <p:grpSpPr bwMode="auto">
          <a:xfrm>
            <a:off x="685800" y="5611813"/>
            <a:ext cx="7848600" cy="941387"/>
            <a:chOff x="432" y="3552"/>
            <a:chExt cx="4944" cy="593"/>
          </a:xfrm>
        </p:grpSpPr>
        <p:sp>
          <p:nvSpPr>
            <p:cNvPr id="2060298" name="Text Box 10"/>
            <p:cNvSpPr txBox="1">
              <a:spLocks noChangeArrowheads="1"/>
            </p:cNvSpPr>
            <p:nvPr/>
          </p:nvSpPr>
          <p:spPr bwMode="auto">
            <a:xfrm>
              <a:off x="432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0299" name="Text Box 11"/>
            <p:cNvSpPr txBox="1">
              <a:spLocks noChangeArrowheads="1"/>
            </p:cNvSpPr>
            <p:nvPr/>
          </p:nvSpPr>
          <p:spPr bwMode="auto">
            <a:xfrm>
              <a:off x="672" y="3598"/>
              <a:ext cx="4704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From the beginning, the separation of powers was to be characteristic of the political structure of God’s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ideal society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 Yet here again, Satan was mimicking an aspect of the Principle ahead of its realization by God.</a:t>
              </a:r>
              <a:endParaRPr lang="en-US" sz="20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060300" name="Text Box 12"/>
          <p:cNvSpPr txBox="1">
            <a:spLocks noChangeArrowheads="1"/>
          </p:cNvSpPr>
          <p:nvPr/>
        </p:nvSpPr>
        <p:spPr bwMode="auto">
          <a:xfrm>
            <a:off x="533400" y="166688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>
                <a:solidFill>
                  <a:srgbClr val="500028"/>
                </a:solidFill>
                <a:effectLst/>
                <a:latin typeface="Arial Narrow" pitchFamily="34" charset="0"/>
              </a:rPr>
              <a:t>3.2 The Significance of the Separation of Powers</a:t>
            </a:r>
          </a:p>
        </p:txBody>
      </p:sp>
      <p:grpSp>
        <p:nvGrpSpPr>
          <p:cNvPr id="2060346" name="Group 58"/>
          <p:cNvGrpSpPr>
            <a:grpSpLocks/>
          </p:cNvGrpSpPr>
          <p:nvPr/>
        </p:nvGrpSpPr>
        <p:grpSpPr bwMode="auto">
          <a:xfrm>
            <a:off x="609600" y="1524000"/>
            <a:ext cx="3733800" cy="812800"/>
            <a:chOff x="144" y="1072"/>
            <a:chExt cx="2352" cy="512"/>
          </a:xfrm>
        </p:grpSpPr>
        <p:sp>
          <p:nvSpPr>
            <p:cNvPr id="2060347" name="Text Box 59"/>
            <p:cNvSpPr txBox="1">
              <a:spLocks noChangeArrowheads="1"/>
            </p:cNvSpPr>
            <p:nvPr/>
          </p:nvSpPr>
          <p:spPr bwMode="auto">
            <a:xfrm>
              <a:off x="336" y="1072"/>
              <a:ext cx="1920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Political structure</a:t>
              </a:r>
            </a:p>
          </p:txBody>
        </p:sp>
        <p:sp>
          <p:nvSpPr>
            <p:cNvPr id="2060348" name="Text Box 60"/>
            <p:cNvSpPr txBox="1">
              <a:spLocks noChangeArrowheads="1"/>
            </p:cNvSpPr>
            <p:nvPr/>
          </p:nvSpPr>
          <p:spPr bwMode="auto">
            <a:xfrm>
              <a:off x="144" y="1076"/>
              <a:ext cx="24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0349" name="Text Box 61"/>
            <p:cNvSpPr txBox="1">
              <a:spLocks noChangeArrowheads="1"/>
            </p:cNvSpPr>
            <p:nvPr/>
          </p:nvSpPr>
          <p:spPr bwMode="auto">
            <a:xfrm>
              <a:off x="336" y="1296"/>
              <a:ext cx="21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400">
                  <a:solidFill>
                    <a:srgbClr val="500028"/>
                  </a:solidFill>
                  <a:effectLst/>
                  <a:latin typeface="Arial" charset="0"/>
                </a:rPr>
                <a:t>of God’s ideal society</a:t>
              </a:r>
            </a:p>
          </p:txBody>
        </p:sp>
      </p:grpSp>
      <p:grpSp>
        <p:nvGrpSpPr>
          <p:cNvPr id="2060356" name="Group 68"/>
          <p:cNvGrpSpPr>
            <a:grpSpLocks/>
          </p:cNvGrpSpPr>
          <p:nvPr/>
        </p:nvGrpSpPr>
        <p:grpSpPr bwMode="auto">
          <a:xfrm>
            <a:off x="609600" y="896938"/>
            <a:ext cx="2667000" cy="582612"/>
            <a:chOff x="144" y="565"/>
            <a:chExt cx="1680" cy="367"/>
          </a:xfrm>
        </p:grpSpPr>
        <p:sp>
          <p:nvSpPr>
            <p:cNvPr id="2060357" name="Text Box 69"/>
            <p:cNvSpPr txBox="1">
              <a:spLocks noChangeArrowheads="1"/>
            </p:cNvSpPr>
            <p:nvPr/>
          </p:nvSpPr>
          <p:spPr bwMode="auto">
            <a:xfrm>
              <a:off x="336" y="613"/>
              <a:ext cx="1488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Montesquieu</a:t>
              </a:r>
            </a:p>
          </p:txBody>
        </p:sp>
        <p:sp>
          <p:nvSpPr>
            <p:cNvPr id="2060358" name="Text Box 70"/>
            <p:cNvSpPr txBox="1">
              <a:spLocks noChangeArrowheads="1"/>
            </p:cNvSpPr>
            <p:nvPr/>
          </p:nvSpPr>
          <p:spPr bwMode="auto">
            <a:xfrm>
              <a:off x="144" y="565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060377" name="Group 89"/>
          <p:cNvGrpSpPr>
            <a:grpSpLocks/>
          </p:cNvGrpSpPr>
          <p:nvPr/>
        </p:nvGrpSpPr>
        <p:grpSpPr bwMode="auto">
          <a:xfrm>
            <a:off x="3352800" y="3689350"/>
            <a:ext cx="1562100" cy="762000"/>
            <a:chOff x="2112" y="2324"/>
            <a:chExt cx="984" cy="480"/>
          </a:xfrm>
        </p:grpSpPr>
        <p:sp>
          <p:nvSpPr>
            <p:cNvPr id="2060378" name="Oval 90" descr="Roman Senate 4"/>
            <p:cNvSpPr>
              <a:spLocks noChangeArrowheads="1"/>
            </p:cNvSpPr>
            <p:nvPr/>
          </p:nvSpPr>
          <p:spPr bwMode="auto">
            <a:xfrm>
              <a:off x="2124" y="2324"/>
              <a:ext cx="960" cy="480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525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060379" name="Text Box 91"/>
            <p:cNvSpPr txBox="1">
              <a:spLocks noChangeArrowheads="1"/>
            </p:cNvSpPr>
            <p:nvPr/>
          </p:nvSpPr>
          <p:spPr bwMode="auto">
            <a:xfrm>
              <a:off x="2112" y="2420"/>
              <a:ext cx="98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Legislative</a:t>
              </a:r>
            </a:p>
          </p:txBody>
        </p:sp>
      </p:grpSp>
      <p:grpSp>
        <p:nvGrpSpPr>
          <p:cNvPr id="2060380" name="Group 92"/>
          <p:cNvGrpSpPr>
            <a:grpSpLocks/>
          </p:cNvGrpSpPr>
          <p:nvPr/>
        </p:nvGrpSpPr>
        <p:grpSpPr bwMode="auto">
          <a:xfrm>
            <a:off x="4762500" y="4532313"/>
            <a:ext cx="1524000" cy="725487"/>
            <a:chOff x="3000" y="2855"/>
            <a:chExt cx="960" cy="457"/>
          </a:xfrm>
        </p:grpSpPr>
        <p:sp>
          <p:nvSpPr>
            <p:cNvPr id="2060381" name="Oval 93" descr="709208"/>
            <p:cNvSpPr>
              <a:spLocks noChangeArrowheads="1"/>
            </p:cNvSpPr>
            <p:nvPr/>
          </p:nvSpPr>
          <p:spPr bwMode="auto">
            <a:xfrm>
              <a:off x="3000" y="2855"/>
              <a:ext cx="960" cy="457"/>
            </a:xfrm>
            <a:prstGeom prst="ellipse">
              <a:avLst/>
            </a:prstGeom>
            <a:blipFill dpi="0" rotWithShape="0">
              <a:blip r:embed="rId6" cstate="print"/>
              <a:srcRect/>
              <a:stretch>
                <a:fillRect b="-69941"/>
              </a:stretch>
            </a:blipFill>
            <a:ln w="12700" algn="ctr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060382" name="Text Box 94"/>
            <p:cNvSpPr txBox="1">
              <a:spLocks noChangeArrowheads="1"/>
            </p:cNvSpPr>
            <p:nvPr/>
          </p:nvSpPr>
          <p:spPr bwMode="auto">
            <a:xfrm>
              <a:off x="3048" y="2940"/>
              <a:ext cx="8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381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Executive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53150" y="3707607"/>
            <a:ext cx="1585913" cy="725487"/>
            <a:chOff x="6153150" y="3720307"/>
            <a:chExt cx="1585913" cy="725487"/>
          </a:xfrm>
        </p:grpSpPr>
        <p:sp>
          <p:nvSpPr>
            <p:cNvPr id="26" name="Oval 21" descr="Simpler version of Image - Scale of Justice_PD"/>
            <p:cNvSpPr>
              <a:spLocks noChangeArrowheads="1"/>
            </p:cNvSpPr>
            <p:nvPr/>
          </p:nvSpPr>
          <p:spPr bwMode="auto">
            <a:xfrm>
              <a:off x="6153150" y="3720307"/>
              <a:ext cx="1585913" cy="725487"/>
            </a:xfrm>
            <a:prstGeom prst="ellipse">
              <a:avLst/>
            </a:prstGeom>
            <a:solidFill>
              <a:srgbClr val="FFF4C5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noFill/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2400" b="0">
                <a:noFill/>
                <a:effectLst/>
                <a:latin typeface="Impact" pitchFamily="34" charset="0"/>
              </a:endParaRPr>
            </a:p>
          </p:txBody>
        </p:sp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6153150" y="3720307"/>
              <a:ext cx="1585913" cy="725487"/>
              <a:chOff x="3864" y="2335"/>
              <a:chExt cx="999" cy="457"/>
            </a:xfrm>
          </p:grpSpPr>
          <p:sp>
            <p:nvSpPr>
              <p:cNvPr id="28" name="Oval 21" descr="Simpler version of Image - Scale of Justice_PD"/>
              <p:cNvSpPr>
                <a:spLocks noChangeArrowheads="1"/>
              </p:cNvSpPr>
              <p:nvPr/>
            </p:nvSpPr>
            <p:spPr bwMode="auto">
              <a:xfrm>
                <a:off x="3864" y="2335"/>
                <a:ext cx="999" cy="457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75000"/>
                  </a:lnSpc>
                </a:pPr>
                <a:endParaRPr lang="en-US" sz="600" b="0">
                  <a:solidFill>
                    <a:srgbClr val="33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  <a:p>
                <a:pPr eaLnBrk="0" hangingPunct="0">
                  <a:lnSpc>
                    <a:spcPct val="75000"/>
                  </a:lnSpc>
                </a:pPr>
                <a:endParaRPr lang="en-US" sz="2400" b="0">
                  <a:solidFill>
                    <a:srgbClr val="003300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3979" y="2420"/>
                <a:ext cx="768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12700" dir="126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effectLst>
                      <a:outerShdw dist="38100" dir="2700000" algn="tl">
                        <a:srgbClr val="FFFFFF"/>
                      </a:outerShdw>
                    </a:effectLst>
                    <a:latin typeface="Arial Narrow" pitchFamily="34" charset="0"/>
                  </a:rPr>
                  <a:t>Judicial</a:t>
                </a:r>
              </a:p>
            </p:txBody>
          </p: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6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60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0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60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6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60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398" name="Group 62"/>
          <p:cNvGrpSpPr>
            <a:grpSpLocks/>
          </p:cNvGrpSpPr>
          <p:nvPr/>
        </p:nvGrpSpPr>
        <p:grpSpPr bwMode="auto">
          <a:xfrm>
            <a:off x="4778375" y="3276600"/>
            <a:ext cx="1806575" cy="655638"/>
            <a:chOff x="2746" y="2064"/>
            <a:chExt cx="1138" cy="413"/>
          </a:xfrm>
        </p:grpSpPr>
        <p:sp>
          <p:nvSpPr>
            <p:cNvPr id="2062339" name="Line 3"/>
            <p:cNvSpPr>
              <a:spLocks noChangeShapeType="1"/>
            </p:cNvSpPr>
            <p:nvPr/>
          </p:nvSpPr>
          <p:spPr bwMode="auto">
            <a:xfrm rot="18677144" flipH="1">
              <a:off x="3604" y="1979"/>
              <a:ext cx="13" cy="547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340" name="Line 4"/>
            <p:cNvSpPr>
              <a:spLocks noChangeShapeType="1"/>
            </p:cNvSpPr>
            <p:nvPr/>
          </p:nvSpPr>
          <p:spPr bwMode="auto">
            <a:xfrm rot="2135728" flipH="1">
              <a:off x="2746" y="2064"/>
              <a:ext cx="86" cy="413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2397" name="Group 61"/>
          <p:cNvGrpSpPr>
            <a:grpSpLocks/>
          </p:cNvGrpSpPr>
          <p:nvPr/>
        </p:nvGrpSpPr>
        <p:grpSpPr bwMode="auto">
          <a:xfrm>
            <a:off x="4697413" y="4075113"/>
            <a:ext cx="1887537" cy="679450"/>
            <a:chOff x="2695" y="2567"/>
            <a:chExt cx="1189" cy="428"/>
          </a:xfrm>
        </p:grpSpPr>
        <p:sp>
          <p:nvSpPr>
            <p:cNvPr id="2062341" name="Line 5"/>
            <p:cNvSpPr>
              <a:spLocks noChangeShapeType="1"/>
            </p:cNvSpPr>
            <p:nvPr/>
          </p:nvSpPr>
          <p:spPr bwMode="auto">
            <a:xfrm>
              <a:off x="2736" y="2567"/>
              <a:ext cx="960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2342" name="Line 6"/>
            <p:cNvSpPr>
              <a:spLocks noChangeShapeType="1"/>
            </p:cNvSpPr>
            <p:nvPr/>
          </p:nvSpPr>
          <p:spPr bwMode="auto">
            <a:xfrm rot="2922856" flipH="1" flipV="1">
              <a:off x="3604" y="2610"/>
              <a:ext cx="13" cy="547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343" name="Line 7"/>
            <p:cNvSpPr>
              <a:spLocks noChangeShapeType="1"/>
            </p:cNvSpPr>
            <p:nvPr/>
          </p:nvSpPr>
          <p:spPr bwMode="auto">
            <a:xfrm rot="-23600984" flipH="1" flipV="1">
              <a:off x="2695" y="2582"/>
              <a:ext cx="86" cy="413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2344" name="Rectangle 8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2352" name="Group 16"/>
          <p:cNvGrpSpPr>
            <a:grpSpLocks/>
          </p:cNvGrpSpPr>
          <p:nvPr/>
        </p:nvGrpSpPr>
        <p:grpSpPr bwMode="auto">
          <a:xfrm>
            <a:off x="4762500" y="2819400"/>
            <a:ext cx="1524000" cy="725488"/>
            <a:chOff x="2400" y="1728"/>
            <a:chExt cx="960" cy="457"/>
          </a:xfrm>
        </p:grpSpPr>
        <p:sp>
          <p:nvSpPr>
            <p:cNvPr id="2062353" name="Oval 17" descr="479009"/>
            <p:cNvSpPr>
              <a:spLocks noChangeArrowheads="1"/>
            </p:cNvSpPr>
            <p:nvPr/>
          </p:nvSpPr>
          <p:spPr bwMode="auto">
            <a:xfrm>
              <a:off x="2400" y="1728"/>
              <a:ext cx="960" cy="457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 b="-215098"/>
              </a:stretch>
            </a:blipFill>
            <a:ln w="12700" algn="ctr">
              <a:solidFill>
                <a:srgbClr val="E4D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2400" b="0">
                <a:solidFill>
                  <a:srgbClr val="003300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062354" name="Text Box 18"/>
            <p:cNvSpPr txBox="1">
              <a:spLocks noChangeArrowheads="1"/>
            </p:cNvSpPr>
            <p:nvPr/>
          </p:nvSpPr>
          <p:spPr bwMode="auto">
            <a:xfrm>
              <a:off x="2448" y="1793"/>
              <a:ext cx="864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0" dirty="0">
                  <a:solidFill>
                    <a:srgbClr val="000099"/>
                  </a:solidFill>
                  <a:effectLst/>
                  <a:latin typeface="Arial Black" pitchFamily="34" charset="0"/>
                </a:rPr>
                <a:t>Christ</a:t>
              </a:r>
            </a:p>
          </p:txBody>
        </p:sp>
      </p:grpSp>
      <p:sp>
        <p:nvSpPr>
          <p:cNvPr id="2062359" name="Oval 23" descr="GODasinPOCr"/>
          <p:cNvSpPr>
            <a:spLocks noChangeArrowheads="1"/>
          </p:cNvSpPr>
          <p:nvPr/>
        </p:nvSpPr>
        <p:spPr bwMode="auto">
          <a:xfrm>
            <a:off x="4992688" y="1370013"/>
            <a:ext cx="1065212" cy="992187"/>
          </a:xfrm>
          <a:prstGeom prst="ellipse">
            <a:avLst/>
          </a:prstGeom>
          <a:blipFill dpi="0" rotWithShape="0">
            <a:blip r:embed="rId4"/>
            <a:srcRect/>
            <a:stretch>
              <a:fillRect r="-23869"/>
            </a:stretch>
          </a:blipFill>
          <a:ln w="31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endParaRPr lang="en-US" sz="4800">
              <a:solidFill>
                <a:srgbClr val="6600CC"/>
              </a:solidFill>
              <a:effectLst/>
              <a:latin typeface="Impact" pitchFamily="34" charset="0"/>
            </a:endParaRPr>
          </a:p>
        </p:txBody>
      </p:sp>
      <p:sp>
        <p:nvSpPr>
          <p:cNvPr id="2062360" name="WordArt 24"/>
          <p:cNvSpPr>
            <a:spLocks noChangeArrowheads="1" noChangeShapeType="1" noTextEdit="1"/>
          </p:cNvSpPr>
          <p:nvPr/>
        </p:nvSpPr>
        <p:spPr bwMode="auto">
          <a:xfrm>
            <a:off x="5106988" y="1644650"/>
            <a:ext cx="836612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317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Impact"/>
              </a:rPr>
              <a:t>God</a:t>
            </a:r>
          </a:p>
        </p:txBody>
      </p:sp>
      <p:grpSp>
        <p:nvGrpSpPr>
          <p:cNvPr id="2062362" name="Group 26"/>
          <p:cNvGrpSpPr>
            <a:grpSpLocks/>
          </p:cNvGrpSpPr>
          <p:nvPr/>
        </p:nvGrpSpPr>
        <p:grpSpPr bwMode="auto">
          <a:xfrm>
            <a:off x="5256213" y="2362200"/>
            <a:ext cx="131762" cy="422275"/>
            <a:chOff x="2927" y="1425"/>
            <a:chExt cx="83" cy="324"/>
          </a:xfrm>
        </p:grpSpPr>
        <p:grpSp>
          <p:nvGrpSpPr>
            <p:cNvPr id="2062363" name="Group 27"/>
            <p:cNvGrpSpPr>
              <a:grpSpLocks/>
            </p:cNvGrpSpPr>
            <p:nvPr/>
          </p:nvGrpSpPr>
          <p:grpSpPr bwMode="auto">
            <a:xfrm>
              <a:off x="2927" y="1425"/>
              <a:ext cx="83" cy="324"/>
              <a:chOff x="735" y="663"/>
              <a:chExt cx="128" cy="539"/>
            </a:xfrm>
          </p:grpSpPr>
          <p:sp>
            <p:nvSpPr>
              <p:cNvPr id="2062364" name="AutoShape 28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65" name="AutoShape 29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66" name="AutoShape 30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367" name="Group 31"/>
            <p:cNvGrpSpPr>
              <a:grpSpLocks/>
            </p:cNvGrpSpPr>
            <p:nvPr/>
          </p:nvGrpSpPr>
          <p:grpSpPr bwMode="auto">
            <a:xfrm>
              <a:off x="2927" y="1425"/>
              <a:ext cx="83" cy="324"/>
              <a:chOff x="735" y="663"/>
              <a:chExt cx="128" cy="539"/>
            </a:xfrm>
          </p:grpSpPr>
          <p:sp>
            <p:nvSpPr>
              <p:cNvPr id="2062368" name="AutoShape 32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69" name="AutoShape 33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70" name="AutoShape 34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371" name="Group 35"/>
            <p:cNvGrpSpPr>
              <a:grpSpLocks/>
            </p:cNvGrpSpPr>
            <p:nvPr/>
          </p:nvGrpSpPr>
          <p:grpSpPr bwMode="auto">
            <a:xfrm>
              <a:off x="2927" y="1425"/>
              <a:ext cx="83" cy="324"/>
              <a:chOff x="735" y="663"/>
              <a:chExt cx="128" cy="539"/>
            </a:xfrm>
          </p:grpSpPr>
          <p:sp>
            <p:nvSpPr>
              <p:cNvPr id="2062372" name="AutoShape 36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73" name="AutoShape 37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74" name="AutoShape 38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62375" name="Group 39"/>
          <p:cNvGrpSpPr>
            <a:grpSpLocks/>
          </p:cNvGrpSpPr>
          <p:nvPr/>
        </p:nvGrpSpPr>
        <p:grpSpPr bwMode="auto">
          <a:xfrm>
            <a:off x="5700713" y="2401888"/>
            <a:ext cx="131762" cy="422275"/>
            <a:chOff x="3207" y="1456"/>
            <a:chExt cx="83" cy="323"/>
          </a:xfrm>
        </p:grpSpPr>
        <p:grpSp>
          <p:nvGrpSpPr>
            <p:cNvPr id="2062376" name="Group 40"/>
            <p:cNvGrpSpPr>
              <a:grpSpLocks/>
            </p:cNvGrpSpPr>
            <p:nvPr/>
          </p:nvGrpSpPr>
          <p:grpSpPr bwMode="auto">
            <a:xfrm>
              <a:off x="3207" y="1456"/>
              <a:ext cx="83" cy="323"/>
              <a:chOff x="1167" y="700"/>
              <a:chExt cx="128" cy="539"/>
            </a:xfrm>
          </p:grpSpPr>
          <p:sp>
            <p:nvSpPr>
              <p:cNvPr id="2062377" name="AutoShape 41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78" name="AutoShape 42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79" name="AutoShape 43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380" name="Group 44"/>
            <p:cNvGrpSpPr>
              <a:grpSpLocks/>
            </p:cNvGrpSpPr>
            <p:nvPr/>
          </p:nvGrpSpPr>
          <p:grpSpPr bwMode="auto">
            <a:xfrm>
              <a:off x="3207" y="1456"/>
              <a:ext cx="83" cy="323"/>
              <a:chOff x="1167" y="700"/>
              <a:chExt cx="128" cy="539"/>
            </a:xfrm>
          </p:grpSpPr>
          <p:sp>
            <p:nvSpPr>
              <p:cNvPr id="2062381" name="AutoShape 45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82" name="AutoShape 46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83" name="AutoShape 47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384" name="Group 48"/>
            <p:cNvGrpSpPr>
              <a:grpSpLocks/>
            </p:cNvGrpSpPr>
            <p:nvPr/>
          </p:nvGrpSpPr>
          <p:grpSpPr bwMode="auto">
            <a:xfrm>
              <a:off x="3207" y="1456"/>
              <a:ext cx="83" cy="323"/>
              <a:chOff x="1167" y="700"/>
              <a:chExt cx="128" cy="539"/>
            </a:xfrm>
          </p:grpSpPr>
          <p:sp>
            <p:nvSpPr>
              <p:cNvPr id="2062385" name="AutoShape 49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86" name="AutoShape 50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87" name="AutoShape 51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62391" name="Group 55"/>
          <p:cNvGrpSpPr>
            <a:grpSpLocks/>
          </p:cNvGrpSpPr>
          <p:nvPr/>
        </p:nvGrpSpPr>
        <p:grpSpPr bwMode="auto">
          <a:xfrm>
            <a:off x="609600" y="1524000"/>
            <a:ext cx="3733800" cy="812800"/>
            <a:chOff x="144" y="1072"/>
            <a:chExt cx="2352" cy="512"/>
          </a:xfrm>
        </p:grpSpPr>
        <p:sp>
          <p:nvSpPr>
            <p:cNvPr id="2062392" name="Text Box 56"/>
            <p:cNvSpPr txBox="1">
              <a:spLocks noChangeArrowheads="1"/>
            </p:cNvSpPr>
            <p:nvPr/>
          </p:nvSpPr>
          <p:spPr bwMode="auto">
            <a:xfrm>
              <a:off x="336" y="1072"/>
              <a:ext cx="1920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Political structure</a:t>
              </a:r>
            </a:p>
          </p:txBody>
        </p:sp>
        <p:sp>
          <p:nvSpPr>
            <p:cNvPr id="2062393" name="Text Box 57"/>
            <p:cNvSpPr txBox="1">
              <a:spLocks noChangeArrowheads="1"/>
            </p:cNvSpPr>
            <p:nvPr/>
          </p:nvSpPr>
          <p:spPr bwMode="auto">
            <a:xfrm>
              <a:off x="144" y="1076"/>
              <a:ext cx="24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2394" name="Text Box 58"/>
            <p:cNvSpPr txBox="1">
              <a:spLocks noChangeArrowheads="1"/>
            </p:cNvSpPr>
            <p:nvPr/>
          </p:nvSpPr>
          <p:spPr bwMode="auto">
            <a:xfrm>
              <a:off x="336" y="1296"/>
              <a:ext cx="21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400">
                  <a:solidFill>
                    <a:srgbClr val="500028"/>
                  </a:solidFill>
                  <a:effectLst/>
                  <a:latin typeface="Arial" charset="0"/>
                </a:rPr>
                <a:t>of God’s ideal society</a:t>
              </a:r>
            </a:p>
          </p:txBody>
        </p:sp>
      </p:grpSp>
      <p:sp>
        <p:nvSpPr>
          <p:cNvPr id="2062395" name="Text Box 59"/>
          <p:cNvSpPr txBox="1">
            <a:spLocks noChangeArrowheads="1"/>
          </p:cNvSpPr>
          <p:nvPr/>
        </p:nvSpPr>
        <p:spPr bwMode="auto">
          <a:xfrm>
            <a:off x="6324600" y="2879725"/>
            <a:ext cx="1638300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en-US" sz="2400">
                <a:solidFill>
                  <a:srgbClr val="5600AC"/>
                </a:solidFill>
                <a:effectLst>
                  <a:outerShdw dist="12700" dir="2700000" algn="tl">
                    <a:schemeClr val="tx1"/>
                  </a:outerShdw>
                </a:effectLst>
                <a:latin typeface="Arial" charset="0"/>
              </a:rPr>
              <a:t>God’s</a:t>
            </a:r>
          </a:p>
          <a:p>
            <a:pPr algn="l" eaLnBrk="0" hangingPunct="0">
              <a:lnSpc>
                <a:spcPct val="70000"/>
              </a:lnSpc>
            </a:pPr>
            <a:r>
              <a:rPr lang="en-US" sz="2400">
                <a:solidFill>
                  <a:srgbClr val="5600AC"/>
                </a:solidFill>
                <a:effectLst>
                  <a:outerShdw dist="12700" dir="2700000" algn="tl">
                    <a:schemeClr val="tx1"/>
                  </a:outerShdw>
                </a:effectLst>
                <a:latin typeface="Arial" charset="0"/>
              </a:rPr>
              <a:t>guidance</a:t>
            </a:r>
          </a:p>
        </p:txBody>
      </p:sp>
      <p:sp>
        <p:nvSpPr>
          <p:cNvPr id="2062396" name="Text Box 60"/>
          <p:cNvSpPr txBox="1">
            <a:spLocks noChangeArrowheads="1"/>
          </p:cNvSpPr>
          <p:nvPr/>
        </p:nvSpPr>
        <p:spPr bwMode="auto">
          <a:xfrm>
            <a:off x="990600" y="5614988"/>
            <a:ext cx="72390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Hence, the three branches of government – the </a:t>
            </a:r>
            <a:r>
              <a:rPr lang="en-US" sz="2000" u="sng">
                <a:solidFill>
                  <a:schemeClr val="bg1"/>
                </a:solidFill>
                <a:effectLst/>
                <a:latin typeface="Arial Narrow" pitchFamily="34" charset="0"/>
              </a:rPr>
              <a:t>legislative</a:t>
            </a: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, </a:t>
            </a:r>
            <a:r>
              <a:rPr lang="en-US" sz="2000" u="sng">
                <a:solidFill>
                  <a:schemeClr val="bg1"/>
                </a:solidFill>
                <a:effectLst/>
                <a:latin typeface="Arial Narrow" pitchFamily="34" charset="0"/>
              </a:rPr>
              <a:t>judicial</a:t>
            </a: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 and </a:t>
            </a:r>
            <a:r>
              <a:rPr lang="en-US" sz="2000" u="sng">
                <a:solidFill>
                  <a:schemeClr val="bg1"/>
                </a:solidFill>
                <a:effectLst/>
                <a:latin typeface="Arial Narrow" pitchFamily="34" charset="0"/>
              </a:rPr>
              <a:t>executive</a:t>
            </a: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 branches – should interact in harmonious and principled relationships by following </a:t>
            </a:r>
            <a:r>
              <a:rPr lang="en-US" sz="2000" u="sng">
                <a:solidFill>
                  <a:schemeClr val="bg1"/>
                </a:solidFill>
                <a:effectLst/>
                <a:latin typeface="Arial Narrow" pitchFamily="34" charset="0"/>
              </a:rPr>
              <a:t>God’s guidance</a:t>
            </a: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 as conveyed through </a:t>
            </a:r>
            <a:r>
              <a:rPr lang="en-US" sz="2000" u="sng">
                <a:solidFill>
                  <a:schemeClr val="bg1"/>
                </a:solidFill>
                <a:effectLst/>
                <a:latin typeface="Arial Narrow" pitchFamily="34" charset="0"/>
              </a:rPr>
              <a:t>Christ</a:t>
            </a:r>
            <a:r>
              <a:rPr lang="en-US" sz="2100">
                <a:solidFill>
                  <a:schemeClr val="bg1"/>
                </a:solidFill>
                <a:effectLst/>
                <a:latin typeface="Arial Narrow" pitchFamily="34" charset="0"/>
              </a:rPr>
              <a:t> </a:t>
            </a:r>
            <a:r>
              <a:rPr lang="en-US" sz="1600" b="0">
                <a:solidFill>
                  <a:schemeClr val="bg1"/>
                </a:solidFill>
                <a:effectLst/>
                <a:latin typeface="Arial Narrow" pitchFamily="34" charset="0"/>
              </a:rPr>
              <a:t>(p. 361-2).</a:t>
            </a:r>
            <a:endParaRPr lang="en-US" sz="1600" b="0" u="sng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062400" name="Group 64"/>
          <p:cNvGrpSpPr>
            <a:grpSpLocks/>
          </p:cNvGrpSpPr>
          <p:nvPr/>
        </p:nvGrpSpPr>
        <p:grpSpPr bwMode="auto">
          <a:xfrm>
            <a:off x="609600" y="896938"/>
            <a:ext cx="2667000" cy="582612"/>
            <a:chOff x="144" y="565"/>
            <a:chExt cx="1680" cy="367"/>
          </a:xfrm>
        </p:grpSpPr>
        <p:sp>
          <p:nvSpPr>
            <p:cNvPr id="2062401" name="Text Box 65"/>
            <p:cNvSpPr txBox="1">
              <a:spLocks noChangeArrowheads="1"/>
            </p:cNvSpPr>
            <p:nvPr/>
          </p:nvSpPr>
          <p:spPr bwMode="auto">
            <a:xfrm>
              <a:off x="336" y="613"/>
              <a:ext cx="1488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Montesquieu</a:t>
              </a:r>
            </a:p>
          </p:txBody>
        </p:sp>
        <p:sp>
          <p:nvSpPr>
            <p:cNvPr id="2062402" name="Text Box 66"/>
            <p:cNvSpPr txBox="1">
              <a:spLocks noChangeArrowheads="1"/>
            </p:cNvSpPr>
            <p:nvPr/>
          </p:nvSpPr>
          <p:spPr bwMode="auto">
            <a:xfrm>
              <a:off x="144" y="565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62403" name="Text Box 67"/>
          <p:cNvSpPr txBox="1">
            <a:spLocks noChangeArrowheads="1"/>
          </p:cNvSpPr>
          <p:nvPr/>
        </p:nvSpPr>
        <p:spPr bwMode="auto">
          <a:xfrm>
            <a:off x="533400" y="166688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>
                <a:solidFill>
                  <a:srgbClr val="500028"/>
                </a:solidFill>
                <a:effectLst/>
                <a:latin typeface="Arial Narrow" pitchFamily="34" charset="0"/>
              </a:rPr>
              <a:t>3.2 The Significance of the Separation of Powers</a:t>
            </a:r>
          </a:p>
        </p:txBody>
      </p:sp>
      <p:grpSp>
        <p:nvGrpSpPr>
          <p:cNvPr id="2062417" name="Group 81"/>
          <p:cNvGrpSpPr>
            <a:grpSpLocks/>
          </p:cNvGrpSpPr>
          <p:nvPr/>
        </p:nvGrpSpPr>
        <p:grpSpPr bwMode="auto">
          <a:xfrm>
            <a:off x="4762500" y="4532313"/>
            <a:ext cx="1524000" cy="725487"/>
            <a:chOff x="3000" y="2855"/>
            <a:chExt cx="960" cy="457"/>
          </a:xfrm>
        </p:grpSpPr>
        <p:sp>
          <p:nvSpPr>
            <p:cNvPr id="2062418" name="Oval 82" descr="709208"/>
            <p:cNvSpPr>
              <a:spLocks noChangeArrowheads="1"/>
            </p:cNvSpPr>
            <p:nvPr/>
          </p:nvSpPr>
          <p:spPr bwMode="auto">
            <a:xfrm>
              <a:off x="3000" y="2855"/>
              <a:ext cx="960" cy="457"/>
            </a:xfrm>
            <a:prstGeom prst="ellipse">
              <a:avLst/>
            </a:prstGeom>
            <a:blipFill dpi="0" rotWithShape="0">
              <a:blip r:embed="rId5" cstate="print"/>
              <a:srcRect/>
              <a:stretch>
                <a:fillRect b="-69941"/>
              </a:stretch>
            </a:blipFill>
            <a:ln w="12700" algn="ctr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062419" name="Text Box 83"/>
            <p:cNvSpPr txBox="1">
              <a:spLocks noChangeArrowheads="1"/>
            </p:cNvSpPr>
            <p:nvPr/>
          </p:nvSpPr>
          <p:spPr bwMode="auto">
            <a:xfrm>
              <a:off x="3048" y="2940"/>
              <a:ext cx="8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381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Executive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53150" y="3707607"/>
            <a:ext cx="1585913" cy="725487"/>
            <a:chOff x="6153150" y="3720307"/>
            <a:chExt cx="1585913" cy="725487"/>
          </a:xfrm>
        </p:grpSpPr>
        <p:sp>
          <p:nvSpPr>
            <p:cNvPr id="66" name="Oval 21" descr="Simpler version of Image - Scale of Justice_PD"/>
            <p:cNvSpPr>
              <a:spLocks noChangeArrowheads="1"/>
            </p:cNvSpPr>
            <p:nvPr/>
          </p:nvSpPr>
          <p:spPr bwMode="auto">
            <a:xfrm>
              <a:off x="6153150" y="3720307"/>
              <a:ext cx="1585913" cy="725487"/>
            </a:xfrm>
            <a:prstGeom prst="ellipse">
              <a:avLst/>
            </a:prstGeom>
            <a:solidFill>
              <a:srgbClr val="FFF4C5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noFill/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2400" b="0">
                <a:noFill/>
                <a:effectLst/>
                <a:latin typeface="Impact" pitchFamily="34" charset="0"/>
              </a:endParaRPr>
            </a:p>
          </p:txBody>
        </p:sp>
        <p:grpSp>
          <p:nvGrpSpPr>
            <p:cNvPr id="67" name="Group 20"/>
            <p:cNvGrpSpPr>
              <a:grpSpLocks/>
            </p:cNvGrpSpPr>
            <p:nvPr/>
          </p:nvGrpSpPr>
          <p:grpSpPr bwMode="auto">
            <a:xfrm>
              <a:off x="6153150" y="3720307"/>
              <a:ext cx="1585913" cy="725487"/>
              <a:chOff x="3864" y="2335"/>
              <a:chExt cx="999" cy="457"/>
            </a:xfrm>
          </p:grpSpPr>
          <p:sp>
            <p:nvSpPr>
              <p:cNvPr id="68" name="Oval 21" descr="Simpler version of Image - Scale of Justice_PD"/>
              <p:cNvSpPr>
                <a:spLocks noChangeArrowheads="1"/>
              </p:cNvSpPr>
              <p:nvPr/>
            </p:nvSpPr>
            <p:spPr bwMode="auto">
              <a:xfrm>
                <a:off x="3864" y="2335"/>
                <a:ext cx="999" cy="457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75000"/>
                  </a:lnSpc>
                </a:pPr>
                <a:endParaRPr lang="en-US" sz="600" b="0">
                  <a:solidFill>
                    <a:srgbClr val="33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  <a:p>
                <a:pPr eaLnBrk="0" hangingPunct="0">
                  <a:lnSpc>
                    <a:spcPct val="75000"/>
                  </a:lnSpc>
                </a:pPr>
                <a:endParaRPr lang="en-US" sz="2400" b="0">
                  <a:solidFill>
                    <a:srgbClr val="003300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69" name="Text Box 22"/>
              <p:cNvSpPr txBox="1">
                <a:spLocks noChangeArrowheads="1"/>
              </p:cNvSpPr>
              <p:nvPr/>
            </p:nvSpPr>
            <p:spPr bwMode="auto">
              <a:xfrm>
                <a:off x="3979" y="2420"/>
                <a:ext cx="768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12700" dir="126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effectLst>
                      <a:outerShdw dist="38100" dir="2700000" algn="tl">
                        <a:srgbClr val="FFFFFF"/>
                      </a:outerShdw>
                    </a:effectLst>
                    <a:latin typeface="Arial Narrow" pitchFamily="34" charset="0"/>
                  </a:rPr>
                  <a:t>Judicial</a:t>
                </a:r>
              </a:p>
            </p:txBody>
          </p:sp>
        </p:grpSp>
      </p:grpSp>
      <p:grpSp>
        <p:nvGrpSpPr>
          <p:cNvPr id="70" name="Group 89"/>
          <p:cNvGrpSpPr>
            <a:grpSpLocks/>
          </p:cNvGrpSpPr>
          <p:nvPr/>
        </p:nvGrpSpPr>
        <p:grpSpPr bwMode="auto">
          <a:xfrm>
            <a:off x="3352800" y="3689350"/>
            <a:ext cx="1562100" cy="762000"/>
            <a:chOff x="2112" y="2324"/>
            <a:chExt cx="984" cy="480"/>
          </a:xfrm>
        </p:grpSpPr>
        <p:sp>
          <p:nvSpPr>
            <p:cNvPr id="71" name="Oval 90" descr="Roman Senate 4"/>
            <p:cNvSpPr>
              <a:spLocks noChangeArrowheads="1"/>
            </p:cNvSpPr>
            <p:nvPr/>
          </p:nvSpPr>
          <p:spPr bwMode="auto">
            <a:xfrm>
              <a:off x="2124" y="2324"/>
              <a:ext cx="960" cy="480"/>
            </a:xfrm>
            <a:prstGeom prst="ellipse">
              <a:avLst/>
            </a:prstGeom>
            <a:blipFill dpi="0" rotWithShape="0">
              <a:blip r:embed="rId7"/>
              <a:srcRect/>
              <a:stretch>
                <a:fillRect/>
              </a:stretch>
            </a:blipFill>
            <a:ln w="9525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72" name="Text Box 91"/>
            <p:cNvSpPr txBox="1">
              <a:spLocks noChangeArrowheads="1"/>
            </p:cNvSpPr>
            <p:nvPr/>
          </p:nvSpPr>
          <p:spPr bwMode="auto">
            <a:xfrm>
              <a:off x="2112" y="2420"/>
              <a:ext cx="98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Legislative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6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0624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2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2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6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6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6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359" grpId="0" animBg="1"/>
      <p:bldP spid="2062360" grpId="0" animBg="1"/>
      <p:bldP spid="2062395" grpId="0"/>
      <p:bldP spid="206239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431" name="Picture 47" descr="HAWAII"/>
          <p:cNvPicPr>
            <a:picLocks noChangeAspect="1" noChangeArrowheads="1"/>
          </p:cNvPicPr>
          <p:nvPr/>
        </p:nvPicPr>
        <p:blipFill>
          <a:blip r:embed="rId3"/>
          <a:srcRect b="21519"/>
          <a:stretch>
            <a:fillRect/>
          </a:stretch>
        </p:blipFill>
        <p:spPr bwMode="auto">
          <a:xfrm>
            <a:off x="0" y="838200"/>
            <a:ext cx="9144000" cy="4724400"/>
          </a:xfrm>
          <a:prstGeom prst="rect">
            <a:avLst/>
          </a:prstGeom>
          <a:noFill/>
        </p:spPr>
      </p:pic>
      <p:sp>
        <p:nvSpPr>
          <p:cNvPr id="2064393" name="Text Box 9"/>
          <p:cNvSpPr txBox="1">
            <a:spLocks noChangeArrowheads="1"/>
          </p:cNvSpPr>
          <p:nvPr/>
        </p:nvSpPr>
        <p:spPr bwMode="auto">
          <a:xfrm>
            <a:off x="2743200" y="2222500"/>
            <a:ext cx="55626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2600" b="0" dirty="0">
                <a:solidFill>
                  <a:srgbClr val="500028"/>
                </a:solidFill>
                <a:effectLst/>
                <a:latin typeface="Arial Black" pitchFamily="34" charset="0"/>
              </a:rPr>
              <a:t>Pleasant living environment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2600" b="0" dirty="0">
                <a:solidFill>
                  <a:srgbClr val="500028"/>
                </a:solidFill>
                <a:effectLst/>
                <a:latin typeface="Arial Black" pitchFamily="34" charset="0"/>
              </a:rPr>
              <a:t>(by science)</a:t>
            </a:r>
          </a:p>
        </p:txBody>
      </p:sp>
      <p:grpSp>
        <p:nvGrpSpPr>
          <p:cNvPr id="2064394" name="Group 10"/>
          <p:cNvGrpSpPr>
            <a:grpSpLocks/>
          </p:cNvGrpSpPr>
          <p:nvPr/>
        </p:nvGrpSpPr>
        <p:grpSpPr bwMode="auto">
          <a:xfrm>
            <a:off x="2682875" y="1374775"/>
            <a:ext cx="381000" cy="1066800"/>
            <a:chOff x="1728" y="528"/>
            <a:chExt cx="240" cy="672"/>
          </a:xfrm>
        </p:grpSpPr>
        <p:grpSp>
          <p:nvGrpSpPr>
            <p:cNvPr id="2064395" name="Group 11"/>
            <p:cNvGrpSpPr>
              <a:grpSpLocks/>
            </p:cNvGrpSpPr>
            <p:nvPr/>
          </p:nvGrpSpPr>
          <p:grpSpPr bwMode="auto">
            <a:xfrm>
              <a:off x="1824" y="528"/>
              <a:ext cx="144" cy="672"/>
              <a:chOff x="1824" y="528"/>
              <a:chExt cx="144" cy="672"/>
            </a:xfrm>
          </p:grpSpPr>
          <p:sp>
            <p:nvSpPr>
              <p:cNvPr id="2064396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528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064397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52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064398" name="WordArt 14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1536" y="816"/>
                <a:ext cx="62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206439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728" y="840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808080"/>
                  </a:solidFill>
                  <a:effectLst/>
                  <a:latin typeface="Arial Black"/>
                </a:rPr>
                <a:t>_</a:t>
              </a:r>
            </a:p>
          </p:txBody>
        </p:sp>
      </p:grpSp>
      <p:grpSp>
        <p:nvGrpSpPr>
          <p:cNvPr id="2064427" name="Group 43"/>
          <p:cNvGrpSpPr>
            <a:grpSpLocks/>
          </p:cNvGrpSpPr>
          <p:nvPr/>
        </p:nvGrpSpPr>
        <p:grpSpPr bwMode="auto">
          <a:xfrm>
            <a:off x="381000" y="1336675"/>
            <a:ext cx="2422525" cy="1143000"/>
            <a:chOff x="240" y="842"/>
            <a:chExt cx="1526" cy="720"/>
          </a:xfrm>
        </p:grpSpPr>
        <p:sp>
          <p:nvSpPr>
            <p:cNvPr id="2064406" name="Oval 22"/>
            <p:cNvSpPr>
              <a:spLocks noChangeArrowheads="1"/>
            </p:cNvSpPr>
            <p:nvPr/>
          </p:nvSpPr>
          <p:spPr bwMode="auto">
            <a:xfrm rot="5400000">
              <a:off x="643" y="482"/>
              <a:ext cx="720" cy="1440"/>
            </a:xfrm>
            <a:prstGeom prst="ellipse">
              <a:avLst/>
            </a:prstGeom>
            <a:gradFill rotWithShape="1">
              <a:gsLst>
                <a:gs pos="0">
                  <a:srgbClr val="660033"/>
                </a:gs>
                <a:gs pos="100000">
                  <a:schemeClr val="tx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407" name="Text Box 23"/>
            <p:cNvSpPr txBox="1">
              <a:spLocks noChangeArrowheads="1"/>
            </p:cNvSpPr>
            <p:nvPr/>
          </p:nvSpPr>
          <p:spPr bwMode="auto">
            <a:xfrm>
              <a:off x="240" y="946"/>
              <a:ext cx="1526" cy="44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7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Ideal</a:t>
              </a:r>
            </a:p>
            <a:p>
              <a:pPr>
                <a:lnSpc>
                  <a:spcPct val="75000"/>
                </a:lnSpc>
              </a:pPr>
              <a:r>
                <a:rPr lang="en-US" sz="27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of creation</a:t>
              </a:r>
            </a:p>
          </p:txBody>
        </p:sp>
      </p:grpSp>
      <p:sp>
        <p:nvSpPr>
          <p:cNvPr id="2064422" name="Text Box 38"/>
          <p:cNvSpPr txBox="1">
            <a:spLocks noChangeArrowheads="1"/>
          </p:cNvSpPr>
          <p:nvPr/>
        </p:nvSpPr>
        <p:spPr bwMode="auto">
          <a:xfrm>
            <a:off x="304800" y="182563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400">
                <a:solidFill>
                  <a:srgbClr val="500028"/>
                </a:solidFill>
                <a:effectLst/>
                <a:latin typeface="Arial Narrow" pitchFamily="34" charset="0"/>
              </a:rPr>
              <a:t>3.3 The Significance of the Industrial Revolution</a:t>
            </a:r>
          </a:p>
        </p:txBody>
      </p:sp>
      <p:pic>
        <p:nvPicPr>
          <p:cNvPr id="2064441" name="Picture 57" descr="707200"/>
          <p:cNvPicPr>
            <a:picLocks noChangeAspect="1" noChangeArrowheads="1"/>
          </p:cNvPicPr>
          <p:nvPr/>
        </p:nvPicPr>
        <p:blipFill>
          <a:blip r:embed="rId4"/>
          <a:srcRect b="10168"/>
          <a:stretch>
            <a:fillRect/>
          </a:stretch>
        </p:blipFill>
        <p:spPr bwMode="auto">
          <a:xfrm>
            <a:off x="2514600" y="3033713"/>
            <a:ext cx="3200400" cy="2498725"/>
          </a:xfrm>
          <a:prstGeom prst="rect">
            <a:avLst/>
          </a:prstGeom>
          <a:noFill/>
        </p:spPr>
      </p:pic>
      <p:pic>
        <p:nvPicPr>
          <p:cNvPr id="2064442" name="Picture 58" descr="7050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033713"/>
            <a:ext cx="3048000" cy="2452687"/>
          </a:xfrm>
          <a:prstGeom prst="rect">
            <a:avLst/>
          </a:prstGeom>
          <a:noFill/>
          <a:effectLst>
            <a:outerShdw dist="28398" dir="3806097" algn="ctr" rotWithShape="0">
              <a:srgbClr val="808080"/>
            </a:outerShdw>
          </a:effectLst>
        </p:spPr>
      </p:pic>
      <p:sp>
        <p:nvSpPr>
          <p:cNvPr id="2064443" name="Text Box 59"/>
          <p:cNvSpPr txBox="1">
            <a:spLocks noChangeArrowheads="1"/>
          </p:cNvSpPr>
          <p:nvPr/>
        </p:nvSpPr>
        <p:spPr bwMode="auto">
          <a:xfrm>
            <a:off x="3124200" y="1165225"/>
            <a:ext cx="563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 b="0">
                <a:solidFill>
                  <a:srgbClr val="500028"/>
                </a:solidFill>
                <a:effectLst/>
                <a:latin typeface="Arial Black" pitchFamily="34" charset="0"/>
              </a:rPr>
              <a:t>World without sin (by religion)</a:t>
            </a:r>
          </a:p>
        </p:txBody>
      </p:sp>
      <p:sp>
        <p:nvSpPr>
          <p:cNvPr id="2064388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4428" name="Group 44"/>
          <p:cNvGrpSpPr>
            <a:grpSpLocks/>
          </p:cNvGrpSpPr>
          <p:nvPr/>
        </p:nvGrpSpPr>
        <p:grpSpPr bwMode="auto">
          <a:xfrm>
            <a:off x="1066800" y="5562602"/>
            <a:ext cx="6934200" cy="1211263"/>
            <a:chOff x="576" y="3552"/>
            <a:chExt cx="4368" cy="763"/>
          </a:xfrm>
        </p:grpSpPr>
        <p:sp>
          <p:nvSpPr>
            <p:cNvPr id="2064390" name="Text Box 6"/>
            <p:cNvSpPr txBox="1">
              <a:spLocks noChangeArrowheads="1"/>
            </p:cNvSpPr>
            <p:nvPr/>
          </p:nvSpPr>
          <p:spPr bwMode="auto">
            <a:xfrm>
              <a:off x="576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4391" name="Text Box 7"/>
            <p:cNvSpPr txBox="1">
              <a:spLocks noChangeArrowheads="1"/>
            </p:cNvSpPr>
            <p:nvPr/>
          </p:nvSpPr>
          <p:spPr bwMode="auto">
            <a:xfrm>
              <a:off x="816" y="3598"/>
              <a:ext cx="4128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God’s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ideal of creation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cannot be fulfilled merely by forming a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world without sin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. God blessed human beings to have dominion over the universe. We are to advance science to create a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pleasant living environment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8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363).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6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64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64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6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64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64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6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64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6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6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6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6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393" grpId="0"/>
      <p:bldP spid="2064422" grpId="0"/>
      <p:bldP spid="20644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502" name="Picture 70" descr="707200"/>
          <p:cNvPicPr>
            <a:picLocks noChangeAspect="1" noChangeArrowheads="1"/>
          </p:cNvPicPr>
          <p:nvPr/>
        </p:nvPicPr>
        <p:blipFill>
          <a:blip r:embed="rId3"/>
          <a:srcRect b="10168"/>
          <a:stretch>
            <a:fillRect/>
          </a:stretch>
        </p:blipFill>
        <p:spPr bwMode="auto">
          <a:xfrm>
            <a:off x="2514600" y="3033713"/>
            <a:ext cx="3200400" cy="2498725"/>
          </a:xfrm>
          <a:prstGeom prst="rect">
            <a:avLst/>
          </a:prstGeom>
          <a:noFill/>
        </p:spPr>
      </p:pic>
      <p:grpSp>
        <p:nvGrpSpPr>
          <p:cNvPr id="2066441" name="Group 9"/>
          <p:cNvGrpSpPr>
            <a:grpSpLocks/>
          </p:cNvGrpSpPr>
          <p:nvPr/>
        </p:nvGrpSpPr>
        <p:grpSpPr bwMode="auto">
          <a:xfrm>
            <a:off x="2682875" y="1374775"/>
            <a:ext cx="381000" cy="1066800"/>
            <a:chOff x="1728" y="528"/>
            <a:chExt cx="240" cy="672"/>
          </a:xfrm>
        </p:grpSpPr>
        <p:grpSp>
          <p:nvGrpSpPr>
            <p:cNvPr id="2066442" name="Group 10"/>
            <p:cNvGrpSpPr>
              <a:grpSpLocks/>
            </p:cNvGrpSpPr>
            <p:nvPr/>
          </p:nvGrpSpPr>
          <p:grpSpPr bwMode="auto">
            <a:xfrm>
              <a:off x="1824" y="528"/>
              <a:ext cx="144" cy="672"/>
              <a:chOff x="1824" y="528"/>
              <a:chExt cx="144" cy="672"/>
            </a:xfrm>
          </p:grpSpPr>
          <p:sp>
            <p:nvSpPr>
              <p:cNvPr id="2066443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528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066444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52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066445" name="WordArt 13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1536" y="816"/>
                <a:ext cx="62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206644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728" y="840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808080"/>
                  </a:solidFill>
                  <a:effectLst/>
                  <a:latin typeface="Arial Black"/>
                </a:rPr>
                <a:t>_</a:t>
              </a:r>
            </a:p>
          </p:txBody>
        </p:sp>
      </p:grpSp>
      <p:grpSp>
        <p:nvGrpSpPr>
          <p:cNvPr id="2066447" name="Group 15"/>
          <p:cNvGrpSpPr>
            <a:grpSpLocks/>
          </p:cNvGrpSpPr>
          <p:nvPr/>
        </p:nvGrpSpPr>
        <p:grpSpPr bwMode="auto">
          <a:xfrm>
            <a:off x="1477963" y="1524000"/>
            <a:ext cx="228600" cy="1828800"/>
            <a:chOff x="936" y="1200"/>
            <a:chExt cx="144" cy="1152"/>
          </a:xfrm>
        </p:grpSpPr>
        <p:sp>
          <p:nvSpPr>
            <p:cNvPr id="2066448" name="Rectangle 16"/>
            <p:cNvSpPr>
              <a:spLocks noChangeArrowheads="1"/>
            </p:cNvSpPr>
            <p:nvPr/>
          </p:nvSpPr>
          <p:spPr bwMode="auto">
            <a:xfrm>
              <a:off x="984" y="1200"/>
              <a:ext cx="47" cy="1056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449" name="AutoShape 17"/>
            <p:cNvSpPr>
              <a:spLocks noChangeArrowheads="1"/>
            </p:cNvSpPr>
            <p:nvPr/>
          </p:nvSpPr>
          <p:spPr bwMode="auto">
            <a:xfrm>
              <a:off x="936" y="2208"/>
              <a:ext cx="144" cy="144"/>
            </a:xfrm>
            <a:prstGeom prst="downArrow">
              <a:avLst>
                <a:gd name="adj1" fmla="val 42593"/>
                <a:gd name="adj2" fmla="val 10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6453" name="Text Box 21"/>
          <p:cNvSpPr txBox="1">
            <a:spLocks noChangeArrowheads="1"/>
          </p:cNvSpPr>
          <p:nvPr/>
        </p:nvSpPr>
        <p:spPr bwMode="auto">
          <a:xfrm>
            <a:off x="563563" y="3581400"/>
            <a:ext cx="2057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Industrial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Revolution</a:t>
            </a:r>
          </a:p>
        </p:txBody>
      </p:sp>
      <p:sp>
        <p:nvSpPr>
          <p:cNvPr id="2066454" name="Text Box 22"/>
          <p:cNvSpPr txBox="1">
            <a:spLocks noChangeArrowheads="1"/>
          </p:cNvSpPr>
          <p:nvPr/>
        </p:nvSpPr>
        <p:spPr bwMode="auto">
          <a:xfrm>
            <a:off x="792163" y="4267200"/>
            <a:ext cx="160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 Narrow" pitchFamily="34" charset="0"/>
              </a:rPr>
              <a:t>(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Britain</a:t>
            </a:r>
            <a:r>
              <a:rPr lang="en-US" sz="2600">
                <a:solidFill>
                  <a:srgbClr val="500028"/>
                </a:solidFill>
                <a:effectLst/>
                <a:latin typeface="Arial Narrow" pitchFamily="34" charset="0"/>
              </a:rPr>
              <a:t>)</a:t>
            </a:r>
          </a:p>
        </p:txBody>
      </p:sp>
      <p:sp>
        <p:nvSpPr>
          <p:cNvPr id="2066455" name="Text Box 23"/>
          <p:cNvSpPr txBox="1">
            <a:spLocks noChangeArrowheads="1"/>
          </p:cNvSpPr>
          <p:nvPr/>
        </p:nvSpPr>
        <p:spPr bwMode="auto">
          <a:xfrm>
            <a:off x="304800" y="182563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400">
                <a:solidFill>
                  <a:srgbClr val="500028"/>
                </a:solidFill>
                <a:effectLst/>
                <a:latin typeface="Arial Narrow" pitchFamily="34" charset="0"/>
              </a:rPr>
              <a:t>3.3 The Significance of the Industrial Revolution</a:t>
            </a:r>
          </a:p>
        </p:txBody>
      </p:sp>
      <p:pic>
        <p:nvPicPr>
          <p:cNvPr id="2066487" name="Picture 55" descr="7050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033713"/>
            <a:ext cx="3048000" cy="2452687"/>
          </a:xfrm>
          <a:prstGeom prst="rect">
            <a:avLst/>
          </a:prstGeom>
          <a:noFill/>
          <a:effectLst>
            <a:outerShdw dist="28398" dir="3806097" algn="ctr" rotWithShape="0">
              <a:srgbClr val="808080"/>
            </a:outerShdw>
          </a:effectLst>
        </p:spPr>
      </p:pic>
      <p:sp>
        <p:nvSpPr>
          <p:cNvPr id="2066497" name="Text Box 65"/>
          <p:cNvSpPr txBox="1">
            <a:spLocks noChangeArrowheads="1"/>
          </p:cNvSpPr>
          <p:nvPr/>
        </p:nvSpPr>
        <p:spPr bwMode="auto">
          <a:xfrm>
            <a:off x="3124200" y="1165225"/>
            <a:ext cx="563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 b="0">
                <a:solidFill>
                  <a:srgbClr val="500028"/>
                </a:solidFill>
                <a:effectLst/>
                <a:latin typeface="Arial Black" pitchFamily="34" charset="0"/>
              </a:rPr>
              <a:t>World without sin (by religion)</a:t>
            </a:r>
          </a:p>
        </p:txBody>
      </p:sp>
      <p:sp>
        <p:nvSpPr>
          <p:cNvPr id="2066498" name="Text Box 66"/>
          <p:cNvSpPr txBox="1">
            <a:spLocks noChangeArrowheads="1"/>
          </p:cNvSpPr>
          <p:nvPr/>
        </p:nvSpPr>
        <p:spPr bwMode="auto">
          <a:xfrm>
            <a:off x="2743200" y="2222500"/>
            <a:ext cx="55626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2600" b="0">
                <a:solidFill>
                  <a:srgbClr val="500028"/>
                </a:solidFill>
                <a:effectLst/>
                <a:latin typeface="Arial Black" pitchFamily="34" charset="0"/>
              </a:rPr>
              <a:t>Pleasant living environment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2600" b="0">
                <a:solidFill>
                  <a:srgbClr val="500028"/>
                </a:solidFill>
                <a:effectLst/>
                <a:latin typeface="Arial Black" pitchFamily="34" charset="0"/>
              </a:rPr>
              <a:t>(by science)</a:t>
            </a:r>
          </a:p>
        </p:txBody>
      </p:sp>
      <p:sp>
        <p:nvSpPr>
          <p:cNvPr id="2066435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6459" name="Group 27"/>
          <p:cNvGrpSpPr>
            <a:grpSpLocks/>
          </p:cNvGrpSpPr>
          <p:nvPr/>
        </p:nvGrpSpPr>
        <p:grpSpPr bwMode="auto">
          <a:xfrm>
            <a:off x="1219200" y="5715000"/>
            <a:ext cx="6934200" cy="711200"/>
            <a:chOff x="672" y="3504"/>
            <a:chExt cx="4368" cy="448"/>
          </a:xfrm>
        </p:grpSpPr>
        <p:sp>
          <p:nvSpPr>
            <p:cNvPr id="2066437" name="Text Box 5"/>
            <p:cNvSpPr txBox="1">
              <a:spLocks noChangeArrowheads="1"/>
            </p:cNvSpPr>
            <p:nvPr/>
          </p:nvSpPr>
          <p:spPr bwMode="auto">
            <a:xfrm>
              <a:off x="672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6438" name="Text Box 6"/>
            <p:cNvSpPr txBox="1">
              <a:spLocks noChangeArrowheads="1"/>
            </p:cNvSpPr>
            <p:nvPr/>
          </p:nvSpPr>
          <p:spPr bwMode="auto">
            <a:xfrm>
              <a:off x="912" y="3550"/>
              <a:ext cx="412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Industrial Revolution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arose out of God’s providence to restore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living environment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for the ideal world.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2066505" name="Picture 73" descr="6730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117600"/>
            <a:ext cx="6553200" cy="4368800"/>
          </a:xfrm>
          <a:prstGeom prst="rect">
            <a:avLst/>
          </a:prstGeom>
          <a:noFill/>
        </p:spPr>
      </p:pic>
      <p:sp>
        <p:nvSpPr>
          <p:cNvPr id="2066456" name="Text Box 24"/>
          <p:cNvSpPr txBox="1">
            <a:spLocks noChangeArrowheads="1"/>
          </p:cNvSpPr>
          <p:nvPr/>
        </p:nvSpPr>
        <p:spPr bwMode="auto">
          <a:xfrm>
            <a:off x="2590800" y="3657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: Ideal living environment</a:t>
            </a:r>
          </a:p>
        </p:txBody>
      </p:sp>
      <p:grpSp>
        <p:nvGrpSpPr>
          <p:cNvPr id="2066450" name="Group 18"/>
          <p:cNvGrpSpPr>
            <a:grpSpLocks/>
          </p:cNvGrpSpPr>
          <p:nvPr/>
        </p:nvGrpSpPr>
        <p:grpSpPr bwMode="auto">
          <a:xfrm>
            <a:off x="381000" y="1336675"/>
            <a:ext cx="2422525" cy="1143000"/>
            <a:chOff x="240" y="842"/>
            <a:chExt cx="1526" cy="720"/>
          </a:xfrm>
        </p:grpSpPr>
        <p:sp>
          <p:nvSpPr>
            <p:cNvPr id="2066451" name="Oval 19"/>
            <p:cNvSpPr>
              <a:spLocks noChangeArrowheads="1"/>
            </p:cNvSpPr>
            <p:nvPr/>
          </p:nvSpPr>
          <p:spPr bwMode="auto">
            <a:xfrm rot="5400000">
              <a:off x="643" y="482"/>
              <a:ext cx="720" cy="1440"/>
            </a:xfrm>
            <a:prstGeom prst="ellipse">
              <a:avLst/>
            </a:prstGeom>
            <a:gradFill rotWithShape="1">
              <a:gsLst>
                <a:gs pos="0">
                  <a:srgbClr val="660033"/>
                </a:gs>
                <a:gs pos="100000">
                  <a:schemeClr val="tx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452" name="Text Box 20"/>
            <p:cNvSpPr txBox="1">
              <a:spLocks noChangeArrowheads="1"/>
            </p:cNvSpPr>
            <p:nvPr/>
          </p:nvSpPr>
          <p:spPr bwMode="auto">
            <a:xfrm>
              <a:off x="240" y="946"/>
              <a:ext cx="1526" cy="44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7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Ideal</a:t>
              </a:r>
            </a:p>
            <a:p>
              <a:pPr>
                <a:lnSpc>
                  <a:spcPct val="75000"/>
                </a:lnSpc>
              </a:pPr>
              <a:r>
                <a:rPr lang="en-US" sz="27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of creation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6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6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6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6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6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6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6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066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6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6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6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6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2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2066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BE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453" grpId="0"/>
      <p:bldP spid="2066454" grpId="0"/>
      <p:bldP spid="2066456" grpId="0"/>
      <p:bldP spid="206645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818" name="Text Box 2"/>
          <p:cNvSpPr txBox="1">
            <a:spLocks noChangeArrowheads="1"/>
          </p:cNvSpPr>
          <p:nvPr/>
        </p:nvSpPr>
        <p:spPr bwMode="auto">
          <a:xfrm>
            <a:off x="2743200" y="2222500"/>
            <a:ext cx="55626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2600" b="0">
                <a:solidFill>
                  <a:srgbClr val="500028"/>
                </a:solidFill>
                <a:effectLst/>
                <a:latin typeface="Arial Black" pitchFamily="34" charset="0"/>
              </a:rPr>
              <a:t>Pleasant living environment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2600" b="0">
                <a:solidFill>
                  <a:srgbClr val="500028"/>
                </a:solidFill>
                <a:effectLst/>
                <a:latin typeface="Arial Black" pitchFamily="34" charset="0"/>
              </a:rPr>
              <a:t>(by science)</a:t>
            </a:r>
          </a:p>
        </p:txBody>
      </p:sp>
      <p:sp>
        <p:nvSpPr>
          <p:cNvPr id="2850819" name="Text Box 3"/>
          <p:cNvSpPr txBox="1">
            <a:spLocks noChangeArrowheads="1"/>
          </p:cNvSpPr>
          <p:nvPr/>
        </p:nvSpPr>
        <p:spPr bwMode="auto">
          <a:xfrm>
            <a:off x="3124200" y="1165225"/>
            <a:ext cx="563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 b="0">
                <a:solidFill>
                  <a:srgbClr val="500028"/>
                </a:solidFill>
                <a:effectLst/>
                <a:latin typeface="Arial Black" pitchFamily="34" charset="0"/>
              </a:rPr>
              <a:t>World without sin (by religion)</a:t>
            </a:r>
          </a:p>
        </p:txBody>
      </p:sp>
      <p:grpSp>
        <p:nvGrpSpPr>
          <p:cNvPr id="2850820" name="Group 4"/>
          <p:cNvGrpSpPr>
            <a:grpSpLocks/>
          </p:cNvGrpSpPr>
          <p:nvPr/>
        </p:nvGrpSpPr>
        <p:grpSpPr bwMode="auto">
          <a:xfrm>
            <a:off x="2682875" y="1374775"/>
            <a:ext cx="381000" cy="1066800"/>
            <a:chOff x="1728" y="528"/>
            <a:chExt cx="240" cy="672"/>
          </a:xfrm>
        </p:grpSpPr>
        <p:grpSp>
          <p:nvGrpSpPr>
            <p:cNvPr id="2850821" name="Group 5"/>
            <p:cNvGrpSpPr>
              <a:grpSpLocks/>
            </p:cNvGrpSpPr>
            <p:nvPr/>
          </p:nvGrpSpPr>
          <p:grpSpPr bwMode="auto">
            <a:xfrm>
              <a:off x="1824" y="528"/>
              <a:ext cx="144" cy="672"/>
              <a:chOff x="1824" y="528"/>
              <a:chExt cx="144" cy="672"/>
            </a:xfrm>
          </p:grpSpPr>
          <p:sp>
            <p:nvSpPr>
              <p:cNvPr id="285082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528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850823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52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850824" name="WordArt 8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1536" y="816"/>
                <a:ext cx="62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285082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728" y="840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808080"/>
                  </a:solidFill>
                  <a:effectLst/>
                  <a:latin typeface="Arial Black"/>
                </a:rPr>
                <a:t>_</a:t>
              </a:r>
            </a:p>
          </p:txBody>
        </p:sp>
      </p:grpSp>
      <p:grpSp>
        <p:nvGrpSpPr>
          <p:cNvPr id="2850826" name="Group 10"/>
          <p:cNvGrpSpPr>
            <a:grpSpLocks/>
          </p:cNvGrpSpPr>
          <p:nvPr/>
        </p:nvGrpSpPr>
        <p:grpSpPr bwMode="auto">
          <a:xfrm>
            <a:off x="1477963" y="1524000"/>
            <a:ext cx="228600" cy="1828800"/>
            <a:chOff x="936" y="1200"/>
            <a:chExt cx="144" cy="1152"/>
          </a:xfrm>
        </p:grpSpPr>
        <p:sp>
          <p:nvSpPr>
            <p:cNvPr id="2850827" name="Rectangle 11"/>
            <p:cNvSpPr>
              <a:spLocks noChangeArrowheads="1"/>
            </p:cNvSpPr>
            <p:nvPr/>
          </p:nvSpPr>
          <p:spPr bwMode="auto">
            <a:xfrm>
              <a:off x="984" y="1200"/>
              <a:ext cx="47" cy="1056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828" name="AutoShape 12"/>
            <p:cNvSpPr>
              <a:spLocks noChangeArrowheads="1"/>
            </p:cNvSpPr>
            <p:nvPr/>
          </p:nvSpPr>
          <p:spPr bwMode="auto">
            <a:xfrm>
              <a:off x="936" y="2208"/>
              <a:ext cx="144" cy="144"/>
            </a:xfrm>
            <a:prstGeom prst="downArrow">
              <a:avLst>
                <a:gd name="adj1" fmla="val 42593"/>
                <a:gd name="adj2" fmla="val 10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50829" name="Text Box 13"/>
          <p:cNvSpPr txBox="1">
            <a:spLocks noChangeArrowheads="1"/>
          </p:cNvSpPr>
          <p:nvPr/>
        </p:nvSpPr>
        <p:spPr bwMode="auto">
          <a:xfrm>
            <a:off x="304800" y="182563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400">
                <a:solidFill>
                  <a:srgbClr val="500028"/>
                </a:solidFill>
                <a:effectLst/>
                <a:latin typeface="Arial Narrow" pitchFamily="34" charset="0"/>
              </a:rPr>
              <a:t>3.3 The Significance of the Industrial Revolution</a:t>
            </a:r>
          </a:p>
        </p:txBody>
      </p:sp>
      <p:pic>
        <p:nvPicPr>
          <p:cNvPr id="2850830" name="Picture 14" descr="6730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117600"/>
            <a:ext cx="6553200" cy="4368800"/>
          </a:xfrm>
          <a:prstGeom prst="rect">
            <a:avLst/>
          </a:prstGeom>
          <a:noFill/>
        </p:spPr>
      </p:pic>
      <p:sp>
        <p:nvSpPr>
          <p:cNvPr id="2850835" name="Rectangle 19"/>
          <p:cNvSpPr>
            <a:spLocks noChangeArrowheads="1"/>
          </p:cNvSpPr>
          <p:nvPr/>
        </p:nvSpPr>
        <p:spPr bwMode="auto">
          <a:xfrm>
            <a:off x="533400" y="3429000"/>
            <a:ext cx="8077200" cy="1752600"/>
          </a:xfrm>
          <a:prstGeom prst="rect">
            <a:avLst/>
          </a:prstGeom>
          <a:solidFill>
            <a:srgbClr val="FFFFEB">
              <a:alpha val="50000"/>
            </a:srgbClr>
          </a:solidFill>
          <a:ln w="19050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0836" name="Text Box 20"/>
          <p:cNvSpPr txBox="1">
            <a:spLocks noChangeArrowheads="1"/>
          </p:cNvSpPr>
          <p:nvPr/>
        </p:nvSpPr>
        <p:spPr bwMode="auto">
          <a:xfrm>
            <a:off x="563563" y="3581400"/>
            <a:ext cx="2057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Industrial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Revolution</a:t>
            </a:r>
          </a:p>
        </p:txBody>
      </p:sp>
      <p:sp>
        <p:nvSpPr>
          <p:cNvPr id="2850837" name="Text Box 21"/>
          <p:cNvSpPr txBox="1">
            <a:spLocks noChangeArrowheads="1"/>
          </p:cNvSpPr>
          <p:nvPr/>
        </p:nvSpPr>
        <p:spPr bwMode="auto">
          <a:xfrm>
            <a:off x="792163" y="4267200"/>
            <a:ext cx="160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 Narrow" pitchFamily="34" charset="0"/>
              </a:rPr>
              <a:t>(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Britain</a:t>
            </a:r>
            <a:r>
              <a:rPr lang="en-US" sz="2600">
                <a:solidFill>
                  <a:srgbClr val="500028"/>
                </a:solidFill>
                <a:effectLst/>
                <a:latin typeface="Arial Narrow" pitchFamily="34" charset="0"/>
              </a:rPr>
              <a:t>)</a:t>
            </a:r>
          </a:p>
        </p:txBody>
      </p:sp>
      <p:sp>
        <p:nvSpPr>
          <p:cNvPr id="2850838" name="Text Box 22"/>
          <p:cNvSpPr txBox="1">
            <a:spLocks noChangeArrowheads="1"/>
          </p:cNvSpPr>
          <p:nvPr/>
        </p:nvSpPr>
        <p:spPr bwMode="auto">
          <a:xfrm>
            <a:off x="2590800" y="3657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: Ideal living environment</a:t>
            </a:r>
          </a:p>
        </p:txBody>
      </p:sp>
      <p:sp>
        <p:nvSpPr>
          <p:cNvPr id="2850839" name="Text Box 23"/>
          <p:cNvSpPr txBox="1">
            <a:spLocks noChangeArrowheads="1"/>
          </p:cNvSpPr>
          <p:nvPr/>
        </p:nvSpPr>
        <p:spPr bwMode="auto">
          <a:xfrm>
            <a:off x="2590800" y="4191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dirty="0">
                <a:solidFill>
                  <a:srgbClr val="500028"/>
                </a:solidFill>
                <a:effectLst/>
                <a:latin typeface="Arial Black" pitchFamily="34" charset="0"/>
              </a:rPr>
              <a:t>: Vast territory for the propagation</a:t>
            </a:r>
          </a:p>
        </p:txBody>
      </p:sp>
      <p:sp>
        <p:nvSpPr>
          <p:cNvPr id="2850840" name="Text Box 24"/>
          <p:cNvSpPr txBox="1">
            <a:spLocks noChangeArrowheads="1"/>
          </p:cNvSpPr>
          <p:nvPr/>
        </p:nvSpPr>
        <p:spPr bwMode="auto">
          <a:xfrm>
            <a:off x="6096000" y="4572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0" dirty="0">
                <a:solidFill>
                  <a:srgbClr val="500028"/>
                </a:solidFill>
                <a:effectLst/>
                <a:latin typeface="Arial Black" pitchFamily="34" charset="0"/>
              </a:rPr>
              <a:t>of the Gospel</a:t>
            </a:r>
          </a:p>
        </p:txBody>
      </p:sp>
      <p:sp>
        <p:nvSpPr>
          <p:cNvPr id="2850841" name="Rectangle 25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50842" name="Group 26"/>
          <p:cNvGrpSpPr>
            <a:grpSpLocks/>
          </p:cNvGrpSpPr>
          <p:nvPr/>
        </p:nvGrpSpPr>
        <p:grpSpPr bwMode="auto">
          <a:xfrm>
            <a:off x="838200" y="5562600"/>
            <a:ext cx="7543800" cy="1192213"/>
            <a:chOff x="480" y="3552"/>
            <a:chExt cx="4752" cy="751"/>
          </a:xfrm>
        </p:grpSpPr>
        <p:sp>
          <p:nvSpPr>
            <p:cNvPr id="2850843" name="Text Box 27"/>
            <p:cNvSpPr txBox="1">
              <a:spLocks noChangeArrowheads="1"/>
            </p:cNvSpPr>
            <p:nvPr/>
          </p:nvSpPr>
          <p:spPr bwMode="auto">
            <a:xfrm>
              <a:off x="480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50844" name="Text Box 28"/>
            <p:cNvSpPr txBox="1">
              <a:spLocks noChangeArrowheads="1"/>
            </p:cNvSpPr>
            <p:nvPr/>
          </p:nvSpPr>
          <p:spPr bwMode="auto">
            <a:xfrm>
              <a:off x="720" y="3598"/>
              <a:ext cx="4512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Industrial Revolution opened up a vast territory for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propagation of the Gospel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 Accordingly, it contributed to both</a:t>
              </a:r>
            </a:p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internal and external aspects of the providence of restoration </a:t>
              </a:r>
              <a:r>
                <a:rPr lang="en-US" sz="16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363-4).</a:t>
              </a:r>
            </a:p>
          </p:txBody>
        </p:sp>
      </p:grpSp>
      <p:sp>
        <p:nvSpPr>
          <p:cNvPr id="2850850" name="Text Box 34"/>
          <p:cNvSpPr txBox="1">
            <a:spLocks noChangeArrowheads="1"/>
          </p:cNvSpPr>
          <p:nvPr/>
        </p:nvSpPr>
        <p:spPr bwMode="auto">
          <a:xfrm>
            <a:off x="2590800" y="3657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dirty="0">
                <a:solidFill>
                  <a:srgbClr val="FFFBE9"/>
                </a:solidFill>
                <a:effectLst/>
                <a:latin typeface="Arial Black" pitchFamily="34" charset="0"/>
              </a:rPr>
              <a:t>: Ideal living environment</a:t>
            </a:r>
          </a:p>
        </p:txBody>
      </p:sp>
      <p:grpSp>
        <p:nvGrpSpPr>
          <p:cNvPr id="2850858" name="Group 42"/>
          <p:cNvGrpSpPr>
            <a:grpSpLocks/>
          </p:cNvGrpSpPr>
          <p:nvPr/>
        </p:nvGrpSpPr>
        <p:grpSpPr bwMode="auto">
          <a:xfrm>
            <a:off x="2438400" y="1241425"/>
            <a:ext cx="6172200" cy="2160588"/>
            <a:chOff x="1632" y="816"/>
            <a:chExt cx="3792" cy="1327"/>
          </a:xfrm>
        </p:grpSpPr>
        <p:pic>
          <p:nvPicPr>
            <p:cNvPr id="2850851" name="Picture 35" descr="Inaugural journey of the Liverpool and Manchester Railway Sept-15-1830_PD"/>
            <p:cNvPicPr>
              <a:picLocks noChangeAspect="1" noChangeArrowheads="1"/>
            </p:cNvPicPr>
            <p:nvPr/>
          </p:nvPicPr>
          <p:blipFill>
            <a:blip r:embed="rId4"/>
            <a:srcRect t="3394" r="4546"/>
            <a:stretch>
              <a:fillRect/>
            </a:stretch>
          </p:blipFill>
          <p:spPr bwMode="auto">
            <a:xfrm>
              <a:off x="1632" y="816"/>
              <a:ext cx="1703" cy="1327"/>
            </a:xfrm>
            <a:prstGeom prst="rect">
              <a:avLst/>
            </a:prstGeom>
            <a:noFill/>
          </p:spPr>
        </p:pic>
        <p:pic>
          <p:nvPicPr>
            <p:cNvPr id="2850855" name="Picture 39" descr="First bus in history - a Benz truck modified by Netphener company (1895)_PD"/>
            <p:cNvPicPr>
              <a:picLocks noChangeAspect="1" noChangeArrowheads="1"/>
            </p:cNvPicPr>
            <p:nvPr/>
          </p:nvPicPr>
          <p:blipFill>
            <a:blip r:embed="rId5"/>
            <a:srcRect l="2174" t="2614" b="3279"/>
            <a:stretch>
              <a:fillRect/>
            </a:stretch>
          </p:blipFill>
          <p:spPr bwMode="auto">
            <a:xfrm>
              <a:off x="3335" y="816"/>
              <a:ext cx="2089" cy="1327"/>
            </a:xfrm>
            <a:prstGeom prst="rect">
              <a:avLst/>
            </a:prstGeom>
            <a:noFill/>
          </p:spPr>
        </p:pic>
      </p:grpSp>
      <p:grpSp>
        <p:nvGrpSpPr>
          <p:cNvPr id="2850831" name="Group 15"/>
          <p:cNvGrpSpPr>
            <a:grpSpLocks/>
          </p:cNvGrpSpPr>
          <p:nvPr/>
        </p:nvGrpSpPr>
        <p:grpSpPr bwMode="auto">
          <a:xfrm>
            <a:off x="381000" y="1336675"/>
            <a:ext cx="2422525" cy="1143000"/>
            <a:chOff x="240" y="842"/>
            <a:chExt cx="1526" cy="720"/>
          </a:xfrm>
        </p:grpSpPr>
        <p:sp>
          <p:nvSpPr>
            <p:cNvPr id="2850832" name="Oval 16"/>
            <p:cNvSpPr>
              <a:spLocks noChangeArrowheads="1"/>
            </p:cNvSpPr>
            <p:nvPr/>
          </p:nvSpPr>
          <p:spPr bwMode="auto">
            <a:xfrm rot="5400000">
              <a:off x="643" y="482"/>
              <a:ext cx="720" cy="1440"/>
            </a:xfrm>
            <a:prstGeom prst="ellipse">
              <a:avLst/>
            </a:prstGeom>
            <a:gradFill rotWithShape="1">
              <a:gsLst>
                <a:gs pos="0">
                  <a:srgbClr val="660033"/>
                </a:gs>
                <a:gs pos="100000">
                  <a:schemeClr val="tx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833" name="Text Box 17"/>
            <p:cNvSpPr txBox="1">
              <a:spLocks noChangeArrowheads="1"/>
            </p:cNvSpPr>
            <p:nvPr/>
          </p:nvSpPr>
          <p:spPr bwMode="auto">
            <a:xfrm>
              <a:off x="240" y="946"/>
              <a:ext cx="1526" cy="44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7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Ideal</a:t>
              </a:r>
            </a:p>
            <a:p>
              <a:pPr>
                <a:lnSpc>
                  <a:spcPct val="75000"/>
                </a:lnSpc>
              </a:pPr>
              <a:r>
                <a:rPr lang="en-US" sz="27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of creation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5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85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850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850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5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850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5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5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5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5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85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0835" grpId="0" animBg="1"/>
      <p:bldP spid="2850839" grpId="0"/>
      <p:bldP spid="2850840" grpId="0"/>
      <p:bldP spid="285085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53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0549" name="Group 21"/>
          <p:cNvGrpSpPr>
            <a:grpSpLocks/>
          </p:cNvGrpSpPr>
          <p:nvPr/>
        </p:nvGrpSpPr>
        <p:grpSpPr bwMode="auto">
          <a:xfrm>
            <a:off x="1143000" y="5638800"/>
            <a:ext cx="6858000" cy="984250"/>
            <a:chOff x="720" y="3552"/>
            <a:chExt cx="4320" cy="620"/>
          </a:xfrm>
        </p:grpSpPr>
        <p:sp>
          <p:nvSpPr>
            <p:cNvPr id="2070532" name="Text Box 4"/>
            <p:cNvSpPr txBox="1">
              <a:spLocks noChangeArrowheads="1"/>
            </p:cNvSpPr>
            <p:nvPr/>
          </p:nvSpPr>
          <p:spPr bwMode="auto">
            <a:xfrm>
              <a:off x="720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0533" name="Text Box 5"/>
            <p:cNvSpPr txBox="1">
              <a:spLocks noChangeArrowheads="1"/>
            </p:cNvSpPr>
            <p:nvPr/>
          </p:nvSpPr>
          <p:spPr bwMode="auto">
            <a:xfrm>
              <a:off x="960" y="3598"/>
              <a:ext cx="4080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Following the Industrial Revolution, spurred by the rapid progress of science, industrialization created economies characterized by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over-production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2070550" name="Group 22"/>
          <p:cNvGrpSpPr>
            <a:grpSpLocks/>
          </p:cNvGrpSpPr>
          <p:nvPr/>
        </p:nvGrpSpPr>
        <p:grpSpPr bwMode="auto">
          <a:xfrm>
            <a:off x="533400" y="1295400"/>
            <a:ext cx="7696200" cy="582613"/>
            <a:chOff x="336" y="912"/>
            <a:chExt cx="4848" cy="367"/>
          </a:xfrm>
        </p:grpSpPr>
        <p:sp>
          <p:nvSpPr>
            <p:cNvPr id="2070535" name="Text Box 7"/>
            <p:cNvSpPr txBox="1">
              <a:spLocks noChangeArrowheads="1"/>
            </p:cNvSpPr>
            <p:nvPr/>
          </p:nvSpPr>
          <p:spPr bwMode="auto">
            <a:xfrm>
              <a:off x="528" y="960"/>
              <a:ext cx="4656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Economies characterized by over-production</a:t>
              </a:r>
            </a:p>
          </p:txBody>
        </p:sp>
        <p:sp>
          <p:nvSpPr>
            <p:cNvPr id="2070540" name="Text Box 12"/>
            <p:cNvSpPr txBox="1">
              <a:spLocks noChangeArrowheads="1"/>
            </p:cNvSpPr>
            <p:nvPr/>
          </p:nvSpPr>
          <p:spPr bwMode="auto">
            <a:xfrm>
              <a:off x="336" y="912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070548" name="Picture 20" descr="Coalbrookdale by Night, 1801, Philipp Jakob Loutherbourg the Younger_P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05000"/>
            <a:ext cx="5219700" cy="3335338"/>
          </a:xfrm>
          <a:prstGeom prst="rect">
            <a:avLst/>
          </a:prstGeom>
          <a:noFill/>
        </p:spPr>
      </p:pic>
      <p:sp>
        <p:nvSpPr>
          <p:cNvPr id="2070552" name="Text Box 24"/>
          <p:cNvSpPr txBox="1">
            <a:spLocks noChangeArrowheads="1"/>
          </p:cNvSpPr>
          <p:nvPr/>
        </p:nvSpPr>
        <p:spPr bwMode="auto">
          <a:xfrm>
            <a:off x="4572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400" b="0">
                <a:solidFill>
                  <a:srgbClr val="500028"/>
                </a:solidFill>
                <a:effectLst/>
                <a:latin typeface="Arial Black" pitchFamily="34" charset="0"/>
              </a:rPr>
              <a:t>3.4  The Rise of the Great Powers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7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7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7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7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7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55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595" name="Picture 19" descr="Coalbrookdale by Night, 1801, Philipp Jakob Loutherbourg the Younger_P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05000"/>
            <a:ext cx="5219700" cy="3335338"/>
          </a:xfrm>
          <a:prstGeom prst="rect">
            <a:avLst/>
          </a:prstGeom>
          <a:noFill/>
        </p:spPr>
      </p:pic>
      <p:pic>
        <p:nvPicPr>
          <p:cNvPr id="2072597" name="Picture 21" descr="Famous Partition of ChinaFrench- political cartoon from the late 1890s_PD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 b="6944"/>
          <a:stretch>
            <a:fillRect/>
          </a:stretch>
        </p:blipFill>
        <p:spPr bwMode="auto">
          <a:xfrm>
            <a:off x="1644650" y="2590800"/>
            <a:ext cx="2241550" cy="2971800"/>
          </a:xfrm>
          <a:prstGeom prst="rect">
            <a:avLst/>
          </a:prstGeom>
          <a:noFill/>
        </p:spPr>
      </p:pic>
      <p:sp>
        <p:nvSpPr>
          <p:cNvPr id="2072581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400" b="0">
                <a:solidFill>
                  <a:srgbClr val="500028"/>
                </a:solidFill>
                <a:effectLst/>
                <a:latin typeface="Arial Black" pitchFamily="34" charset="0"/>
              </a:rPr>
              <a:t>3.4  The Rise of the Great Powers</a:t>
            </a:r>
          </a:p>
        </p:txBody>
      </p:sp>
      <p:sp>
        <p:nvSpPr>
          <p:cNvPr id="2072585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381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en-US" sz="460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2588" name="Text Box 12"/>
          <p:cNvSpPr txBox="1">
            <a:spLocks noChangeArrowheads="1"/>
          </p:cNvSpPr>
          <p:nvPr/>
        </p:nvSpPr>
        <p:spPr bwMode="auto">
          <a:xfrm>
            <a:off x="3810000" y="2895600"/>
            <a:ext cx="358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500028"/>
                </a:solidFill>
                <a:effectLst/>
                <a:latin typeface="Arial" charset="0"/>
              </a:rPr>
              <a:t>(scramble for colonies)</a:t>
            </a:r>
          </a:p>
        </p:txBody>
      </p:sp>
      <p:sp>
        <p:nvSpPr>
          <p:cNvPr id="207257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2590" name="Group 14"/>
          <p:cNvGrpSpPr>
            <a:grpSpLocks/>
          </p:cNvGrpSpPr>
          <p:nvPr/>
        </p:nvGrpSpPr>
        <p:grpSpPr bwMode="auto">
          <a:xfrm>
            <a:off x="1143000" y="5689600"/>
            <a:ext cx="6858000" cy="711200"/>
            <a:chOff x="720" y="3552"/>
            <a:chExt cx="4320" cy="448"/>
          </a:xfrm>
        </p:grpSpPr>
        <p:sp>
          <p:nvSpPr>
            <p:cNvPr id="2072579" name="Text Box 3"/>
            <p:cNvSpPr txBox="1">
              <a:spLocks noChangeArrowheads="1"/>
            </p:cNvSpPr>
            <p:nvPr/>
          </p:nvSpPr>
          <p:spPr bwMode="auto">
            <a:xfrm>
              <a:off x="720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2580" name="Text Box 4"/>
            <p:cNvSpPr txBox="1">
              <a:spLocks noChangeArrowheads="1"/>
            </p:cNvSpPr>
            <p:nvPr/>
          </p:nvSpPr>
          <p:spPr bwMode="auto">
            <a:xfrm>
              <a:off x="960" y="3598"/>
              <a:ext cx="408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great powers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Europe grew strong as they competed with each other in the scramble for colonies.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072582" name="Text Box 6"/>
          <p:cNvSpPr txBox="1">
            <a:spLocks noChangeArrowheads="1"/>
          </p:cNvSpPr>
          <p:nvPr/>
        </p:nvSpPr>
        <p:spPr bwMode="auto">
          <a:xfrm>
            <a:off x="838200" y="1371600"/>
            <a:ext cx="7391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" charset="0"/>
              </a:rPr>
              <a:t>Economies characterized by over-production</a:t>
            </a:r>
          </a:p>
        </p:txBody>
      </p:sp>
      <p:sp>
        <p:nvSpPr>
          <p:cNvPr id="2072605" name="Rectangle 29"/>
          <p:cNvSpPr>
            <a:spLocks noChangeArrowheads="1"/>
          </p:cNvSpPr>
          <p:nvPr/>
        </p:nvSpPr>
        <p:spPr bwMode="auto">
          <a:xfrm>
            <a:off x="1600200" y="2590800"/>
            <a:ext cx="2279650" cy="304800"/>
          </a:xfrm>
          <a:prstGeom prst="rect">
            <a:avLst/>
          </a:prstGeom>
          <a:solidFill>
            <a:srgbClr val="FFFFCD">
              <a:alpha val="60001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072598" name="Group 22"/>
          <p:cNvGrpSpPr>
            <a:grpSpLocks/>
          </p:cNvGrpSpPr>
          <p:nvPr/>
        </p:nvGrpSpPr>
        <p:grpSpPr bwMode="auto">
          <a:xfrm>
            <a:off x="533400" y="2481263"/>
            <a:ext cx="7239000" cy="488950"/>
            <a:chOff x="336" y="1659"/>
            <a:chExt cx="4560" cy="308"/>
          </a:xfrm>
        </p:grpSpPr>
        <p:sp>
          <p:nvSpPr>
            <p:cNvPr id="2072583" name="Text Box 7"/>
            <p:cNvSpPr txBox="1">
              <a:spLocks noChangeArrowheads="1"/>
            </p:cNvSpPr>
            <p:nvPr/>
          </p:nvSpPr>
          <p:spPr bwMode="auto">
            <a:xfrm>
              <a:off x="528" y="1659"/>
              <a:ext cx="4368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The great powers of Europe grew strong</a:t>
              </a:r>
            </a:p>
          </p:txBody>
        </p:sp>
        <p:sp>
          <p:nvSpPr>
            <p:cNvPr id="2072586" name="Text Box 10"/>
            <p:cNvSpPr txBox="1">
              <a:spLocks noChangeArrowheads="1"/>
            </p:cNvSpPr>
            <p:nvPr/>
          </p:nvSpPr>
          <p:spPr bwMode="auto">
            <a:xfrm>
              <a:off x="336" y="1663"/>
              <a:ext cx="24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7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7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72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7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7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7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7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7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588" grpId="0"/>
      <p:bldP spid="207260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653" name="Picture 29" descr="Famous Partition of ChinaFrench- political cartoon from the late 1890s_P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 b="6944"/>
          <a:stretch>
            <a:fillRect/>
          </a:stretch>
        </p:blipFill>
        <p:spPr bwMode="auto">
          <a:xfrm>
            <a:off x="1644650" y="2590800"/>
            <a:ext cx="2241550" cy="2971800"/>
          </a:xfrm>
          <a:prstGeom prst="rect">
            <a:avLst/>
          </a:prstGeom>
          <a:noFill/>
        </p:spPr>
      </p:pic>
      <p:sp>
        <p:nvSpPr>
          <p:cNvPr id="2074654" name="Rectangle 30"/>
          <p:cNvSpPr>
            <a:spLocks noChangeArrowheads="1"/>
          </p:cNvSpPr>
          <p:nvPr/>
        </p:nvSpPr>
        <p:spPr bwMode="auto">
          <a:xfrm>
            <a:off x="1600200" y="2590800"/>
            <a:ext cx="2279650" cy="304800"/>
          </a:xfrm>
          <a:prstGeom prst="rect">
            <a:avLst/>
          </a:prstGeom>
          <a:solidFill>
            <a:srgbClr val="FFFFCD">
              <a:alpha val="60001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4631" name="Text Box 7"/>
          <p:cNvSpPr txBox="1">
            <a:spLocks noChangeArrowheads="1"/>
          </p:cNvSpPr>
          <p:nvPr/>
        </p:nvSpPr>
        <p:spPr bwMode="auto">
          <a:xfrm>
            <a:off x="838200" y="1371600"/>
            <a:ext cx="7391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" charset="0"/>
              </a:rPr>
              <a:t>Economies characterized by over-production</a:t>
            </a:r>
          </a:p>
        </p:txBody>
      </p:sp>
      <p:sp>
        <p:nvSpPr>
          <p:cNvPr id="2074632" name="Text Box 8"/>
          <p:cNvSpPr txBox="1">
            <a:spLocks noChangeArrowheads="1"/>
          </p:cNvSpPr>
          <p:nvPr/>
        </p:nvSpPr>
        <p:spPr bwMode="auto">
          <a:xfrm>
            <a:off x="838200" y="2481263"/>
            <a:ext cx="69342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600">
                <a:solidFill>
                  <a:srgbClr val="500028"/>
                </a:solidFill>
                <a:effectLst/>
                <a:latin typeface="Arial" charset="0"/>
              </a:rPr>
              <a:t>The great powers of Europe grew strong</a:t>
            </a:r>
          </a:p>
        </p:txBody>
      </p:sp>
      <p:sp>
        <p:nvSpPr>
          <p:cNvPr id="2074634" name="Text Box 10"/>
          <p:cNvSpPr txBox="1">
            <a:spLocks noChangeArrowheads="1"/>
          </p:cNvSpPr>
          <p:nvPr/>
        </p:nvSpPr>
        <p:spPr bwMode="auto">
          <a:xfrm>
            <a:off x="533400" y="1295400"/>
            <a:ext cx="381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</a:pPr>
            <a:r>
              <a:rPr lang="en-US" sz="460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4635" name="Text Box 11"/>
          <p:cNvSpPr txBox="1">
            <a:spLocks noChangeArrowheads="1"/>
          </p:cNvSpPr>
          <p:nvPr/>
        </p:nvSpPr>
        <p:spPr bwMode="auto">
          <a:xfrm>
            <a:off x="533400" y="2487613"/>
            <a:ext cx="381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55000"/>
              </a:lnSpc>
            </a:pPr>
            <a:r>
              <a:rPr lang="en-US" sz="4600">
                <a:solidFill>
                  <a:srgbClr val="500028"/>
                </a:solidFill>
                <a:effectLst/>
                <a:latin typeface="Times New Roman" pitchFamily="18" charset="0"/>
                <a:sym typeface="CommonBullets" pitchFamily="34" charset="2"/>
              </a:rPr>
              <a:t></a:t>
            </a:r>
            <a:endParaRPr lang="en-US" sz="4600">
              <a:solidFill>
                <a:srgbClr val="500028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4637" name="Text Box 13"/>
          <p:cNvSpPr txBox="1">
            <a:spLocks noChangeArrowheads="1"/>
          </p:cNvSpPr>
          <p:nvPr/>
        </p:nvSpPr>
        <p:spPr bwMode="auto">
          <a:xfrm>
            <a:off x="3810000" y="2895600"/>
            <a:ext cx="358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500028"/>
                </a:solidFill>
                <a:effectLst/>
                <a:latin typeface="Arial" charset="0"/>
              </a:rPr>
              <a:t>(scramble for colonies)</a:t>
            </a:r>
          </a:p>
        </p:txBody>
      </p:sp>
      <p:pic>
        <p:nvPicPr>
          <p:cNvPr id="2074650" name="Picture 26" descr="Vot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073" t="-51883" r="-24181" b="-113336"/>
          <a:stretch>
            <a:fillRect/>
          </a:stretch>
        </p:blipFill>
        <p:spPr bwMode="auto">
          <a:xfrm>
            <a:off x="533400" y="0"/>
            <a:ext cx="54864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EC9D"/>
              </a:gs>
              <a:gs pos="100000">
                <a:schemeClr val="bg1"/>
              </a:gs>
            </a:gsLst>
            <a:lin ang="5400000" scaled="1"/>
          </a:gradFill>
        </p:spPr>
      </p:pic>
      <p:grpSp>
        <p:nvGrpSpPr>
          <p:cNvPr id="2074645" name="Group 21"/>
          <p:cNvGrpSpPr>
            <a:grpSpLocks/>
          </p:cNvGrpSpPr>
          <p:nvPr/>
        </p:nvGrpSpPr>
        <p:grpSpPr bwMode="auto">
          <a:xfrm>
            <a:off x="533400" y="3859213"/>
            <a:ext cx="6324600" cy="582612"/>
            <a:chOff x="336" y="2527"/>
            <a:chExt cx="3984" cy="367"/>
          </a:xfrm>
        </p:grpSpPr>
        <p:sp>
          <p:nvSpPr>
            <p:cNvPr id="2074633" name="Text Box 9"/>
            <p:cNvSpPr txBox="1">
              <a:spLocks noChangeArrowheads="1"/>
            </p:cNvSpPr>
            <p:nvPr/>
          </p:nvSpPr>
          <p:spPr bwMode="auto">
            <a:xfrm>
              <a:off x="528" y="2575"/>
              <a:ext cx="3792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600">
                  <a:solidFill>
                    <a:srgbClr val="500028"/>
                  </a:solidFill>
                  <a:effectLst/>
                  <a:latin typeface="Arial" charset="0"/>
                </a:rPr>
                <a:t>Division of the world into democracy</a:t>
              </a:r>
            </a:p>
          </p:txBody>
        </p:sp>
        <p:sp>
          <p:nvSpPr>
            <p:cNvPr id="2074636" name="Text Box 12"/>
            <p:cNvSpPr txBox="1">
              <a:spLocks noChangeArrowheads="1"/>
            </p:cNvSpPr>
            <p:nvPr/>
          </p:nvSpPr>
          <p:spPr bwMode="auto">
            <a:xfrm>
              <a:off x="336" y="2527"/>
              <a:ext cx="24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70000"/>
                </a:lnSpc>
              </a:pPr>
              <a:r>
                <a:rPr lang="en-US" sz="4600">
                  <a:solidFill>
                    <a:srgbClr val="500028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600">
                <a:solidFill>
                  <a:srgbClr val="500028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74638" name="Text Box 14"/>
          <p:cNvSpPr txBox="1">
            <a:spLocks noChangeArrowheads="1"/>
          </p:cNvSpPr>
          <p:nvPr/>
        </p:nvSpPr>
        <p:spPr bwMode="auto">
          <a:xfrm>
            <a:off x="5791200" y="4267200"/>
            <a:ext cx="2667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500028"/>
                </a:solidFill>
                <a:effectLst/>
                <a:latin typeface="Arial" charset="0"/>
              </a:rPr>
              <a:t>and communism</a:t>
            </a:r>
          </a:p>
        </p:txBody>
      </p:sp>
      <p:pic>
        <p:nvPicPr>
          <p:cNvPr id="2074646" name="Picture 22" descr="Hammer und Sichel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295400"/>
            <a:ext cx="2590800" cy="256857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074652" name="Text Box 28"/>
          <p:cNvSpPr txBox="1">
            <a:spLocks noChangeArrowheads="1"/>
          </p:cNvSpPr>
          <p:nvPr/>
        </p:nvSpPr>
        <p:spPr bwMode="auto">
          <a:xfrm>
            <a:off x="4572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400" b="0">
                <a:solidFill>
                  <a:srgbClr val="500028"/>
                </a:solidFill>
                <a:effectLst/>
                <a:latin typeface="Arial Black" pitchFamily="34" charset="0"/>
              </a:rPr>
              <a:t>3.4  The Rise of the Great Powers</a:t>
            </a:r>
          </a:p>
        </p:txBody>
      </p:sp>
      <p:sp>
        <p:nvSpPr>
          <p:cNvPr id="207462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4641" name="Group 17"/>
          <p:cNvGrpSpPr>
            <a:grpSpLocks/>
          </p:cNvGrpSpPr>
          <p:nvPr/>
        </p:nvGrpSpPr>
        <p:grpSpPr bwMode="auto">
          <a:xfrm>
            <a:off x="838200" y="5638800"/>
            <a:ext cx="7467600" cy="984250"/>
            <a:chOff x="720" y="3552"/>
            <a:chExt cx="4704" cy="620"/>
          </a:xfrm>
        </p:grpSpPr>
        <p:sp>
          <p:nvSpPr>
            <p:cNvPr id="2074639" name="Text Box 15"/>
            <p:cNvSpPr txBox="1">
              <a:spLocks noChangeArrowheads="1"/>
            </p:cNvSpPr>
            <p:nvPr/>
          </p:nvSpPr>
          <p:spPr bwMode="auto">
            <a:xfrm>
              <a:off x="720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4640" name="Text Box 16"/>
            <p:cNvSpPr txBox="1">
              <a:spLocks noChangeArrowheads="1"/>
            </p:cNvSpPr>
            <p:nvPr/>
          </p:nvSpPr>
          <p:spPr bwMode="auto">
            <a:xfrm>
              <a:off x="960" y="3598"/>
              <a:ext cx="4464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The Cain and Abel trends in ideology and economic development caused the later </a:t>
              </a:r>
              <a:r>
                <a:rPr lang="en-US" sz="2100" dirty="0">
                  <a:solidFill>
                    <a:srgbClr val="FFFF66"/>
                  </a:solidFill>
                  <a:effectLst/>
                  <a:latin typeface="Arial Narrow" pitchFamily="34" charset="0"/>
                </a:rPr>
                <a:t>political division 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of the world into </a:t>
              </a:r>
              <a:r>
                <a:rPr lang="en-US" sz="21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democracy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communism.</a:t>
              </a:r>
              <a:endParaRPr lang="en-US" sz="2100" b="0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7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7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7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74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74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7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74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7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7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6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4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8776" name="Group 56"/>
          <p:cNvGrpSpPr>
            <a:grpSpLocks/>
          </p:cNvGrpSpPr>
          <p:nvPr/>
        </p:nvGrpSpPr>
        <p:grpSpPr bwMode="auto">
          <a:xfrm>
            <a:off x="533400" y="228600"/>
            <a:ext cx="7162800" cy="1281113"/>
            <a:chOff x="336" y="144"/>
            <a:chExt cx="4512" cy="807"/>
          </a:xfrm>
        </p:grpSpPr>
        <p:sp>
          <p:nvSpPr>
            <p:cNvPr id="2078745" name="Text Box 25"/>
            <p:cNvSpPr txBox="1">
              <a:spLocks noChangeArrowheads="1"/>
            </p:cNvSpPr>
            <p:nvPr/>
          </p:nvSpPr>
          <p:spPr bwMode="auto">
            <a:xfrm>
              <a:off x="336" y="144"/>
              <a:ext cx="45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3.5 Religious Reforms and Political</a:t>
              </a:r>
            </a:p>
          </p:txBody>
        </p:sp>
        <p:sp>
          <p:nvSpPr>
            <p:cNvPr id="2078746" name="Text Box 26"/>
            <p:cNvSpPr txBox="1">
              <a:spLocks noChangeArrowheads="1"/>
            </p:cNvSpPr>
            <p:nvPr/>
          </p:nvSpPr>
          <p:spPr bwMode="auto">
            <a:xfrm>
              <a:off x="768" y="384"/>
              <a:ext cx="38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and Industrial Revolutions</a:t>
              </a:r>
            </a:p>
          </p:txBody>
        </p:sp>
        <p:sp>
          <p:nvSpPr>
            <p:cNvPr id="2078747" name="Text Box 27"/>
            <p:cNvSpPr txBox="1">
              <a:spLocks noChangeArrowheads="1"/>
            </p:cNvSpPr>
            <p:nvPr/>
          </p:nvSpPr>
          <p:spPr bwMode="auto">
            <a:xfrm>
              <a:off x="768" y="624"/>
              <a:ext cx="37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Since the Renaissance</a:t>
              </a:r>
            </a:p>
          </p:txBody>
        </p:sp>
      </p:grpSp>
      <p:sp>
        <p:nvSpPr>
          <p:cNvPr id="2078734" name="Oval 14" descr="Renaissance-FL74_1373P"/>
          <p:cNvSpPr>
            <a:spLocks noChangeArrowheads="1"/>
          </p:cNvSpPr>
          <p:nvPr/>
        </p:nvSpPr>
        <p:spPr bwMode="auto">
          <a:xfrm rot="5400000">
            <a:off x="874713" y="2552700"/>
            <a:ext cx="1524000" cy="2362200"/>
          </a:xfrm>
          <a:prstGeom prst="ellipse">
            <a:avLst/>
          </a:prstGeom>
          <a:blipFill dpi="0" rotWithShape="0">
            <a:blip r:embed="rId3"/>
            <a:srcRect/>
            <a:stretch>
              <a:fillRect b="-3138"/>
            </a:stretch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742" name="Text Box 22"/>
          <p:cNvSpPr txBox="1">
            <a:spLocks noChangeArrowheads="1"/>
          </p:cNvSpPr>
          <p:nvPr/>
        </p:nvSpPr>
        <p:spPr bwMode="auto">
          <a:xfrm>
            <a:off x="582613" y="3078163"/>
            <a:ext cx="2106612" cy="1309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First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renaissance</a:t>
            </a:r>
          </a:p>
        </p:txBody>
      </p:sp>
      <p:grpSp>
        <p:nvGrpSpPr>
          <p:cNvPr id="2078769" name="Group 49"/>
          <p:cNvGrpSpPr>
            <a:grpSpLocks/>
          </p:cNvGrpSpPr>
          <p:nvPr/>
        </p:nvGrpSpPr>
        <p:grpSpPr bwMode="auto">
          <a:xfrm>
            <a:off x="1143000" y="5689600"/>
            <a:ext cx="6705600" cy="711200"/>
            <a:chOff x="528" y="3552"/>
            <a:chExt cx="4224" cy="448"/>
          </a:xfrm>
        </p:grpSpPr>
        <p:sp>
          <p:nvSpPr>
            <p:cNvPr id="2078767" name="Text Box 47"/>
            <p:cNvSpPr txBox="1">
              <a:spLocks noChangeArrowheads="1"/>
            </p:cNvSpPr>
            <p:nvPr/>
          </p:nvSpPr>
          <p:spPr bwMode="auto">
            <a:xfrm>
              <a:off x="528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8768" name="Text Box 48"/>
            <p:cNvSpPr txBox="1">
              <a:spLocks noChangeArrowheads="1"/>
            </p:cNvSpPr>
            <p:nvPr/>
          </p:nvSpPr>
          <p:spPr bwMode="auto">
            <a:xfrm>
              <a:off x="768" y="3598"/>
              <a:ext cx="398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Cain-type movement which began with the revival of Hellenism gave birth to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humanism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Renaissance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078773" name="Text Box 53"/>
          <p:cNvSpPr txBox="1">
            <a:spLocks noChangeArrowheads="1"/>
          </p:cNvSpPr>
          <p:nvPr/>
        </p:nvSpPr>
        <p:spPr bwMode="auto">
          <a:xfrm>
            <a:off x="646113" y="2133600"/>
            <a:ext cx="19812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>
                <a:solidFill>
                  <a:srgbClr val="361B00"/>
                </a:solidFill>
                <a:effectLst/>
                <a:latin typeface="Arial Narrow" pitchFamily="34" charset="0"/>
              </a:rPr>
              <a:t>Humanism</a:t>
            </a:r>
          </a:p>
        </p:txBody>
      </p:sp>
      <p:grpSp>
        <p:nvGrpSpPr>
          <p:cNvPr id="2078807" name="Group 87"/>
          <p:cNvGrpSpPr>
            <a:grpSpLocks/>
          </p:cNvGrpSpPr>
          <p:nvPr/>
        </p:nvGrpSpPr>
        <p:grpSpPr bwMode="auto">
          <a:xfrm>
            <a:off x="3048000" y="1612900"/>
            <a:ext cx="5715000" cy="3721100"/>
            <a:chOff x="1632" y="912"/>
            <a:chExt cx="4128" cy="2688"/>
          </a:xfrm>
        </p:grpSpPr>
        <p:pic>
          <p:nvPicPr>
            <p:cNvPr id="2078787" name="Picture 67" descr="Michelangelo-The Libyan Sibyl, 1508-12, from the ceiling of the Sistine Chapel_PD"/>
            <p:cNvPicPr>
              <a:picLocks noChangeAspect="1" noChangeArrowheads="1"/>
            </p:cNvPicPr>
            <p:nvPr/>
          </p:nvPicPr>
          <p:blipFill>
            <a:blip r:embed="rId4"/>
            <a:srcRect l="13029" r="20163" b="255"/>
            <a:stretch>
              <a:fillRect/>
            </a:stretch>
          </p:blipFill>
          <p:spPr bwMode="auto">
            <a:xfrm>
              <a:off x="4867" y="912"/>
              <a:ext cx="893" cy="1392"/>
            </a:xfrm>
            <a:prstGeom prst="rect">
              <a:avLst/>
            </a:prstGeom>
            <a:noFill/>
          </p:spPr>
        </p:pic>
        <p:pic>
          <p:nvPicPr>
            <p:cNvPr id="2078803" name="Picture 83" descr="Dutch philosopher Desiderius Erasmus_1466 or1469 – 1536_ by Hans Holbein the young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2" y="2400"/>
              <a:ext cx="847" cy="1200"/>
            </a:xfrm>
            <a:prstGeom prst="rect">
              <a:avLst/>
            </a:prstGeom>
            <a:noFill/>
          </p:spPr>
        </p:pic>
        <p:pic>
          <p:nvPicPr>
            <p:cNvPr id="2078800" name="Picture 80" descr="Leonardo di ser Piero da Vinci 1452 – 1519_Public Domain"/>
            <p:cNvPicPr>
              <a:picLocks noChangeAspect="1" noChangeArrowheads="1"/>
            </p:cNvPicPr>
            <p:nvPr/>
          </p:nvPicPr>
          <p:blipFill>
            <a:blip r:embed="rId6" cstate="print"/>
            <a:srcRect l="2968" r="2055" b="4651"/>
            <a:stretch>
              <a:fillRect/>
            </a:stretch>
          </p:blipFill>
          <p:spPr bwMode="auto">
            <a:xfrm>
              <a:off x="1632" y="2400"/>
              <a:ext cx="761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798" name="Picture 78" descr="Michelangelo di Lodovico Buonarroti Simoni 1475 – 1564,  was an Italian Renaissance painter, sculptor, architect, poet and engineer"/>
            <p:cNvPicPr>
              <a:picLocks noChangeAspect="1" noChangeArrowheads="1"/>
            </p:cNvPicPr>
            <p:nvPr/>
          </p:nvPicPr>
          <p:blipFill>
            <a:blip r:embed="rId7" cstate="print"/>
            <a:srcRect l="3033" t="2222" r="2908" b="2222"/>
            <a:stretch>
              <a:fillRect/>
            </a:stretch>
          </p:blipFill>
          <p:spPr bwMode="auto">
            <a:xfrm>
              <a:off x="3168" y="2400"/>
              <a:ext cx="864" cy="1200"/>
            </a:xfrm>
            <a:prstGeom prst="rect">
              <a:avLst/>
            </a:prstGeom>
            <a:noFill/>
          </p:spPr>
        </p:pic>
        <p:pic>
          <p:nvPicPr>
            <p:cNvPr id="2078792" name="Picture 72" descr="The Mona Lisa  around 1503-1505 by Leonardo da Vinci_P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84" y="912"/>
              <a:ext cx="901" cy="1392"/>
            </a:xfrm>
            <a:prstGeom prst="rect">
              <a:avLst/>
            </a:prstGeom>
            <a:noFill/>
          </p:spPr>
        </p:pic>
        <p:pic>
          <p:nvPicPr>
            <p:cNvPr id="2078785" name="Picture 65" descr="Scene of Decameron of Giovanni Boccaccio painted by John William Waterhouse 1916"/>
            <p:cNvPicPr>
              <a:picLocks noChangeAspect="1" noChangeArrowheads="1"/>
            </p:cNvPicPr>
            <p:nvPr/>
          </p:nvPicPr>
          <p:blipFill>
            <a:blip r:embed="rId9"/>
            <a:srcRect t="2414" r="2827" b="-21"/>
            <a:stretch>
              <a:fillRect/>
            </a:stretch>
          </p:blipFill>
          <p:spPr bwMode="auto">
            <a:xfrm>
              <a:off x="1632" y="912"/>
              <a:ext cx="2352" cy="1488"/>
            </a:xfrm>
            <a:prstGeom prst="rect">
              <a:avLst/>
            </a:prstGeom>
            <a:gradFill rotWithShape="1">
              <a:gsLst>
                <a:gs pos="0">
                  <a:srgbClr val="FFEC9D"/>
                </a:gs>
                <a:gs pos="100000">
                  <a:schemeClr val="bg1"/>
                </a:gs>
              </a:gsLst>
              <a:lin ang="2700000" scaled="1"/>
            </a:gradFill>
          </p:spPr>
        </p:pic>
        <p:pic>
          <p:nvPicPr>
            <p:cNvPr id="2078793" name="Picture 73" descr="Galileo facing the Roman Inquisition, painting by Cristiano Banti_Public Domain"/>
            <p:cNvPicPr>
              <a:picLocks noChangeAspect="1" noChangeArrowheads="1"/>
            </p:cNvPicPr>
            <p:nvPr/>
          </p:nvPicPr>
          <p:blipFill>
            <a:blip r:embed="rId10"/>
            <a:srcRect l="2632" t="5632"/>
            <a:stretch>
              <a:fillRect/>
            </a:stretch>
          </p:blipFill>
          <p:spPr bwMode="auto">
            <a:xfrm>
              <a:off x="3984" y="2287"/>
              <a:ext cx="1776" cy="13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8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7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7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7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8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78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7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7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34" grpId="0" animBg="1"/>
      <p:bldP spid="2078742" grpId="0"/>
      <p:bldP spid="20787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33"/>
            </a:gs>
            <a:gs pos="50000">
              <a:srgbClr val="FF9900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4893" name="Picture 77" descr="Luther in 1529 by Lucas Cranach 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2292350" cy="2438400"/>
          </a:xfrm>
          <a:prstGeom prst="rect">
            <a:avLst/>
          </a:prstGeom>
          <a:noFill/>
        </p:spPr>
      </p:pic>
      <p:grpSp>
        <p:nvGrpSpPr>
          <p:cNvPr id="1954890" name="Group 74"/>
          <p:cNvGrpSpPr>
            <a:grpSpLocks/>
          </p:cNvGrpSpPr>
          <p:nvPr/>
        </p:nvGrpSpPr>
        <p:grpSpPr bwMode="auto">
          <a:xfrm>
            <a:off x="2133600" y="457200"/>
            <a:ext cx="4838700" cy="838200"/>
            <a:chOff x="1032" y="288"/>
            <a:chExt cx="3696" cy="624"/>
          </a:xfrm>
        </p:grpSpPr>
        <p:sp>
          <p:nvSpPr>
            <p:cNvPr id="1954834" name="AutoShape 18"/>
            <p:cNvSpPr>
              <a:spLocks noChangeArrowheads="1"/>
            </p:cNvSpPr>
            <p:nvPr/>
          </p:nvSpPr>
          <p:spPr bwMode="auto">
            <a:xfrm>
              <a:off x="1032" y="288"/>
              <a:ext cx="3696" cy="6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CCC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01B00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954888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1278" y="393"/>
              <a:ext cx="3205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DC95"/>
                      </a:gs>
                      <a:gs pos="50000">
                        <a:srgbClr val="FFF4C5"/>
                      </a:gs>
                      <a:gs pos="100000">
                        <a:srgbClr val="FFDC95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542A00"/>
                    </a:outerShdw>
                  </a:effectLst>
                  <a:latin typeface="Papyrus"/>
                </a:rPr>
                <a:t>Section 1</a:t>
              </a:r>
            </a:p>
          </p:txBody>
        </p:sp>
      </p:grpSp>
      <p:pic>
        <p:nvPicPr>
          <p:cNvPr id="1954847" name="Picture 31" descr="Ratification of the Treaty of Münster_GerardTerborch_1648"/>
          <p:cNvPicPr>
            <a:picLocks noChangeAspect="1" noChangeArrowheads="1"/>
          </p:cNvPicPr>
          <p:nvPr/>
        </p:nvPicPr>
        <p:blipFill>
          <a:blip r:embed="rId4">
            <a:lum bright="36000" contrast="36000"/>
          </a:blip>
          <a:srcRect l="337" t="2699" b="4436"/>
          <a:stretch>
            <a:fillRect/>
          </a:stretch>
        </p:blipFill>
        <p:spPr bwMode="auto">
          <a:xfrm>
            <a:off x="5410200" y="1851025"/>
            <a:ext cx="3352800" cy="2390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954827" name="Rectangle 11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4832" name="Group 16"/>
          <p:cNvGrpSpPr>
            <a:grpSpLocks/>
          </p:cNvGrpSpPr>
          <p:nvPr/>
        </p:nvGrpSpPr>
        <p:grpSpPr bwMode="auto">
          <a:xfrm>
            <a:off x="609600" y="5611813"/>
            <a:ext cx="7924800" cy="950912"/>
            <a:chOff x="624" y="3504"/>
            <a:chExt cx="4992" cy="599"/>
          </a:xfrm>
        </p:grpSpPr>
        <p:sp>
          <p:nvSpPr>
            <p:cNvPr id="1954829" name="Text Box 13"/>
            <p:cNvSpPr txBox="1">
              <a:spLocks noChangeArrowheads="1"/>
            </p:cNvSpPr>
            <p:nvPr/>
          </p:nvSpPr>
          <p:spPr bwMode="auto">
            <a:xfrm>
              <a:off x="624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4830" name="Text Box 14"/>
            <p:cNvSpPr txBox="1">
              <a:spLocks noChangeArrowheads="1"/>
            </p:cNvSpPr>
            <p:nvPr/>
          </p:nvSpPr>
          <p:spPr bwMode="auto">
            <a:xfrm>
              <a:off x="864" y="3550"/>
              <a:ext cx="4752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The 130-year period of the Reformation began in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1517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, when Martin Luther raised the banner of the Protestant Reformation in Germany, and </a:t>
              </a:r>
              <a:r>
                <a:rPr lang="en-US" sz="2000" dirty="0">
                  <a:solidFill>
                    <a:srgbClr val="FFFF66"/>
                  </a:solidFill>
                  <a:effectLst/>
                  <a:latin typeface="Arial Narrow" pitchFamily="34" charset="0"/>
                </a:rPr>
                <a:t>lasted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until the wars of religion were settled by the Treaty of Westphalia in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1648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600" b="0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954818" name="WordArt 2"/>
          <p:cNvSpPr>
            <a:spLocks noChangeArrowheads="1" noChangeShapeType="1" noTextEdit="1"/>
          </p:cNvSpPr>
          <p:nvPr/>
        </p:nvSpPr>
        <p:spPr bwMode="auto">
          <a:xfrm>
            <a:off x="762000" y="2133600"/>
            <a:ext cx="7620000" cy="2057400"/>
          </a:xfrm>
          <a:prstGeom prst="rect">
            <a:avLst/>
          </a:prstGeom>
          <a:effectLst>
            <a:outerShdw dist="50800" dir="12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FFF5CD"/>
                    </a:gs>
                  </a:gsLst>
                  <a:lin ang="2700000" scaled="1"/>
                  <a:tileRect/>
                </a:gradFill>
                <a:effectLst>
                  <a:prstShdw prst="shdw13" dist="38100" dir="2400000">
                    <a:schemeClr val="tx1"/>
                  </a:prstShdw>
                </a:effectLst>
                <a:latin typeface="Papyrus"/>
              </a:rPr>
              <a:t>The Period</a:t>
            </a:r>
          </a:p>
          <a:p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FFF5CD"/>
                    </a:gs>
                  </a:gsLst>
                  <a:lin ang="2700000" scaled="1"/>
                  <a:tileRect/>
                </a:gradFill>
                <a:effectLst>
                  <a:prstShdw prst="shdw13" dist="38100" dir="2400000">
                    <a:schemeClr val="tx1"/>
                  </a:prstShdw>
                </a:effectLst>
                <a:latin typeface="Papyrus"/>
              </a:rPr>
              <a:t>of the Reformation</a:t>
            </a:r>
          </a:p>
        </p:txBody>
      </p:sp>
      <p:sp>
        <p:nvSpPr>
          <p:cNvPr id="1954841" name="WordArt 25"/>
          <p:cNvSpPr>
            <a:spLocks noChangeArrowheads="1" noChangeShapeType="1" noTextEdit="1"/>
          </p:cNvSpPr>
          <p:nvPr/>
        </p:nvSpPr>
        <p:spPr bwMode="auto">
          <a:xfrm>
            <a:off x="3074988" y="4735513"/>
            <a:ext cx="1304925" cy="446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1517</a:t>
            </a:r>
          </a:p>
        </p:txBody>
      </p:sp>
      <p:sp>
        <p:nvSpPr>
          <p:cNvPr id="1954842" name="WordArt 26"/>
          <p:cNvSpPr>
            <a:spLocks noChangeArrowheads="1" noChangeShapeType="1" noTextEdit="1"/>
          </p:cNvSpPr>
          <p:nvPr/>
        </p:nvSpPr>
        <p:spPr bwMode="auto">
          <a:xfrm>
            <a:off x="4762500" y="4648200"/>
            <a:ext cx="1306513" cy="446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1648</a:t>
            </a:r>
          </a:p>
        </p:txBody>
      </p:sp>
      <p:sp>
        <p:nvSpPr>
          <p:cNvPr id="1954843" name="WordArt 27"/>
          <p:cNvSpPr>
            <a:spLocks noChangeArrowheads="1" noChangeShapeType="1" noTextEdit="1"/>
          </p:cNvSpPr>
          <p:nvPr/>
        </p:nvSpPr>
        <p:spPr bwMode="auto">
          <a:xfrm>
            <a:off x="4435475" y="4922838"/>
            <a:ext cx="177800" cy="71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-</a:t>
            </a:r>
          </a:p>
        </p:txBody>
      </p:sp>
      <p:sp>
        <p:nvSpPr>
          <p:cNvPr id="1954844" name="WordArt 28"/>
          <p:cNvSpPr>
            <a:spLocks noChangeArrowheads="1" noChangeShapeType="1" noTextEdit="1"/>
          </p:cNvSpPr>
          <p:nvPr/>
        </p:nvSpPr>
        <p:spPr bwMode="auto">
          <a:xfrm>
            <a:off x="2857500" y="4684713"/>
            <a:ext cx="3429000" cy="474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prstShdw prst="shdw13" dist="17961" dir="13500000">
                    <a:srgbClr val="FFCC00"/>
                  </a:prstShdw>
                </a:effectLst>
                <a:latin typeface="Papyrus"/>
              </a:rPr>
              <a:t>(                                             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4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54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54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5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5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5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5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5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5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5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5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5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818" grpId="0"/>
      <p:bldP spid="1954841" grpId="0" animBg="1"/>
      <p:bldP spid="1954842" grpId="0" animBg="1"/>
      <p:bldP spid="1954843" grpId="0" animBg="1"/>
      <p:bldP spid="195484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0828" name="Group 60"/>
          <p:cNvGrpSpPr>
            <a:grpSpLocks/>
          </p:cNvGrpSpPr>
          <p:nvPr/>
        </p:nvGrpSpPr>
        <p:grpSpPr bwMode="auto">
          <a:xfrm>
            <a:off x="3048000" y="1612900"/>
            <a:ext cx="5715000" cy="3721100"/>
            <a:chOff x="1632" y="912"/>
            <a:chExt cx="4128" cy="2688"/>
          </a:xfrm>
        </p:grpSpPr>
        <p:pic>
          <p:nvPicPr>
            <p:cNvPr id="2080829" name="Picture 61" descr="Michelangelo-The Libyan Sibyl, 1508-12, from the ceiling of the Sistine Chapel_PD"/>
            <p:cNvPicPr>
              <a:picLocks noChangeAspect="1" noChangeArrowheads="1"/>
            </p:cNvPicPr>
            <p:nvPr/>
          </p:nvPicPr>
          <p:blipFill>
            <a:blip r:embed="rId3"/>
            <a:srcRect l="13029" r="20163" b="255"/>
            <a:stretch>
              <a:fillRect/>
            </a:stretch>
          </p:blipFill>
          <p:spPr bwMode="auto">
            <a:xfrm>
              <a:off x="4867" y="912"/>
              <a:ext cx="893" cy="1392"/>
            </a:xfrm>
            <a:prstGeom prst="rect">
              <a:avLst/>
            </a:prstGeom>
            <a:noFill/>
          </p:spPr>
        </p:pic>
        <p:pic>
          <p:nvPicPr>
            <p:cNvPr id="2080830" name="Picture 62" descr="Dutch philosopher Desiderius Erasmus_1466 or1469 – 1536_ by Hans Holbein the young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2400"/>
              <a:ext cx="847" cy="1200"/>
            </a:xfrm>
            <a:prstGeom prst="rect">
              <a:avLst/>
            </a:prstGeom>
            <a:noFill/>
          </p:spPr>
        </p:pic>
        <p:pic>
          <p:nvPicPr>
            <p:cNvPr id="2080831" name="Picture 63" descr="Leonardo di ser Piero da Vinci 1452 – 1519_Public Domain"/>
            <p:cNvPicPr>
              <a:picLocks noChangeAspect="1" noChangeArrowheads="1"/>
            </p:cNvPicPr>
            <p:nvPr/>
          </p:nvPicPr>
          <p:blipFill>
            <a:blip r:embed="rId5" cstate="print"/>
            <a:srcRect l="2968" r="2055" b="4651"/>
            <a:stretch>
              <a:fillRect/>
            </a:stretch>
          </p:blipFill>
          <p:spPr bwMode="auto">
            <a:xfrm>
              <a:off x="1632" y="2400"/>
              <a:ext cx="761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832" name="Picture 64" descr="Michelangelo di Lodovico Buonarroti Simoni 1475 – 1564,  was an Italian Renaissance painter, sculptor, architect, poet and engineer"/>
            <p:cNvPicPr>
              <a:picLocks noChangeAspect="1" noChangeArrowheads="1"/>
            </p:cNvPicPr>
            <p:nvPr/>
          </p:nvPicPr>
          <p:blipFill>
            <a:blip r:embed="rId6" cstate="print"/>
            <a:srcRect l="3033" t="2222" r="2908" b="2222"/>
            <a:stretch>
              <a:fillRect/>
            </a:stretch>
          </p:blipFill>
          <p:spPr bwMode="auto">
            <a:xfrm>
              <a:off x="3168" y="2400"/>
              <a:ext cx="864" cy="1200"/>
            </a:xfrm>
            <a:prstGeom prst="rect">
              <a:avLst/>
            </a:prstGeom>
            <a:noFill/>
          </p:spPr>
        </p:pic>
        <p:pic>
          <p:nvPicPr>
            <p:cNvPr id="2080833" name="Picture 65" descr="The Mona Lisa  around 1503-1505 by Leonardo da Vinci_P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84" y="912"/>
              <a:ext cx="901" cy="1392"/>
            </a:xfrm>
            <a:prstGeom prst="rect">
              <a:avLst/>
            </a:prstGeom>
            <a:noFill/>
          </p:spPr>
        </p:pic>
        <p:pic>
          <p:nvPicPr>
            <p:cNvPr id="2080834" name="Picture 66" descr="Scene of Decameron of Giovanni Boccaccio painted by John William Waterhouse 1916"/>
            <p:cNvPicPr>
              <a:picLocks noChangeAspect="1" noChangeArrowheads="1"/>
            </p:cNvPicPr>
            <p:nvPr/>
          </p:nvPicPr>
          <p:blipFill>
            <a:blip r:embed="rId8"/>
            <a:srcRect t="2414" r="2827" b="-21"/>
            <a:stretch>
              <a:fillRect/>
            </a:stretch>
          </p:blipFill>
          <p:spPr bwMode="auto">
            <a:xfrm>
              <a:off x="1632" y="912"/>
              <a:ext cx="2352" cy="1488"/>
            </a:xfrm>
            <a:prstGeom prst="rect">
              <a:avLst/>
            </a:prstGeom>
            <a:gradFill rotWithShape="1">
              <a:gsLst>
                <a:gs pos="0">
                  <a:srgbClr val="FFEC9D"/>
                </a:gs>
                <a:gs pos="100000">
                  <a:schemeClr val="bg1"/>
                </a:gs>
              </a:gsLst>
              <a:lin ang="2700000" scaled="1"/>
            </a:gradFill>
          </p:spPr>
        </p:pic>
        <p:pic>
          <p:nvPicPr>
            <p:cNvPr id="2080835" name="Picture 67" descr="Galileo facing the Roman Inquisition, painting by Cristiano Banti_Public Domain"/>
            <p:cNvPicPr>
              <a:picLocks noChangeAspect="1" noChangeArrowheads="1"/>
            </p:cNvPicPr>
            <p:nvPr/>
          </p:nvPicPr>
          <p:blipFill>
            <a:blip r:embed="rId9"/>
            <a:srcRect l="2632" t="5632"/>
            <a:stretch>
              <a:fillRect/>
            </a:stretch>
          </p:blipFill>
          <p:spPr bwMode="auto">
            <a:xfrm>
              <a:off x="3984" y="2287"/>
              <a:ext cx="1776" cy="1313"/>
            </a:xfrm>
            <a:prstGeom prst="rect">
              <a:avLst/>
            </a:prstGeom>
            <a:noFill/>
          </p:spPr>
        </p:pic>
      </p:grpSp>
      <p:sp>
        <p:nvSpPr>
          <p:cNvPr id="208077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0771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3.5 Religious Reforms and Political</a:t>
            </a:r>
          </a:p>
        </p:txBody>
      </p:sp>
      <p:sp>
        <p:nvSpPr>
          <p:cNvPr id="2080772" name="Text Box 4"/>
          <p:cNvSpPr txBox="1">
            <a:spLocks noChangeArrowheads="1"/>
          </p:cNvSpPr>
          <p:nvPr/>
        </p:nvSpPr>
        <p:spPr bwMode="auto">
          <a:xfrm>
            <a:off x="1219200" y="6096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and Industrial Revolutions</a:t>
            </a:r>
          </a:p>
        </p:txBody>
      </p:sp>
      <p:sp>
        <p:nvSpPr>
          <p:cNvPr id="2080773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Since the Renaissance</a:t>
            </a:r>
          </a:p>
        </p:txBody>
      </p:sp>
      <p:sp>
        <p:nvSpPr>
          <p:cNvPr id="2080783" name="Line 15"/>
          <p:cNvSpPr>
            <a:spLocks noChangeShapeType="1"/>
          </p:cNvSpPr>
          <p:nvPr/>
        </p:nvSpPr>
        <p:spPr bwMode="auto">
          <a:xfrm rot="-21600000">
            <a:off x="2590800" y="3733800"/>
            <a:ext cx="7620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0786" name="Oval 18" descr="Une soirée chez madame Geoffrin, completed in 1755_PD 1"/>
          <p:cNvSpPr>
            <a:spLocks noChangeArrowheads="1"/>
          </p:cNvSpPr>
          <p:nvPr/>
        </p:nvSpPr>
        <p:spPr bwMode="auto">
          <a:xfrm rot="5400000">
            <a:off x="3848100" y="2552700"/>
            <a:ext cx="1524000" cy="2362200"/>
          </a:xfrm>
          <a:prstGeom prst="ellipse">
            <a:avLst/>
          </a:prstGeom>
          <a:blipFill dpi="0" rotWithShape="0">
            <a:blip r:embed="rId10"/>
            <a:srcRect/>
            <a:stretch>
              <a:fillRect r="-15207"/>
            </a:stretch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0787" name="Text Box 19"/>
          <p:cNvSpPr txBox="1">
            <a:spLocks noChangeArrowheads="1"/>
          </p:cNvSpPr>
          <p:nvPr/>
        </p:nvSpPr>
        <p:spPr bwMode="auto">
          <a:xfrm>
            <a:off x="3556000" y="3078163"/>
            <a:ext cx="2106613" cy="1309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Second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renaissance</a:t>
            </a:r>
          </a:p>
        </p:txBody>
      </p:sp>
      <p:grpSp>
        <p:nvGrpSpPr>
          <p:cNvPr id="2080797" name="Group 29"/>
          <p:cNvGrpSpPr>
            <a:grpSpLocks/>
          </p:cNvGrpSpPr>
          <p:nvPr/>
        </p:nvGrpSpPr>
        <p:grpSpPr bwMode="auto">
          <a:xfrm>
            <a:off x="1143000" y="5638800"/>
            <a:ext cx="7010400" cy="984250"/>
            <a:chOff x="720" y="3584"/>
            <a:chExt cx="4416" cy="620"/>
          </a:xfrm>
        </p:grpSpPr>
        <p:sp>
          <p:nvSpPr>
            <p:cNvPr id="2080795" name="Text Box 27"/>
            <p:cNvSpPr txBox="1">
              <a:spLocks noChangeArrowheads="1"/>
            </p:cNvSpPr>
            <p:nvPr/>
          </p:nvSpPr>
          <p:spPr bwMode="auto">
            <a:xfrm>
              <a:off x="720" y="358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80796" name="Text Box 28"/>
            <p:cNvSpPr txBox="1">
              <a:spLocks noChangeArrowheads="1"/>
            </p:cNvSpPr>
            <p:nvPr/>
          </p:nvSpPr>
          <p:spPr bwMode="auto">
            <a:xfrm>
              <a:off x="960" y="3630"/>
              <a:ext cx="41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As this movement developed further in Satan’s direction, it gave birth to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Enlightenment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, which may be regarded as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second renaissance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080799" name="Line 31"/>
          <p:cNvSpPr>
            <a:spLocks noChangeShapeType="1"/>
          </p:cNvSpPr>
          <p:nvPr/>
        </p:nvSpPr>
        <p:spPr bwMode="auto">
          <a:xfrm flipV="1">
            <a:off x="2743200" y="2438400"/>
            <a:ext cx="609600" cy="79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0800" name="Text Box 32"/>
          <p:cNvSpPr txBox="1">
            <a:spLocks noChangeArrowheads="1"/>
          </p:cNvSpPr>
          <p:nvPr/>
        </p:nvSpPr>
        <p:spPr bwMode="auto">
          <a:xfrm>
            <a:off x="3124200" y="2133600"/>
            <a:ext cx="28194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800">
                <a:solidFill>
                  <a:srgbClr val="361B00"/>
                </a:solidFill>
                <a:effectLst/>
                <a:latin typeface="Arial Narrow" pitchFamily="34" charset="0"/>
              </a:rPr>
              <a:t>Enlightenment</a:t>
            </a:r>
          </a:p>
        </p:txBody>
      </p:sp>
      <p:sp>
        <p:nvSpPr>
          <p:cNvPr id="2080801" name="Text Box 33"/>
          <p:cNvSpPr txBox="1">
            <a:spLocks noChangeArrowheads="1"/>
          </p:cNvSpPr>
          <p:nvPr/>
        </p:nvSpPr>
        <p:spPr bwMode="auto">
          <a:xfrm>
            <a:off x="646113" y="2133600"/>
            <a:ext cx="19812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>
                <a:solidFill>
                  <a:srgbClr val="361B00"/>
                </a:solidFill>
                <a:effectLst/>
                <a:latin typeface="Arial Narrow" pitchFamily="34" charset="0"/>
              </a:rPr>
              <a:t>Humanism</a:t>
            </a:r>
          </a:p>
        </p:txBody>
      </p:sp>
      <p:pic>
        <p:nvPicPr>
          <p:cNvPr id="2080836" name="Picture 68" descr="Voltaire at the residence of Frederick II in Potsdam, Pruss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3468688"/>
            <a:ext cx="2286000" cy="1865312"/>
          </a:xfrm>
          <a:prstGeom prst="rect">
            <a:avLst/>
          </a:prstGeom>
          <a:noFill/>
        </p:spPr>
      </p:pic>
      <p:pic>
        <p:nvPicPr>
          <p:cNvPr id="2080837" name="Picture 69" descr="The Thinker copy-WP Clipart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7650" y="1219200"/>
            <a:ext cx="1555750" cy="2176463"/>
          </a:xfrm>
          <a:prstGeom prst="rect">
            <a:avLst/>
          </a:prstGeom>
          <a:noFill/>
        </p:spPr>
      </p:pic>
      <p:sp>
        <p:nvSpPr>
          <p:cNvPr id="2080844" name="Oval 76" descr="Renaissance-FL74_1373P"/>
          <p:cNvSpPr>
            <a:spLocks noChangeArrowheads="1"/>
          </p:cNvSpPr>
          <p:nvPr/>
        </p:nvSpPr>
        <p:spPr bwMode="auto">
          <a:xfrm rot="5400000">
            <a:off x="874713" y="2552700"/>
            <a:ext cx="1524000" cy="2362200"/>
          </a:xfrm>
          <a:prstGeom prst="ellipse">
            <a:avLst/>
          </a:prstGeom>
          <a:blipFill dpi="0" rotWithShape="0">
            <a:blip r:embed="rId13"/>
            <a:srcRect/>
            <a:stretch>
              <a:fillRect b="-3138"/>
            </a:stretch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0845" name="Text Box 77"/>
          <p:cNvSpPr txBox="1">
            <a:spLocks noChangeArrowheads="1"/>
          </p:cNvSpPr>
          <p:nvPr/>
        </p:nvSpPr>
        <p:spPr bwMode="auto">
          <a:xfrm>
            <a:off x="582613" y="3078163"/>
            <a:ext cx="2106612" cy="1309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First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renaissance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8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80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0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8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80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8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8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8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80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80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8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8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0783" grpId="0" animBg="1"/>
      <p:bldP spid="2080786" grpId="0" animBg="1"/>
      <p:bldP spid="2080787" grpId="0"/>
      <p:bldP spid="2080799" grpId="0" animBg="1"/>
      <p:bldP spid="208080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856" name="Picture 40" descr="The Thinker copy-WP 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7650" y="1219200"/>
            <a:ext cx="1555750" cy="2176463"/>
          </a:xfrm>
          <a:prstGeom prst="rect">
            <a:avLst/>
          </a:prstGeom>
          <a:noFill/>
        </p:spPr>
      </p:pic>
      <p:pic>
        <p:nvPicPr>
          <p:cNvPr id="2082855" name="Picture 39" descr="Voltaire at the residence of Frederick II in Potsdam, Pruss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468688"/>
            <a:ext cx="2286000" cy="1865312"/>
          </a:xfrm>
          <a:prstGeom prst="rect">
            <a:avLst/>
          </a:prstGeom>
          <a:noFill/>
        </p:spPr>
      </p:pic>
      <p:pic>
        <p:nvPicPr>
          <p:cNvPr id="2082853" name="Picture 37" descr="Hammer und Sichel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838200"/>
            <a:ext cx="2057400" cy="203993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08281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2819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3.5 Religious Reforms and Political</a:t>
            </a:r>
          </a:p>
        </p:txBody>
      </p:sp>
      <p:sp>
        <p:nvSpPr>
          <p:cNvPr id="2082820" name="Text Box 4"/>
          <p:cNvSpPr txBox="1">
            <a:spLocks noChangeArrowheads="1"/>
          </p:cNvSpPr>
          <p:nvPr/>
        </p:nvSpPr>
        <p:spPr bwMode="auto">
          <a:xfrm>
            <a:off x="1219200" y="6096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and Industrial Revolutions</a:t>
            </a:r>
          </a:p>
        </p:txBody>
      </p:sp>
      <p:sp>
        <p:nvSpPr>
          <p:cNvPr id="2082821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Since the Renaissance</a:t>
            </a:r>
          </a:p>
        </p:txBody>
      </p:sp>
      <p:sp>
        <p:nvSpPr>
          <p:cNvPr id="2082824" name="Line 8"/>
          <p:cNvSpPr>
            <a:spLocks noChangeShapeType="1"/>
          </p:cNvSpPr>
          <p:nvPr/>
        </p:nvSpPr>
        <p:spPr bwMode="auto">
          <a:xfrm flipV="1">
            <a:off x="2743200" y="2438400"/>
            <a:ext cx="609600" cy="79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2826" name="Text Box 10"/>
          <p:cNvSpPr txBox="1">
            <a:spLocks noChangeArrowheads="1"/>
          </p:cNvSpPr>
          <p:nvPr/>
        </p:nvSpPr>
        <p:spPr bwMode="auto">
          <a:xfrm>
            <a:off x="646113" y="2133600"/>
            <a:ext cx="19812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>
                <a:solidFill>
                  <a:srgbClr val="361B00"/>
                </a:solidFill>
                <a:effectLst/>
                <a:latin typeface="Arial Narrow" pitchFamily="34" charset="0"/>
              </a:rPr>
              <a:t>Humanism</a:t>
            </a:r>
          </a:p>
        </p:txBody>
      </p:sp>
      <p:sp>
        <p:nvSpPr>
          <p:cNvPr id="2082827" name="Text Box 11"/>
          <p:cNvSpPr txBox="1">
            <a:spLocks noChangeArrowheads="1"/>
          </p:cNvSpPr>
          <p:nvPr/>
        </p:nvSpPr>
        <p:spPr bwMode="auto">
          <a:xfrm>
            <a:off x="6513513" y="2133600"/>
            <a:ext cx="21336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>
                <a:solidFill>
                  <a:srgbClr val="361B00"/>
                </a:solidFill>
                <a:effectLst/>
                <a:latin typeface="Arial Narrow" pitchFamily="34" charset="0"/>
              </a:rPr>
              <a:t>Communism</a:t>
            </a:r>
          </a:p>
        </p:txBody>
      </p:sp>
      <p:sp>
        <p:nvSpPr>
          <p:cNvPr id="2082831" name="Line 15"/>
          <p:cNvSpPr>
            <a:spLocks noChangeShapeType="1"/>
          </p:cNvSpPr>
          <p:nvPr/>
        </p:nvSpPr>
        <p:spPr bwMode="auto">
          <a:xfrm rot="-21600000">
            <a:off x="2590800" y="3733800"/>
            <a:ext cx="7620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2828" name="Line 12"/>
          <p:cNvSpPr>
            <a:spLocks noChangeShapeType="1"/>
          </p:cNvSpPr>
          <p:nvPr/>
        </p:nvSpPr>
        <p:spPr bwMode="auto">
          <a:xfrm flipV="1">
            <a:off x="5715000" y="2438400"/>
            <a:ext cx="609600" cy="79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2832" name="Line 16"/>
          <p:cNvSpPr>
            <a:spLocks noChangeShapeType="1"/>
          </p:cNvSpPr>
          <p:nvPr/>
        </p:nvSpPr>
        <p:spPr bwMode="auto">
          <a:xfrm rot="-21600000">
            <a:off x="5487988" y="3733800"/>
            <a:ext cx="8382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2840" name="Oval 24" descr="Hammer und Sichel copy"/>
          <p:cNvSpPr>
            <a:spLocks noChangeArrowheads="1"/>
          </p:cNvSpPr>
          <p:nvPr/>
        </p:nvSpPr>
        <p:spPr bwMode="auto">
          <a:xfrm rot="5400000">
            <a:off x="6818313" y="2552700"/>
            <a:ext cx="1524000" cy="2362200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12700" algn="ctr">
            <a:solidFill>
              <a:srgbClr val="E488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2841" name="Text Box 25"/>
          <p:cNvSpPr txBox="1">
            <a:spLocks noChangeArrowheads="1"/>
          </p:cNvSpPr>
          <p:nvPr/>
        </p:nvSpPr>
        <p:spPr bwMode="auto">
          <a:xfrm>
            <a:off x="6526213" y="3078163"/>
            <a:ext cx="2106612" cy="1309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Third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renaissance</a:t>
            </a:r>
          </a:p>
        </p:txBody>
      </p:sp>
      <p:grpSp>
        <p:nvGrpSpPr>
          <p:cNvPr id="2082845" name="Group 29"/>
          <p:cNvGrpSpPr>
            <a:grpSpLocks/>
          </p:cNvGrpSpPr>
          <p:nvPr/>
        </p:nvGrpSpPr>
        <p:grpSpPr bwMode="auto">
          <a:xfrm>
            <a:off x="914400" y="5562600"/>
            <a:ext cx="7391400" cy="941388"/>
            <a:chOff x="576" y="3504"/>
            <a:chExt cx="4656" cy="593"/>
          </a:xfrm>
        </p:grpSpPr>
        <p:sp>
          <p:nvSpPr>
            <p:cNvPr id="2082843" name="Text Box 27"/>
            <p:cNvSpPr txBox="1">
              <a:spLocks noChangeArrowheads="1"/>
            </p:cNvSpPr>
            <p:nvPr/>
          </p:nvSpPr>
          <p:spPr bwMode="auto">
            <a:xfrm>
              <a:off x="576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82844" name="Text Box 28"/>
            <p:cNvSpPr txBox="1">
              <a:spLocks noChangeArrowheads="1"/>
            </p:cNvSpPr>
            <p:nvPr/>
          </p:nvSpPr>
          <p:spPr bwMode="auto">
            <a:xfrm>
              <a:off x="816" y="3550"/>
              <a:ext cx="4416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Enlightenment thought further matured in the satanic direction, giving birth to historical materialism, which is the core of</a:t>
              </a:r>
            </a:p>
            <a:p>
              <a:pPr algn="l" eaLnBrk="0" hangingPunct="0">
                <a:lnSpc>
                  <a:spcPct val="85000"/>
                </a:lnSpc>
              </a:pP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communist ideology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 This may be regarded as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third renaissance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0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082851" name="Text Box 35"/>
          <p:cNvSpPr txBox="1">
            <a:spLocks noChangeArrowheads="1"/>
          </p:cNvSpPr>
          <p:nvPr/>
        </p:nvSpPr>
        <p:spPr bwMode="auto">
          <a:xfrm>
            <a:off x="3124200" y="2133600"/>
            <a:ext cx="28194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800">
                <a:solidFill>
                  <a:srgbClr val="361B00"/>
                </a:solidFill>
                <a:effectLst/>
                <a:latin typeface="Arial Narrow" pitchFamily="34" charset="0"/>
              </a:rPr>
              <a:t>Enlightenment</a:t>
            </a:r>
          </a:p>
        </p:txBody>
      </p:sp>
      <p:sp>
        <p:nvSpPr>
          <p:cNvPr id="2082860" name="Oval 44" descr="Une soirée chez madame Geoffrin, completed in 1755_PD 1"/>
          <p:cNvSpPr>
            <a:spLocks noChangeArrowheads="1"/>
          </p:cNvSpPr>
          <p:nvPr/>
        </p:nvSpPr>
        <p:spPr bwMode="auto">
          <a:xfrm rot="5400000">
            <a:off x="3848100" y="2552700"/>
            <a:ext cx="1524000" cy="2362200"/>
          </a:xfrm>
          <a:prstGeom prst="ellipse">
            <a:avLst/>
          </a:prstGeom>
          <a:blipFill dpi="0" rotWithShape="0">
            <a:blip r:embed="rId7"/>
            <a:srcRect/>
            <a:stretch>
              <a:fillRect r="-15207"/>
            </a:stretch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2866" name="Oval 50" descr="Renaissance-FL74_1373P"/>
          <p:cNvSpPr>
            <a:spLocks noChangeArrowheads="1"/>
          </p:cNvSpPr>
          <p:nvPr/>
        </p:nvSpPr>
        <p:spPr bwMode="auto">
          <a:xfrm rot="5400000">
            <a:off x="874713" y="2552700"/>
            <a:ext cx="1524000" cy="2362200"/>
          </a:xfrm>
          <a:prstGeom prst="ellipse">
            <a:avLst/>
          </a:prstGeom>
          <a:blipFill dpi="0" rotWithShape="0">
            <a:blip r:embed="rId8"/>
            <a:srcRect/>
            <a:stretch>
              <a:fillRect b="-3138"/>
            </a:stretch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2867" name="Text Box 51"/>
          <p:cNvSpPr txBox="1">
            <a:spLocks noChangeArrowheads="1"/>
          </p:cNvSpPr>
          <p:nvPr/>
        </p:nvSpPr>
        <p:spPr bwMode="auto">
          <a:xfrm>
            <a:off x="582613" y="3078163"/>
            <a:ext cx="2106612" cy="1309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First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renaissance</a:t>
            </a:r>
          </a:p>
        </p:txBody>
      </p:sp>
      <p:sp>
        <p:nvSpPr>
          <p:cNvPr id="2082868" name="Text Box 52"/>
          <p:cNvSpPr txBox="1">
            <a:spLocks noChangeArrowheads="1"/>
          </p:cNvSpPr>
          <p:nvPr/>
        </p:nvSpPr>
        <p:spPr bwMode="auto">
          <a:xfrm>
            <a:off x="3556000" y="3078163"/>
            <a:ext cx="2106613" cy="1309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Second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renaissance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8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082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8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082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8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82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8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8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8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8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8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8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82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82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82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8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2827" grpId="0"/>
      <p:bldP spid="2082828" grpId="0" animBg="1"/>
      <p:bldP spid="2082832" grpId="0" animBg="1"/>
      <p:bldP spid="2082840" grpId="0" animBg="1"/>
      <p:bldP spid="20828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419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3.5 Religious Reforms and Political</a:t>
            </a:r>
          </a:p>
        </p:txBody>
      </p:sp>
      <p:sp>
        <p:nvSpPr>
          <p:cNvPr id="2748420" name="Text Box 4"/>
          <p:cNvSpPr txBox="1">
            <a:spLocks noChangeArrowheads="1"/>
          </p:cNvSpPr>
          <p:nvPr/>
        </p:nvSpPr>
        <p:spPr bwMode="auto">
          <a:xfrm>
            <a:off x="1219200" y="6096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and Industrial Revolutions</a:t>
            </a:r>
          </a:p>
        </p:txBody>
      </p:sp>
      <p:sp>
        <p:nvSpPr>
          <p:cNvPr id="2748421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Since the Renaissance</a:t>
            </a:r>
          </a:p>
        </p:txBody>
      </p:sp>
      <p:sp>
        <p:nvSpPr>
          <p:cNvPr id="2748422" name="Line 6"/>
          <p:cNvSpPr>
            <a:spLocks noChangeShapeType="1"/>
          </p:cNvSpPr>
          <p:nvPr/>
        </p:nvSpPr>
        <p:spPr bwMode="auto">
          <a:xfrm flipV="1">
            <a:off x="2743200" y="2438400"/>
            <a:ext cx="609600" cy="79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48423" name="Text Box 7"/>
          <p:cNvSpPr txBox="1">
            <a:spLocks noChangeArrowheads="1"/>
          </p:cNvSpPr>
          <p:nvPr/>
        </p:nvSpPr>
        <p:spPr bwMode="auto">
          <a:xfrm>
            <a:off x="646113" y="2133600"/>
            <a:ext cx="19812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>
                <a:solidFill>
                  <a:srgbClr val="361B00"/>
                </a:solidFill>
                <a:effectLst/>
                <a:latin typeface="Arial Narrow" pitchFamily="34" charset="0"/>
              </a:rPr>
              <a:t>Humanism</a:t>
            </a:r>
          </a:p>
        </p:txBody>
      </p:sp>
      <p:sp>
        <p:nvSpPr>
          <p:cNvPr id="2748424" name="Text Box 8"/>
          <p:cNvSpPr txBox="1">
            <a:spLocks noChangeArrowheads="1"/>
          </p:cNvSpPr>
          <p:nvPr/>
        </p:nvSpPr>
        <p:spPr bwMode="auto">
          <a:xfrm>
            <a:off x="6513513" y="2133600"/>
            <a:ext cx="21336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>
                <a:solidFill>
                  <a:srgbClr val="361B00"/>
                </a:solidFill>
                <a:effectLst/>
                <a:latin typeface="Arial Narrow" pitchFamily="34" charset="0"/>
              </a:rPr>
              <a:t>Communism</a:t>
            </a:r>
          </a:p>
        </p:txBody>
      </p:sp>
      <p:sp>
        <p:nvSpPr>
          <p:cNvPr id="2748425" name="Line 9"/>
          <p:cNvSpPr>
            <a:spLocks noChangeShapeType="1"/>
          </p:cNvSpPr>
          <p:nvPr/>
        </p:nvSpPr>
        <p:spPr bwMode="auto">
          <a:xfrm flipV="1">
            <a:off x="5715000" y="2438400"/>
            <a:ext cx="609600" cy="79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48426" name="Line 10"/>
          <p:cNvSpPr>
            <a:spLocks noChangeShapeType="1"/>
          </p:cNvSpPr>
          <p:nvPr/>
        </p:nvSpPr>
        <p:spPr bwMode="auto">
          <a:xfrm rot="-21600000">
            <a:off x="2590800" y="3733800"/>
            <a:ext cx="7620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48427" name="Line 11"/>
          <p:cNvSpPr>
            <a:spLocks noChangeShapeType="1"/>
          </p:cNvSpPr>
          <p:nvPr/>
        </p:nvSpPr>
        <p:spPr bwMode="auto">
          <a:xfrm rot="-21600000">
            <a:off x="5487988" y="3733800"/>
            <a:ext cx="8382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48430" name="Oval 14" descr="Hammer und Sichel copy"/>
          <p:cNvSpPr>
            <a:spLocks noChangeArrowheads="1"/>
          </p:cNvSpPr>
          <p:nvPr/>
        </p:nvSpPr>
        <p:spPr bwMode="auto">
          <a:xfrm rot="5400000">
            <a:off x="6818313" y="2552700"/>
            <a:ext cx="1524000" cy="23622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 algn="ctr">
            <a:solidFill>
              <a:srgbClr val="E488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8431" name="Text Box 15"/>
          <p:cNvSpPr txBox="1">
            <a:spLocks noChangeArrowheads="1"/>
          </p:cNvSpPr>
          <p:nvPr/>
        </p:nvSpPr>
        <p:spPr bwMode="auto">
          <a:xfrm>
            <a:off x="3124200" y="2133600"/>
            <a:ext cx="2819400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800">
                <a:solidFill>
                  <a:srgbClr val="361B00"/>
                </a:solidFill>
                <a:effectLst/>
                <a:latin typeface="Arial Narrow" pitchFamily="34" charset="0"/>
              </a:rPr>
              <a:t>Enlightenment</a:t>
            </a:r>
          </a:p>
        </p:txBody>
      </p:sp>
      <p:sp>
        <p:nvSpPr>
          <p:cNvPr id="2748437" name="Rectangle 21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48438" name="Group 22"/>
          <p:cNvGrpSpPr>
            <a:grpSpLocks/>
          </p:cNvGrpSpPr>
          <p:nvPr/>
        </p:nvGrpSpPr>
        <p:grpSpPr bwMode="auto">
          <a:xfrm>
            <a:off x="990600" y="5689600"/>
            <a:ext cx="7010400" cy="711200"/>
            <a:chOff x="576" y="3504"/>
            <a:chExt cx="4416" cy="448"/>
          </a:xfrm>
        </p:grpSpPr>
        <p:sp>
          <p:nvSpPr>
            <p:cNvPr id="2748439" name="Text Box 23"/>
            <p:cNvSpPr txBox="1">
              <a:spLocks noChangeArrowheads="1"/>
            </p:cNvSpPr>
            <p:nvPr/>
          </p:nvSpPr>
          <p:spPr bwMode="auto">
            <a:xfrm>
              <a:off x="576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48440" name="Text Box 24"/>
            <p:cNvSpPr txBox="1">
              <a:spLocks noChangeArrowheads="1"/>
            </p:cNvSpPr>
            <p:nvPr/>
          </p:nvSpPr>
          <p:spPr bwMode="auto">
            <a:xfrm>
              <a:off x="816" y="3550"/>
              <a:ext cx="4176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This three-stage movement on the satanic side is followed by three-stage revolutions in religion, politics and economy.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748446" name="Oval 30" descr="Une soirée chez madame Geoffrin, completed in 1755_PD 1"/>
          <p:cNvSpPr>
            <a:spLocks noChangeArrowheads="1"/>
          </p:cNvSpPr>
          <p:nvPr/>
        </p:nvSpPr>
        <p:spPr bwMode="auto">
          <a:xfrm rot="5400000">
            <a:off x="3848100" y="2552700"/>
            <a:ext cx="1524000" cy="2362200"/>
          </a:xfrm>
          <a:prstGeom prst="ellipse">
            <a:avLst/>
          </a:prstGeom>
          <a:blipFill dpi="0" rotWithShape="0">
            <a:blip r:embed="rId4"/>
            <a:srcRect/>
            <a:stretch>
              <a:fillRect r="-15207"/>
            </a:stretch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8448" name="Oval 32" descr="Renaissance-FL74_1373P"/>
          <p:cNvSpPr>
            <a:spLocks noChangeArrowheads="1"/>
          </p:cNvSpPr>
          <p:nvPr/>
        </p:nvSpPr>
        <p:spPr bwMode="auto">
          <a:xfrm rot="5400000">
            <a:off x="874713" y="2552700"/>
            <a:ext cx="1524000" cy="2362200"/>
          </a:xfrm>
          <a:prstGeom prst="ellipse">
            <a:avLst/>
          </a:prstGeom>
          <a:blipFill dpi="0" rotWithShape="0">
            <a:blip r:embed="rId5"/>
            <a:srcRect/>
            <a:stretch>
              <a:fillRect b="-3138"/>
            </a:stretch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8449" name="Text Box 33"/>
          <p:cNvSpPr txBox="1">
            <a:spLocks noChangeArrowheads="1"/>
          </p:cNvSpPr>
          <p:nvPr/>
        </p:nvSpPr>
        <p:spPr bwMode="auto">
          <a:xfrm>
            <a:off x="582613" y="3078163"/>
            <a:ext cx="2106612" cy="1309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First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renaissance</a:t>
            </a:r>
          </a:p>
        </p:txBody>
      </p:sp>
      <p:sp>
        <p:nvSpPr>
          <p:cNvPr id="2748450" name="Text Box 34"/>
          <p:cNvSpPr txBox="1">
            <a:spLocks noChangeArrowheads="1"/>
          </p:cNvSpPr>
          <p:nvPr/>
        </p:nvSpPr>
        <p:spPr bwMode="auto">
          <a:xfrm>
            <a:off x="3556000" y="3078163"/>
            <a:ext cx="2106613" cy="1309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Second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renaissance</a:t>
            </a:r>
          </a:p>
        </p:txBody>
      </p:sp>
      <p:sp>
        <p:nvSpPr>
          <p:cNvPr id="2748451" name="Text Box 35"/>
          <p:cNvSpPr txBox="1">
            <a:spLocks noChangeArrowheads="1"/>
          </p:cNvSpPr>
          <p:nvPr/>
        </p:nvSpPr>
        <p:spPr bwMode="auto">
          <a:xfrm>
            <a:off x="6526213" y="3078163"/>
            <a:ext cx="2106612" cy="1309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Third</a:t>
            </a:r>
          </a:p>
          <a:p>
            <a:pPr eaLnBrk="0" hangingPunct="0">
              <a:lnSpc>
                <a:spcPct val="85000"/>
              </a:lnSpc>
            </a:pP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renaissance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4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548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0549" name="Text Box 5"/>
          <p:cNvSpPr txBox="1">
            <a:spLocks noChangeArrowheads="1"/>
          </p:cNvSpPr>
          <p:nvPr/>
        </p:nvSpPr>
        <p:spPr bwMode="auto">
          <a:xfrm>
            <a:off x="457200" y="166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 u="sng">
                <a:solidFill>
                  <a:srgbClr val="500028"/>
                </a:solidFill>
                <a:effectLst/>
                <a:latin typeface="Arial Black" pitchFamily="34" charset="0"/>
              </a:rPr>
              <a:t>Three-stage Revolutions</a:t>
            </a:r>
          </a:p>
        </p:txBody>
      </p:sp>
      <p:grpSp>
        <p:nvGrpSpPr>
          <p:cNvPr id="2540554" name="Group 10"/>
          <p:cNvGrpSpPr>
            <a:grpSpLocks/>
          </p:cNvGrpSpPr>
          <p:nvPr/>
        </p:nvGrpSpPr>
        <p:grpSpPr bwMode="auto">
          <a:xfrm>
            <a:off x="838200" y="5689600"/>
            <a:ext cx="7620000" cy="711200"/>
            <a:chOff x="624" y="3584"/>
            <a:chExt cx="4800" cy="448"/>
          </a:xfrm>
        </p:grpSpPr>
        <p:sp>
          <p:nvSpPr>
            <p:cNvPr id="2540555" name="Text Box 11"/>
            <p:cNvSpPr txBox="1">
              <a:spLocks noChangeArrowheads="1"/>
            </p:cNvSpPr>
            <p:nvPr/>
          </p:nvSpPr>
          <p:spPr bwMode="auto">
            <a:xfrm>
              <a:off x="624" y="358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40556" name="Text Box 12"/>
            <p:cNvSpPr txBox="1">
              <a:spLocks noChangeArrowheads="1"/>
            </p:cNvSpPr>
            <p:nvPr/>
          </p:nvSpPr>
          <p:spPr bwMode="auto">
            <a:xfrm>
              <a:off x="864" y="3630"/>
              <a:ext cx="456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the sphere of </a:t>
              </a:r>
              <a:r>
                <a:rPr lang="en-US" sz="21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religion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, it is evident that a third religious reformation will occur following the </a:t>
              </a:r>
              <a:r>
                <a:rPr lang="en-US" sz="21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first and second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reformations.</a:t>
              </a:r>
              <a:endParaRPr lang="en-US" sz="2100" b="0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540570" name="Rectangle 26" descr="Religion-CROSS"/>
          <p:cNvSpPr>
            <a:spLocks noChangeArrowheads="1"/>
          </p:cNvSpPr>
          <p:nvPr/>
        </p:nvSpPr>
        <p:spPr bwMode="auto">
          <a:xfrm>
            <a:off x="381000" y="1524000"/>
            <a:ext cx="1066800" cy="1143000"/>
          </a:xfrm>
          <a:prstGeom prst="rect">
            <a:avLst/>
          </a:prstGeom>
          <a:blipFill dpi="0" rotWithShape="1">
            <a:blip r:embed="rId3"/>
            <a:srcRect/>
            <a:stretch>
              <a:fillRect b="-53201"/>
            </a:stretch>
          </a:blip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540571" name="Text Box 27"/>
          <p:cNvSpPr txBox="1">
            <a:spLocks noChangeArrowheads="1"/>
          </p:cNvSpPr>
          <p:nvPr/>
        </p:nvSpPr>
        <p:spPr bwMode="auto">
          <a:xfrm>
            <a:off x="381000" y="1835150"/>
            <a:ext cx="1066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Religion</a:t>
            </a:r>
          </a:p>
        </p:txBody>
      </p:sp>
      <p:grpSp>
        <p:nvGrpSpPr>
          <p:cNvPr id="2540598" name="Group 54"/>
          <p:cNvGrpSpPr>
            <a:grpSpLocks/>
          </p:cNvGrpSpPr>
          <p:nvPr/>
        </p:nvGrpSpPr>
        <p:grpSpPr bwMode="auto">
          <a:xfrm>
            <a:off x="1600200" y="1447800"/>
            <a:ext cx="2362200" cy="1295400"/>
            <a:chOff x="1008" y="912"/>
            <a:chExt cx="1488" cy="816"/>
          </a:xfrm>
        </p:grpSpPr>
        <p:sp>
          <p:nvSpPr>
            <p:cNvPr id="2540557" name="Rectangle 13"/>
            <p:cNvSpPr>
              <a:spLocks noChangeArrowheads="1"/>
            </p:cNvSpPr>
            <p:nvPr/>
          </p:nvSpPr>
          <p:spPr bwMode="auto">
            <a:xfrm>
              <a:off x="1008" y="912"/>
              <a:ext cx="1488" cy="816"/>
            </a:xfrm>
            <a:prstGeom prst="rect">
              <a:avLst/>
            </a:prstGeom>
            <a:solidFill>
              <a:srgbClr val="E9F7FF"/>
            </a:solidFill>
            <a:ln w="285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575" name="Text Box 31"/>
            <p:cNvSpPr txBox="1">
              <a:spLocks noChangeArrowheads="1"/>
            </p:cNvSpPr>
            <p:nvPr/>
          </p:nvSpPr>
          <p:spPr bwMode="auto">
            <a:xfrm>
              <a:off x="1056" y="960"/>
              <a:ext cx="1392" cy="7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First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reformation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(Luther)</a:t>
              </a:r>
            </a:p>
          </p:txBody>
        </p:sp>
      </p:grpSp>
      <p:grpSp>
        <p:nvGrpSpPr>
          <p:cNvPr id="2540600" name="Group 56"/>
          <p:cNvGrpSpPr>
            <a:grpSpLocks/>
          </p:cNvGrpSpPr>
          <p:nvPr/>
        </p:nvGrpSpPr>
        <p:grpSpPr bwMode="auto">
          <a:xfrm>
            <a:off x="6400800" y="1447800"/>
            <a:ext cx="2362200" cy="1295400"/>
            <a:chOff x="4032" y="912"/>
            <a:chExt cx="1488" cy="816"/>
          </a:xfrm>
        </p:grpSpPr>
        <p:sp>
          <p:nvSpPr>
            <p:cNvPr id="2540559" name="Rectangle 15"/>
            <p:cNvSpPr>
              <a:spLocks noChangeArrowheads="1"/>
            </p:cNvSpPr>
            <p:nvPr/>
          </p:nvSpPr>
          <p:spPr bwMode="auto">
            <a:xfrm>
              <a:off x="4032" y="912"/>
              <a:ext cx="1488" cy="816"/>
            </a:xfrm>
            <a:prstGeom prst="rect">
              <a:avLst/>
            </a:prstGeom>
            <a:solidFill>
              <a:srgbClr val="FFFFEB"/>
            </a:solidFill>
            <a:ln w="285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577" name="Text Box 33"/>
            <p:cNvSpPr txBox="1">
              <a:spLocks noChangeArrowheads="1"/>
            </p:cNvSpPr>
            <p:nvPr/>
          </p:nvSpPr>
          <p:spPr bwMode="auto">
            <a:xfrm>
              <a:off x="4080" y="960"/>
              <a:ext cx="1392" cy="7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Third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reformation</a:t>
              </a:r>
            </a:p>
          </p:txBody>
        </p:sp>
      </p:grpSp>
      <p:grpSp>
        <p:nvGrpSpPr>
          <p:cNvPr id="2540599" name="Group 55"/>
          <p:cNvGrpSpPr>
            <a:grpSpLocks/>
          </p:cNvGrpSpPr>
          <p:nvPr/>
        </p:nvGrpSpPr>
        <p:grpSpPr bwMode="auto">
          <a:xfrm>
            <a:off x="3962400" y="1371600"/>
            <a:ext cx="2438400" cy="1371600"/>
            <a:chOff x="2496" y="864"/>
            <a:chExt cx="1536" cy="864"/>
          </a:xfrm>
        </p:grpSpPr>
        <p:sp>
          <p:nvSpPr>
            <p:cNvPr id="2540558" name="Rectangle 14"/>
            <p:cNvSpPr>
              <a:spLocks noChangeArrowheads="1"/>
            </p:cNvSpPr>
            <p:nvPr/>
          </p:nvSpPr>
          <p:spPr bwMode="auto">
            <a:xfrm>
              <a:off x="2496" y="912"/>
              <a:ext cx="1536" cy="816"/>
            </a:xfrm>
            <a:prstGeom prst="rect">
              <a:avLst/>
            </a:prstGeom>
            <a:solidFill>
              <a:srgbClr val="FFEFFF"/>
            </a:solidFill>
            <a:ln w="285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576" name="Text Box 32"/>
            <p:cNvSpPr txBox="1">
              <a:spLocks noChangeArrowheads="1"/>
            </p:cNvSpPr>
            <p:nvPr/>
          </p:nvSpPr>
          <p:spPr bwMode="auto">
            <a:xfrm>
              <a:off x="2544" y="864"/>
              <a:ext cx="1392" cy="7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Second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reformation</a:t>
              </a:r>
              <a:endParaRPr lang="en-US" sz="1800">
                <a:solidFill>
                  <a:srgbClr val="361B00"/>
                </a:solidFill>
                <a:effectLst/>
                <a:latin typeface="Arial" charset="0"/>
              </a:endParaRPr>
            </a:p>
          </p:txBody>
        </p:sp>
        <p:sp>
          <p:nvSpPr>
            <p:cNvPr id="2540587" name="Text Box 43"/>
            <p:cNvSpPr txBox="1">
              <a:spLocks noChangeArrowheads="1"/>
            </p:cNvSpPr>
            <p:nvPr/>
          </p:nvSpPr>
          <p:spPr bwMode="auto">
            <a:xfrm>
              <a:off x="2568" y="1392"/>
              <a:ext cx="1392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1900">
                  <a:solidFill>
                    <a:srgbClr val="361B00"/>
                  </a:solidFill>
                  <a:effectLst/>
                  <a:latin typeface="Arial" charset="0"/>
                </a:rPr>
                <a:t>(Swedenborg, etc.)</a:t>
              </a:r>
            </a:p>
          </p:txBody>
        </p:sp>
      </p:grpSp>
      <p:pic>
        <p:nvPicPr>
          <p:cNvPr id="2540590" name="Picture 46" descr="George Whitefie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275" y="3505200"/>
            <a:ext cx="1571625" cy="1905000"/>
          </a:xfrm>
          <a:prstGeom prst="rect">
            <a:avLst/>
          </a:prstGeom>
          <a:noFill/>
        </p:spPr>
      </p:pic>
      <p:pic>
        <p:nvPicPr>
          <p:cNvPr id="2540593" name="Picture 49" descr="Martin Luther by German artist Schorr"/>
          <p:cNvPicPr>
            <a:picLocks noChangeAspect="1" noChangeArrowheads="1"/>
          </p:cNvPicPr>
          <p:nvPr/>
        </p:nvPicPr>
        <p:blipFill>
          <a:blip r:embed="rId5"/>
          <a:srcRect b="-278"/>
          <a:stretch>
            <a:fillRect/>
          </a:stretch>
        </p:blipFill>
        <p:spPr bwMode="auto">
          <a:xfrm>
            <a:off x="1917700" y="2819400"/>
            <a:ext cx="1725613" cy="2590800"/>
          </a:xfrm>
          <a:prstGeom prst="rect">
            <a:avLst/>
          </a:prstGeom>
          <a:noFill/>
        </p:spPr>
      </p:pic>
      <p:pic>
        <p:nvPicPr>
          <p:cNvPr id="2540589" name="Picture 45" descr="Emanuel Swedenborg 1688 – 1772  was a Swedish scientist, philosopher, Christian mystic and theologia_P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7650" y="2819400"/>
            <a:ext cx="973138" cy="1295400"/>
          </a:xfrm>
          <a:prstGeom prst="rect">
            <a:avLst/>
          </a:prstGeom>
          <a:noFill/>
        </p:spPr>
      </p:pic>
      <p:pic>
        <p:nvPicPr>
          <p:cNvPr id="2540588" name="Picture 44" descr="Luther in 1529 by Lucas Crana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8050" y="4114800"/>
            <a:ext cx="1204913" cy="1295400"/>
          </a:xfrm>
          <a:prstGeom prst="rect">
            <a:avLst/>
          </a:prstGeom>
          <a:noFill/>
        </p:spPr>
      </p:pic>
      <p:pic>
        <p:nvPicPr>
          <p:cNvPr id="2540594" name="Picture 50" descr="479009"/>
          <p:cNvPicPr>
            <a:picLocks noChangeAspect="1" noChangeArrowheads="1"/>
          </p:cNvPicPr>
          <p:nvPr/>
        </p:nvPicPr>
        <p:blipFill>
          <a:blip r:embed="rId8"/>
          <a:srcRect r="-511" b="330"/>
          <a:stretch>
            <a:fillRect/>
          </a:stretch>
        </p:blipFill>
        <p:spPr bwMode="auto">
          <a:xfrm>
            <a:off x="6716713" y="2819400"/>
            <a:ext cx="1741487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4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4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4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54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4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40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40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4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4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4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4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4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4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4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4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4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4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4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4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549" grpId="0"/>
      <p:bldP spid="2540570" grpId="0" animBg="1"/>
      <p:bldP spid="254057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615" name="Rectangle 23" descr="707057"/>
          <p:cNvSpPr>
            <a:spLocks noChangeArrowheads="1"/>
          </p:cNvSpPr>
          <p:nvPr/>
        </p:nvSpPr>
        <p:spPr bwMode="auto">
          <a:xfrm>
            <a:off x="381000" y="2819400"/>
            <a:ext cx="1066800" cy="1143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14064"/>
            </a:stretch>
          </a:blip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2690" name="Rectangle 98"/>
          <p:cNvSpPr>
            <a:spLocks noChangeArrowheads="1"/>
          </p:cNvSpPr>
          <p:nvPr/>
        </p:nvSpPr>
        <p:spPr bwMode="auto">
          <a:xfrm>
            <a:off x="381000" y="3254375"/>
            <a:ext cx="1066800" cy="260350"/>
          </a:xfrm>
          <a:prstGeom prst="rect">
            <a:avLst/>
          </a:prstGeom>
          <a:solidFill>
            <a:srgbClr val="000000">
              <a:alpha val="5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542682" name="Group 90"/>
          <p:cNvGrpSpPr>
            <a:grpSpLocks/>
          </p:cNvGrpSpPr>
          <p:nvPr/>
        </p:nvGrpSpPr>
        <p:grpSpPr bwMode="auto">
          <a:xfrm>
            <a:off x="4038600" y="762000"/>
            <a:ext cx="2286000" cy="609600"/>
            <a:chOff x="2544" y="480"/>
            <a:chExt cx="1440" cy="384"/>
          </a:xfrm>
        </p:grpSpPr>
        <p:sp>
          <p:nvSpPr>
            <p:cNvPr id="2542683" name="Line 91"/>
            <p:cNvSpPr>
              <a:spLocks noChangeShapeType="1"/>
            </p:cNvSpPr>
            <p:nvPr/>
          </p:nvSpPr>
          <p:spPr bwMode="auto">
            <a:xfrm rot="5400000" flipV="1">
              <a:off x="3070" y="669"/>
              <a:ext cx="384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42684" name="Text Box 92"/>
            <p:cNvSpPr txBox="1">
              <a:spLocks noChangeArrowheads="1"/>
            </p:cNvSpPr>
            <p:nvPr/>
          </p:nvSpPr>
          <p:spPr bwMode="auto">
            <a:xfrm>
              <a:off x="2544" y="480"/>
              <a:ext cx="1440" cy="240"/>
            </a:xfrm>
            <a:prstGeom prst="rect">
              <a:avLst/>
            </a:prstGeom>
            <a:solidFill>
              <a:srgbClr val="FFEFFF"/>
            </a:solidFill>
            <a:ln w="31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800" b="0">
                  <a:solidFill>
                    <a:srgbClr val="500028"/>
                  </a:solidFill>
                  <a:effectLst/>
                  <a:latin typeface="Fette Engschrift" pitchFamily="2" charset="0"/>
                </a:rPr>
                <a:t>Second renaissance</a:t>
              </a:r>
            </a:p>
          </p:txBody>
        </p:sp>
      </p:grpSp>
      <p:grpSp>
        <p:nvGrpSpPr>
          <p:cNvPr id="2542685" name="Group 93"/>
          <p:cNvGrpSpPr>
            <a:grpSpLocks/>
          </p:cNvGrpSpPr>
          <p:nvPr/>
        </p:nvGrpSpPr>
        <p:grpSpPr bwMode="auto">
          <a:xfrm>
            <a:off x="1600200" y="762000"/>
            <a:ext cx="2286000" cy="609600"/>
            <a:chOff x="1008" y="480"/>
            <a:chExt cx="1440" cy="384"/>
          </a:xfrm>
        </p:grpSpPr>
        <p:sp>
          <p:nvSpPr>
            <p:cNvPr id="2542686" name="Line 94"/>
            <p:cNvSpPr>
              <a:spLocks noChangeShapeType="1"/>
            </p:cNvSpPr>
            <p:nvPr/>
          </p:nvSpPr>
          <p:spPr bwMode="auto">
            <a:xfrm rot="5400000" flipV="1">
              <a:off x="1560" y="669"/>
              <a:ext cx="384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42687" name="Text Box 95"/>
            <p:cNvSpPr txBox="1">
              <a:spLocks noChangeArrowheads="1"/>
            </p:cNvSpPr>
            <p:nvPr/>
          </p:nvSpPr>
          <p:spPr bwMode="auto">
            <a:xfrm>
              <a:off x="1008" y="480"/>
              <a:ext cx="1440" cy="240"/>
            </a:xfrm>
            <a:prstGeom prst="rect">
              <a:avLst/>
            </a:prstGeom>
            <a:solidFill>
              <a:srgbClr val="E9F7FF"/>
            </a:solidFill>
            <a:ln w="31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800" b="0">
                  <a:solidFill>
                    <a:srgbClr val="500028"/>
                  </a:solidFill>
                  <a:effectLst/>
                  <a:latin typeface="Fette Engschrift" pitchFamily="2" charset="0"/>
                </a:rPr>
                <a:t>First </a:t>
              </a:r>
              <a:r>
                <a:rPr lang="en-US" sz="2800" b="0">
                  <a:solidFill>
                    <a:srgbClr val="4C0026"/>
                  </a:solidFill>
                  <a:effectLst/>
                  <a:latin typeface="Fette Engschrift" pitchFamily="2" charset="0"/>
                </a:rPr>
                <a:t>renaissance</a:t>
              </a:r>
            </a:p>
          </p:txBody>
        </p:sp>
      </p:grpSp>
      <p:pic>
        <p:nvPicPr>
          <p:cNvPr id="2542672" name="Picture 80" descr="Martin Luther by German artist Schorr"/>
          <p:cNvPicPr>
            <a:picLocks noChangeAspect="1" noChangeArrowheads="1"/>
          </p:cNvPicPr>
          <p:nvPr/>
        </p:nvPicPr>
        <p:blipFill>
          <a:blip r:embed="rId4"/>
          <a:srcRect b="-278"/>
          <a:stretch>
            <a:fillRect/>
          </a:stretch>
        </p:blipFill>
        <p:spPr bwMode="auto">
          <a:xfrm>
            <a:off x="1917700" y="2819400"/>
            <a:ext cx="1725613" cy="2590800"/>
          </a:xfrm>
          <a:prstGeom prst="rect">
            <a:avLst/>
          </a:prstGeom>
          <a:noFill/>
        </p:spPr>
      </p:pic>
      <p:pic>
        <p:nvPicPr>
          <p:cNvPr id="2542673" name="Picture 81" descr="Luther in 1529 by Lucas Crana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8050" y="4114800"/>
            <a:ext cx="1204913" cy="1295400"/>
          </a:xfrm>
          <a:prstGeom prst="rect">
            <a:avLst/>
          </a:prstGeom>
          <a:noFill/>
        </p:spPr>
      </p:pic>
      <p:pic>
        <p:nvPicPr>
          <p:cNvPr id="2542670" name="Picture 78" descr="George Whitefie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0275" y="3505200"/>
            <a:ext cx="1571625" cy="1905000"/>
          </a:xfrm>
          <a:prstGeom prst="rect">
            <a:avLst/>
          </a:prstGeom>
          <a:noFill/>
        </p:spPr>
      </p:pic>
      <p:pic>
        <p:nvPicPr>
          <p:cNvPr id="2542671" name="Picture 79" descr="Emanuel Swedenborg 1688 – 1772  was a Swedish scientist, philosopher, Christian mystic and theologia_P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57650" y="2819400"/>
            <a:ext cx="973138" cy="1295400"/>
          </a:xfrm>
          <a:prstGeom prst="rect">
            <a:avLst/>
          </a:prstGeom>
          <a:noFill/>
        </p:spPr>
      </p:pic>
      <p:pic>
        <p:nvPicPr>
          <p:cNvPr id="2542669" name="Picture 77" descr="479009"/>
          <p:cNvPicPr>
            <a:picLocks noChangeAspect="1" noChangeArrowheads="1"/>
          </p:cNvPicPr>
          <p:nvPr/>
        </p:nvPicPr>
        <p:blipFill>
          <a:blip r:embed="rId8"/>
          <a:srcRect r="-511" b="330"/>
          <a:stretch>
            <a:fillRect/>
          </a:stretch>
        </p:blipFill>
        <p:spPr bwMode="auto">
          <a:xfrm>
            <a:off x="6716713" y="2819400"/>
            <a:ext cx="1741487" cy="2590800"/>
          </a:xfrm>
          <a:prstGeom prst="rect">
            <a:avLst/>
          </a:prstGeom>
          <a:noFill/>
        </p:spPr>
      </p:pic>
      <p:sp>
        <p:nvSpPr>
          <p:cNvPr id="2542597" name="Text Box 5"/>
          <p:cNvSpPr txBox="1">
            <a:spLocks noChangeArrowheads="1"/>
          </p:cNvSpPr>
          <p:nvPr/>
        </p:nvSpPr>
        <p:spPr bwMode="auto">
          <a:xfrm>
            <a:off x="457200" y="166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 u="sng">
                <a:solidFill>
                  <a:srgbClr val="500028"/>
                </a:solidFill>
                <a:effectLst/>
                <a:latin typeface="Arial Black" pitchFamily="34" charset="0"/>
              </a:rPr>
              <a:t>Three-stage Revolutions</a:t>
            </a:r>
          </a:p>
        </p:txBody>
      </p:sp>
      <p:sp>
        <p:nvSpPr>
          <p:cNvPr id="2542605" name="Rectangle 13"/>
          <p:cNvSpPr>
            <a:spLocks noChangeArrowheads="1"/>
          </p:cNvSpPr>
          <p:nvPr/>
        </p:nvSpPr>
        <p:spPr bwMode="auto">
          <a:xfrm>
            <a:off x="1600200" y="1447800"/>
            <a:ext cx="2362200" cy="1295400"/>
          </a:xfrm>
          <a:prstGeom prst="rect">
            <a:avLst/>
          </a:prstGeom>
          <a:solidFill>
            <a:srgbClr val="E9F7FF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2606" name="Rectangle 14"/>
          <p:cNvSpPr>
            <a:spLocks noChangeArrowheads="1"/>
          </p:cNvSpPr>
          <p:nvPr/>
        </p:nvSpPr>
        <p:spPr bwMode="auto">
          <a:xfrm>
            <a:off x="3962400" y="1447800"/>
            <a:ext cx="2438400" cy="1295400"/>
          </a:xfrm>
          <a:prstGeom prst="rect">
            <a:avLst/>
          </a:prstGeom>
          <a:solidFill>
            <a:srgbClr val="FFEFFF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2607" name="Rectangle 15"/>
          <p:cNvSpPr>
            <a:spLocks noChangeArrowheads="1"/>
          </p:cNvSpPr>
          <p:nvPr/>
        </p:nvSpPr>
        <p:spPr bwMode="auto">
          <a:xfrm>
            <a:off x="6400800" y="1447800"/>
            <a:ext cx="2362200" cy="1295400"/>
          </a:xfrm>
          <a:prstGeom prst="rect">
            <a:avLst/>
          </a:prstGeom>
          <a:solidFill>
            <a:srgbClr val="FFFFEB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2616" name="Text Box 24"/>
          <p:cNvSpPr txBox="1">
            <a:spLocks noChangeArrowheads="1"/>
          </p:cNvSpPr>
          <p:nvPr/>
        </p:nvSpPr>
        <p:spPr bwMode="auto">
          <a:xfrm>
            <a:off x="381000" y="3124200"/>
            <a:ext cx="1076325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5400" dir="10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Politics</a:t>
            </a:r>
          </a:p>
        </p:txBody>
      </p:sp>
      <p:sp>
        <p:nvSpPr>
          <p:cNvPr id="2542623" name="Text Box 31"/>
          <p:cNvSpPr txBox="1">
            <a:spLocks noChangeArrowheads="1"/>
          </p:cNvSpPr>
          <p:nvPr/>
        </p:nvSpPr>
        <p:spPr bwMode="auto">
          <a:xfrm>
            <a:off x="1676400" y="15240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First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reformation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(Luther)</a:t>
            </a:r>
          </a:p>
        </p:txBody>
      </p:sp>
      <p:sp>
        <p:nvSpPr>
          <p:cNvPr id="2542624" name="Text Box 32"/>
          <p:cNvSpPr txBox="1">
            <a:spLocks noChangeArrowheads="1"/>
          </p:cNvSpPr>
          <p:nvPr/>
        </p:nvSpPr>
        <p:spPr bwMode="auto">
          <a:xfrm>
            <a:off x="4038600" y="13716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Second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reformation</a:t>
            </a:r>
            <a:endParaRPr lang="en-US" sz="1800">
              <a:solidFill>
                <a:srgbClr val="361B00"/>
              </a:solidFill>
              <a:effectLst/>
              <a:latin typeface="Arial" charset="0"/>
            </a:endParaRPr>
          </a:p>
        </p:txBody>
      </p:sp>
      <p:sp>
        <p:nvSpPr>
          <p:cNvPr id="2542625" name="Text Box 33"/>
          <p:cNvSpPr txBox="1">
            <a:spLocks noChangeArrowheads="1"/>
          </p:cNvSpPr>
          <p:nvPr/>
        </p:nvSpPr>
        <p:spPr bwMode="auto">
          <a:xfrm>
            <a:off x="6477000" y="15240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Third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reformation</a:t>
            </a:r>
          </a:p>
        </p:txBody>
      </p:sp>
      <p:grpSp>
        <p:nvGrpSpPr>
          <p:cNvPr id="2542675" name="Group 83"/>
          <p:cNvGrpSpPr>
            <a:grpSpLocks/>
          </p:cNvGrpSpPr>
          <p:nvPr/>
        </p:nvGrpSpPr>
        <p:grpSpPr bwMode="auto">
          <a:xfrm>
            <a:off x="1600200" y="2743200"/>
            <a:ext cx="2362200" cy="1295400"/>
            <a:chOff x="1008" y="1728"/>
            <a:chExt cx="1488" cy="816"/>
          </a:xfrm>
        </p:grpSpPr>
        <p:sp>
          <p:nvSpPr>
            <p:cNvPr id="2542608" name="Rectangle 16"/>
            <p:cNvSpPr>
              <a:spLocks noChangeArrowheads="1"/>
            </p:cNvSpPr>
            <p:nvPr/>
          </p:nvSpPr>
          <p:spPr bwMode="auto">
            <a:xfrm>
              <a:off x="1008" y="1728"/>
              <a:ext cx="1488" cy="816"/>
            </a:xfrm>
            <a:prstGeom prst="rect">
              <a:avLst/>
            </a:prstGeom>
            <a:solidFill>
              <a:srgbClr val="E9F7FF"/>
            </a:solidFill>
            <a:ln w="285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2626" name="Text Box 34"/>
            <p:cNvSpPr txBox="1">
              <a:spLocks noChangeArrowheads="1"/>
            </p:cNvSpPr>
            <p:nvPr/>
          </p:nvSpPr>
          <p:spPr bwMode="auto">
            <a:xfrm>
              <a:off x="1056" y="1776"/>
              <a:ext cx="1392" cy="7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Medieval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feudal society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collapsed</a:t>
              </a:r>
            </a:p>
          </p:txBody>
        </p:sp>
      </p:grpSp>
      <p:grpSp>
        <p:nvGrpSpPr>
          <p:cNvPr id="2542676" name="Group 84"/>
          <p:cNvGrpSpPr>
            <a:grpSpLocks/>
          </p:cNvGrpSpPr>
          <p:nvPr/>
        </p:nvGrpSpPr>
        <p:grpSpPr bwMode="auto">
          <a:xfrm>
            <a:off x="3962400" y="2743200"/>
            <a:ext cx="2438400" cy="1295400"/>
            <a:chOff x="2496" y="1728"/>
            <a:chExt cx="1536" cy="816"/>
          </a:xfrm>
        </p:grpSpPr>
        <p:sp>
          <p:nvSpPr>
            <p:cNvPr id="2542610" name="Rectangle 18"/>
            <p:cNvSpPr>
              <a:spLocks noChangeArrowheads="1"/>
            </p:cNvSpPr>
            <p:nvPr/>
          </p:nvSpPr>
          <p:spPr bwMode="auto">
            <a:xfrm>
              <a:off x="2496" y="1728"/>
              <a:ext cx="1536" cy="816"/>
            </a:xfrm>
            <a:prstGeom prst="rect">
              <a:avLst/>
            </a:prstGeom>
            <a:solidFill>
              <a:srgbClr val="FFEFFF"/>
            </a:solidFill>
            <a:ln w="285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2627" name="Text Box 35"/>
            <p:cNvSpPr txBox="1">
              <a:spLocks noChangeArrowheads="1"/>
            </p:cNvSpPr>
            <p:nvPr/>
          </p:nvSpPr>
          <p:spPr bwMode="auto">
            <a:xfrm>
              <a:off x="2568" y="1776"/>
              <a:ext cx="1392" cy="7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Absolute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monarchy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collapsed</a:t>
              </a:r>
            </a:p>
          </p:txBody>
        </p:sp>
      </p:grpSp>
      <p:sp>
        <p:nvSpPr>
          <p:cNvPr id="2542635" name="Text Box 43"/>
          <p:cNvSpPr txBox="1">
            <a:spLocks noChangeArrowheads="1"/>
          </p:cNvSpPr>
          <p:nvPr/>
        </p:nvSpPr>
        <p:spPr bwMode="auto">
          <a:xfrm>
            <a:off x="4076700" y="2209800"/>
            <a:ext cx="2209800" cy="38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1900">
                <a:solidFill>
                  <a:srgbClr val="361B00"/>
                </a:solidFill>
                <a:effectLst/>
                <a:latin typeface="Arial" charset="0"/>
              </a:rPr>
              <a:t>(Swedenborg, etc.)</a:t>
            </a:r>
          </a:p>
        </p:txBody>
      </p:sp>
      <p:pic>
        <p:nvPicPr>
          <p:cNvPr id="2542642" name="Picture 50" descr="Peasants working outside city walls_Public Domaim_smaller"/>
          <p:cNvPicPr>
            <a:picLocks noChangeAspect="1" noChangeArrowheads="1"/>
          </p:cNvPicPr>
          <p:nvPr/>
        </p:nvPicPr>
        <p:blipFill>
          <a:blip r:embed="rId9"/>
          <a:srcRect l="2560" t="32367" r="5777" b="1920"/>
          <a:stretch>
            <a:fillRect/>
          </a:stretch>
        </p:blipFill>
        <p:spPr bwMode="auto">
          <a:xfrm>
            <a:off x="2162175" y="4129088"/>
            <a:ext cx="1238250" cy="1433512"/>
          </a:xfrm>
          <a:prstGeom prst="rect">
            <a:avLst/>
          </a:prstGeom>
          <a:noFill/>
        </p:spPr>
      </p:pic>
      <p:pic>
        <p:nvPicPr>
          <p:cNvPr id="2542657" name="Picture 65" descr="Louis XVI at the Foot of the Scaffold, 21 January 1793"/>
          <p:cNvPicPr>
            <a:picLocks noChangeAspect="1" noChangeArrowheads="1"/>
          </p:cNvPicPr>
          <p:nvPr/>
        </p:nvPicPr>
        <p:blipFill>
          <a:blip r:embed="rId10">
            <a:lum bright="24000" contrast="36000"/>
          </a:blip>
          <a:srcRect l="11531" t="3163" b="15384"/>
          <a:stretch>
            <a:fillRect/>
          </a:stretch>
        </p:blipFill>
        <p:spPr bwMode="auto">
          <a:xfrm>
            <a:off x="4171950" y="4129088"/>
            <a:ext cx="2019300" cy="1433512"/>
          </a:xfrm>
          <a:prstGeom prst="rect">
            <a:avLst/>
          </a:prstGeom>
          <a:noFill/>
        </p:spPr>
      </p:pic>
      <p:sp>
        <p:nvSpPr>
          <p:cNvPr id="2542596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42602" name="Group 10"/>
          <p:cNvGrpSpPr>
            <a:grpSpLocks/>
          </p:cNvGrpSpPr>
          <p:nvPr/>
        </p:nvGrpSpPr>
        <p:grpSpPr bwMode="auto">
          <a:xfrm>
            <a:off x="1143000" y="5568950"/>
            <a:ext cx="6934200" cy="984250"/>
            <a:chOff x="384" y="3504"/>
            <a:chExt cx="4368" cy="620"/>
          </a:xfrm>
        </p:grpSpPr>
        <p:sp>
          <p:nvSpPr>
            <p:cNvPr id="2542603" name="Text Box 11"/>
            <p:cNvSpPr txBox="1">
              <a:spLocks noChangeArrowheads="1"/>
            </p:cNvSpPr>
            <p:nvPr/>
          </p:nvSpPr>
          <p:spPr bwMode="auto">
            <a:xfrm>
              <a:off x="384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42604" name="Text Box 12"/>
            <p:cNvSpPr txBox="1">
              <a:spLocks noChangeArrowheads="1"/>
            </p:cNvSpPr>
            <p:nvPr/>
          </p:nvSpPr>
          <p:spPr bwMode="auto">
            <a:xfrm>
              <a:off x="624" y="3550"/>
              <a:ext cx="4128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the </a:t>
              </a:r>
              <a:r>
                <a:rPr lang="en-US" sz="21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political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sphere, </a:t>
              </a:r>
              <a:r>
                <a:rPr lang="en-US" sz="21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medieval feudal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society and then </a:t>
              </a:r>
              <a:r>
                <a:rPr lang="en-US" sz="21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absolute monarchy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collapsed under the weight of the </a:t>
              </a:r>
              <a:r>
                <a:rPr lang="en-US" sz="2100" dirty="0">
                  <a:solidFill>
                    <a:srgbClr val="FFFF66"/>
                  </a:solidFill>
                  <a:effectLst/>
                  <a:latin typeface="Arial Narrow" pitchFamily="34" charset="0"/>
                </a:rPr>
                <a:t>first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second renaissances and reformations respectively.</a:t>
              </a:r>
              <a:endParaRPr lang="en-US" sz="2100" b="0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2542678" name="Picture 86" descr="Louis XVI at the Foot of the Scaffold, 21 January 1793"/>
          <p:cNvPicPr>
            <a:picLocks noChangeAspect="1" noChangeArrowheads="1"/>
          </p:cNvPicPr>
          <p:nvPr/>
        </p:nvPicPr>
        <p:blipFill>
          <a:blip r:embed="rId10">
            <a:lum bright="24000" contrast="36000"/>
          </a:blip>
          <a:srcRect l="1172" t="2029" b="15384"/>
          <a:stretch>
            <a:fillRect/>
          </a:stretch>
        </p:blipFill>
        <p:spPr bwMode="auto">
          <a:xfrm>
            <a:off x="3962400" y="228600"/>
            <a:ext cx="3905250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42677" name="Picture 85" descr="Peasants working outside city walls_Public Domaim_smaller"/>
          <p:cNvPicPr>
            <a:picLocks noChangeAspect="1" noChangeArrowheads="1"/>
          </p:cNvPicPr>
          <p:nvPr/>
        </p:nvPicPr>
        <p:blipFill>
          <a:blip r:embed="rId9"/>
          <a:srcRect l="2560" t="34483" r="2463" b="1920"/>
          <a:stretch>
            <a:fillRect/>
          </a:stretch>
        </p:blipFill>
        <p:spPr bwMode="auto">
          <a:xfrm>
            <a:off x="1600200" y="228600"/>
            <a:ext cx="2327275" cy="2514600"/>
          </a:xfrm>
          <a:prstGeom prst="rect">
            <a:avLst/>
          </a:prstGeom>
          <a:noFill/>
        </p:spPr>
      </p:pic>
      <p:sp>
        <p:nvSpPr>
          <p:cNvPr id="2542688" name="Rectangle 96" descr="Religion-CROSS"/>
          <p:cNvSpPr>
            <a:spLocks noChangeArrowheads="1"/>
          </p:cNvSpPr>
          <p:nvPr/>
        </p:nvSpPr>
        <p:spPr bwMode="auto">
          <a:xfrm>
            <a:off x="381000" y="1524000"/>
            <a:ext cx="1066800" cy="1143000"/>
          </a:xfrm>
          <a:prstGeom prst="rect">
            <a:avLst/>
          </a:prstGeom>
          <a:blipFill dpi="0" rotWithShape="1">
            <a:blip r:embed="rId11"/>
            <a:srcRect/>
            <a:stretch>
              <a:fillRect b="-53201"/>
            </a:stretch>
          </a:blip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542689" name="Text Box 97"/>
          <p:cNvSpPr txBox="1">
            <a:spLocks noChangeArrowheads="1"/>
          </p:cNvSpPr>
          <p:nvPr/>
        </p:nvSpPr>
        <p:spPr bwMode="auto">
          <a:xfrm>
            <a:off x="381000" y="1835150"/>
            <a:ext cx="1066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Religion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4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4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42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542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42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42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4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42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42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42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42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4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4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42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42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4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4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4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4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4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54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542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54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54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542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54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254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2615" grpId="0" animBg="1"/>
      <p:bldP spid="2542690" grpId="0" animBg="1"/>
      <p:bldP spid="25426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5155" name="Group 3"/>
          <p:cNvGrpSpPr>
            <a:grpSpLocks/>
          </p:cNvGrpSpPr>
          <p:nvPr/>
        </p:nvGrpSpPr>
        <p:grpSpPr bwMode="auto">
          <a:xfrm>
            <a:off x="6400800" y="2743200"/>
            <a:ext cx="2362200" cy="1295400"/>
            <a:chOff x="4032" y="1728"/>
            <a:chExt cx="1488" cy="816"/>
          </a:xfrm>
        </p:grpSpPr>
        <p:sp>
          <p:nvSpPr>
            <p:cNvPr id="2865156" name="Rectangle 4"/>
            <p:cNvSpPr>
              <a:spLocks noChangeArrowheads="1"/>
            </p:cNvSpPr>
            <p:nvPr/>
          </p:nvSpPr>
          <p:spPr bwMode="auto">
            <a:xfrm>
              <a:off x="4032" y="1728"/>
              <a:ext cx="1488" cy="816"/>
            </a:xfrm>
            <a:prstGeom prst="rect">
              <a:avLst/>
            </a:prstGeom>
            <a:solidFill>
              <a:srgbClr val="FFFFEB"/>
            </a:solidFill>
            <a:ln w="285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5157" name="Text Box 5"/>
            <p:cNvSpPr txBox="1">
              <a:spLocks noChangeArrowheads="1"/>
            </p:cNvSpPr>
            <p:nvPr/>
          </p:nvSpPr>
          <p:spPr bwMode="auto">
            <a:xfrm>
              <a:off x="4104" y="1824"/>
              <a:ext cx="1344" cy="4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Communism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collapsed</a:t>
              </a:r>
            </a:p>
          </p:txBody>
        </p:sp>
      </p:grpSp>
      <p:sp>
        <p:nvSpPr>
          <p:cNvPr id="2865158" name="Text Box 6"/>
          <p:cNvSpPr txBox="1">
            <a:spLocks noChangeArrowheads="1"/>
          </p:cNvSpPr>
          <p:nvPr/>
        </p:nvSpPr>
        <p:spPr bwMode="auto">
          <a:xfrm>
            <a:off x="457200" y="166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 u="sng">
                <a:solidFill>
                  <a:srgbClr val="500028"/>
                </a:solidFill>
                <a:effectLst/>
                <a:latin typeface="Arial Black" pitchFamily="34" charset="0"/>
              </a:rPr>
              <a:t>Three-stage Revolutions</a:t>
            </a:r>
          </a:p>
        </p:txBody>
      </p:sp>
      <p:sp>
        <p:nvSpPr>
          <p:cNvPr id="2865159" name="Rectangle 7"/>
          <p:cNvSpPr>
            <a:spLocks noChangeArrowheads="1"/>
          </p:cNvSpPr>
          <p:nvPr/>
        </p:nvSpPr>
        <p:spPr bwMode="auto">
          <a:xfrm>
            <a:off x="1600200" y="1447800"/>
            <a:ext cx="2362200" cy="1295400"/>
          </a:xfrm>
          <a:prstGeom prst="rect">
            <a:avLst/>
          </a:prstGeom>
          <a:solidFill>
            <a:srgbClr val="E9F7FF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5160" name="Rectangle 8"/>
          <p:cNvSpPr>
            <a:spLocks noChangeArrowheads="1"/>
          </p:cNvSpPr>
          <p:nvPr/>
        </p:nvSpPr>
        <p:spPr bwMode="auto">
          <a:xfrm>
            <a:off x="3962400" y="1447800"/>
            <a:ext cx="2438400" cy="1295400"/>
          </a:xfrm>
          <a:prstGeom prst="rect">
            <a:avLst/>
          </a:prstGeom>
          <a:solidFill>
            <a:srgbClr val="FFEFFF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5161" name="Rectangle 9"/>
          <p:cNvSpPr>
            <a:spLocks noChangeArrowheads="1"/>
          </p:cNvSpPr>
          <p:nvPr/>
        </p:nvSpPr>
        <p:spPr bwMode="auto">
          <a:xfrm>
            <a:off x="6400800" y="1447800"/>
            <a:ext cx="2362200" cy="1295400"/>
          </a:xfrm>
          <a:prstGeom prst="rect">
            <a:avLst/>
          </a:prstGeom>
          <a:solidFill>
            <a:srgbClr val="FFFFEB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5162" name="Rectangle 10"/>
          <p:cNvSpPr>
            <a:spLocks noChangeArrowheads="1"/>
          </p:cNvSpPr>
          <p:nvPr/>
        </p:nvSpPr>
        <p:spPr bwMode="auto">
          <a:xfrm>
            <a:off x="1600200" y="2743200"/>
            <a:ext cx="2362200" cy="1295400"/>
          </a:xfrm>
          <a:prstGeom prst="rect">
            <a:avLst/>
          </a:prstGeom>
          <a:solidFill>
            <a:srgbClr val="E9F7FF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5163" name="Rectangle 11"/>
          <p:cNvSpPr>
            <a:spLocks noChangeArrowheads="1"/>
          </p:cNvSpPr>
          <p:nvPr/>
        </p:nvSpPr>
        <p:spPr bwMode="auto">
          <a:xfrm>
            <a:off x="3962400" y="2743200"/>
            <a:ext cx="2438400" cy="1295400"/>
          </a:xfrm>
          <a:prstGeom prst="rect">
            <a:avLst/>
          </a:prstGeom>
          <a:solidFill>
            <a:srgbClr val="FFEFFF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5167" name="Text Box 15"/>
          <p:cNvSpPr txBox="1">
            <a:spLocks noChangeArrowheads="1"/>
          </p:cNvSpPr>
          <p:nvPr/>
        </p:nvSpPr>
        <p:spPr bwMode="auto">
          <a:xfrm>
            <a:off x="1676400" y="15240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First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reformation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(Luther)</a:t>
            </a:r>
          </a:p>
        </p:txBody>
      </p:sp>
      <p:sp>
        <p:nvSpPr>
          <p:cNvPr id="2865168" name="Text Box 16"/>
          <p:cNvSpPr txBox="1">
            <a:spLocks noChangeArrowheads="1"/>
          </p:cNvSpPr>
          <p:nvPr/>
        </p:nvSpPr>
        <p:spPr bwMode="auto">
          <a:xfrm>
            <a:off x="4038600" y="13716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Second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reformation</a:t>
            </a:r>
            <a:endParaRPr lang="en-US" sz="1800">
              <a:solidFill>
                <a:srgbClr val="361B00"/>
              </a:solidFill>
              <a:effectLst/>
              <a:latin typeface="Arial" charset="0"/>
            </a:endParaRPr>
          </a:p>
        </p:txBody>
      </p:sp>
      <p:sp>
        <p:nvSpPr>
          <p:cNvPr id="2865169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Third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reformation</a:t>
            </a:r>
          </a:p>
        </p:txBody>
      </p:sp>
      <p:sp>
        <p:nvSpPr>
          <p:cNvPr id="2865170" name="Text Box 18"/>
          <p:cNvSpPr txBox="1">
            <a:spLocks noChangeArrowheads="1"/>
          </p:cNvSpPr>
          <p:nvPr/>
        </p:nvSpPr>
        <p:spPr bwMode="auto">
          <a:xfrm>
            <a:off x="1676400" y="28194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Medieval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feudal society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collapsed</a:t>
            </a:r>
          </a:p>
        </p:txBody>
      </p:sp>
      <p:sp>
        <p:nvSpPr>
          <p:cNvPr id="2865171" name="Text Box 19"/>
          <p:cNvSpPr txBox="1">
            <a:spLocks noChangeArrowheads="1"/>
          </p:cNvSpPr>
          <p:nvPr/>
        </p:nvSpPr>
        <p:spPr bwMode="auto">
          <a:xfrm>
            <a:off x="4076700" y="28194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Absolute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monarchy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collapsed</a:t>
            </a:r>
          </a:p>
        </p:txBody>
      </p:sp>
      <p:sp>
        <p:nvSpPr>
          <p:cNvPr id="2865172" name="Text Box 20"/>
          <p:cNvSpPr txBox="1">
            <a:spLocks noChangeArrowheads="1"/>
          </p:cNvSpPr>
          <p:nvPr/>
        </p:nvSpPr>
        <p:spPr bwMode="auto">
          <a:xfrm>
            <a:off x="4076700" y="2209800"/>
            <a:ext cx="2209800" cy="38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1900">
                <a:solidFill>
                  <a:srgbClr val="361B00"/>
                </a:solidFill>
                <a:effectLst/>
                <a:latin typeface="Arial" charset="0"/>
              </a:rPr>
              <a:t>(Swedenborg, etc.)</a:t>
            </a:r>
          </a:p>
        </p:txBody>
      </p:sp>
      <p:grpSp>
        <p:nvGrpSpPr>
          <p:cNvPr id="2865173" name="Group 21"/>
          <p:cNvGrpSpPr>
            <a:grpSpLocks/>
          </p:cNvGrpSpPr>
          <p:nvPr/>
        </p:nvGrpSpPr>
        <p:grpSpPr bwMode="auto">
          <a:xfrm>
            <a:off x="4038600" y="762000"/>
            <a:ext cx="2286000" cy="609600"/>
            <a:chOff x="2544" y="480"/>
            <a:chExt cx="1440" cy="384"/>
          </a:xfrm>
        </p:grpSpPr>
        <p:sp>
          <p:nvSpPr>
            <p:cNvPr id="2865174" name="Line 22"/>
            <p:cNvSpPr>
              <a:spLocks noChangeShapeType="1"/>
            </p:cNvSpPr>
            <p:nvPr/>
          </p:nvSpPr>
          <p:spPr bwMode="auto">
            <a:xfrm rot="5400000" flipV="1">
              <a:off x="3070" y="669"/>
              <a:ext cx="384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5175" name="Text Box 23"/>
            <p:cNvSpPr txBox="1">
              <a:spLocks noChangeArrowheads="1"/>
            </p:cNvSpPr>
            <p:nvPr/>
          </p:nvSpPr>
          <p:spPr bwMode="auto">
            <a:xfrm>
              <a:off x="2544" y="480"/>
              <a:ext cx="1440" cy="240"/>
            </a:xfrm>
            <a:prstGeom prst="rect">
              <a:avLst/>
            </a:prstGeom>
            <a:solidFill>
              <a:srgbClr val="FFEFFF"/>
            </a:solidFill>
            <a:ln w="31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800" b="0">
                  <a:solidFill>
                    <a:srgbClr val="500028"/>
                  </a:solidFill>
                  <a:effectLst/>
                  <a:latin typeface="Fette Engschrift" pitchFamily="2" charset="0"/>
                </a:rPr>
                <a:t>Second renaissance</a:t>
              </a:r>
            </a:p>
          </p:txBody>
        </p:sp>
      </p:grpSp>
      <p:grpSp>
        <p:nvGrpSpPr>
          <p:cNvPr id="2865176" name="Group 24"/>
          <p:cNvGrpSpPr>
            <a:grpSpLocks/>
          </p:cNvGrpSpPr>
          <p:nvPr/>
        </p:nvGrpSpPr>
        <p:grpSpPr bwMode="auto">
          <a:xfrm>
            <a:off x="1600200" y="762000"/>
            <a:ext cx="2286000" cy="609600"/>
            <a:chOff x="1008" y="480"/>
            <a:chExt cx="1440" cy="384"/>
          </a:xfrm>
        </p:grpSpPr>
        <p:sp>
          <p:nvSpPr>
            <p:cNvPr id="2865177" name="Line 25"/>
            <p:cNvSpPr>
              <a:spLocks noChangeShapeType="1"/>
            </p:cNvSpPr>
            <p:nvPr/>
          </p:nvSpPr>
          <p:spPr bwMode="auto">
            <a:xfrm rot="5400000" flipV="1">
              <a:off x="1560" y="669"/>
              <a:ext cx="384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5178" name="Text Box 26"/>
            <p:cNvSpPr txBox="1">
              <a:spLocks noChangeArrowheads="1"/>
            </p:cNvSpPr>
            <p:nvPr/>
          </p:nvSpPr>
          <p:spPr bwMode="auto">
            <a:xfrm>
              <a:off x="1008" y="480"/>
              <a:ext cx="1440" cy="240"/>
            </a:xfrm>
            <a:prstGeom prst="rect">
              <a:avLst/>
            </a:prstGeom>
            <a:solidFill>
              <a:srgbClr val="E9F7FF"/>
            </a:solidFill>
            <a:ln w="31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800" b="0">
                  <a:solidFill>
                    <a:srgbClr val="500028"/>
                  </a:solidFill>
                  <a:effectLst/>
                  <a:latin typeface="Fette Engschrift" pitchFamily="2" charset="0"/>
                </a:rPr>
                <a:t>First </a:t>
              </a:r>
              <a:r>
                <a:rPr lang="en-US" sz="2800" b="0">
                  <a:solidFill>
                    <a:srgbClr val="4C0026"/>
                  </a:solidFill>
                  <a:effectLst/>
                  <a:latin typeface="Fette Engschrift" pitchFamily="2" charset="0"/>
                </a:rPr>
                <a:t>renaissance</a:t>
              </a:r>
            </a:p>
          </p:txBody>
        </p:sp>
      </p:grpSp>
      <p:grpSp>
        <p:nvGrpSpPr>
          <p:cNvPr id="2865179" name="Group 27"/>
          <p:cNvGrpSpPr>
            <a:grpSpLocks/>
          </p:cNvGrpSpPr>
          <p:nvPr/>
        </p:nvGrpSpPr>
        <p:grpSpPr bwMode="auto">
          <a:xfrm>
            <a:off x="6477000" y="762000"/>
            <a:ext cx="2286000" cy="609600"/>
            <a:chOff x="4080" y="480"/>
            <a:chExt cx="1440" cy="384"/>
          </a:xfrm>
        </p:grpSpPr>
        <p:sp>
          <p:nvSpPr>
            <p:cNvPr id="2865180" name="Line 28"/>
            <p:cNvSpPr>
              <a:spLocks noChangeShapeType="1"/>
            </p:cNvSpPr>
            <p:nvPr/>
          </p:nvSpPr>
          <p:spPr bwMode="auto">
            <a:xfrm rot="5400000" flipV="1">
              <a:off x="4585" y="669"/>
              <a:ext cx="384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5181" name="Text Box 29"/>
            <p:cNvSpPr txBox="1">
              <a:spLocks noChangeArrowheads="1"/>
            </p:cNvSpPr>
            <p:nvPr/>
          </p:nvSpPr>
          <p:spPr bwMode="auto">
            <a:xfrm>
              <a:off x="4080" y="480"/>
              <a:ext cx="1440" cy="240"/>
            </a:xfrm>
            <a:prstGeom prst="rect">
              <a:avLst/>
            </a:prstGeom>
            <a:solidFill>
              <a:srgbClr val="FFFFEB"/>
            </a:solidFill>
            <a:ln w="31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800" b="0">
                  <a:solidFill>
                    <a:srgbClr val="500028"/>
                  </a:solidFill>
                  <a:effectLst/>
                  <a:latin typeface="Fette Engschrift" pitchFamily="2" charset="0"/>
                </a:rPr>
                <a:t>Third renaissance</a:t>
              </a:r>
            </a:p>
          </p:txBody>
        </p:sp>
      </p:grpSp>
      <p:pic>
        <p:nvPicPr>
          <p:cNvPr id="2865182" name="Picture 30" descr="Peasants working outside city walls_Public Domaim_smaller"/>
          <p:cNvPicPr>
            <a:picLocks noChangeAspect="1" noChangeArrowheads="1"/>
          </p:cNvPicPr>
          <p:nvPr/>
        </p:nvPicPr>
        <p:blipFill>
          <a:blip r:embed="rId3"/>
          <a:srcRect l="2560" t="32367" r="5777" b="1920"/>
          <a:stretch>
            <a:fillRect/>
          </a:stretch>
        </p:blipFill>
        <p:spPr bwMode="auto">
          <a:xfrm>
            <a:off x="2162175" y="4129088"/>
            <a:ext cx="1238250" cy="1433512"/>
          </a:xfrm>
          <a:prstGeom prst="rect">
            <a:avLst/>
          </a:prstGeom>
          <a:noFill/>
        </p:spPr>
      </p:pic>
      <p:pic>
        <p:nvPicPr>
          <p:cNvPr id="2865183" name="Picture 31" descr="Louis XVI at the Foot of the Scaffold, 21 January 1793"/>
          <p:cNvPicPr>
            <a:picLocks noChangeAspect="1" noChangeArrowheads="1"/>
          </p:cNvPicPr>
          <p:nvPr/>
        </p:nvPicPr>
        <p:blipFill>
          <a:blip r:embed="rId4">
            <a:lum bright="24000" contrast="36000"/>
          </a:blip>
          <a:srcRect l="11531" t="3163" b="15384"/>
          <a:stretch>
            <a:fillRect/>
          </a:stretch>
        </p:blipFill>
        <p:spPr bwMode="auto">
          <a:xfrm>
            <a:off x="4171950" y="4129088"/>
            <a:ext cx="2019300" cy="1433512"/>
          </a:xfrm>
          <a:prstGeom prst="rect">
            <a:avLst/>
          </a:prstGeom>
          <a:noFill/>
        </p:spPr>
      </p:pic>
      <p:pic>
        <p:nvPicPr>
          <p:cNvPr id="2865184" name="Picture 32" descr="Germans celebrating the fall of the Berlin Wall_by U"/>
          <p:cNvPicPr>
            <a:picLocks noChangeAspect="1" noChangeArrowheads="1"/>
          </p:cNvPicPr>
          <p:nvPr/>
        </p:nvPicPr>
        <p:blipFill>
          <a:blip r:embed="rId5"/>
          <a:srcRect l="3334" r="6667" b="394"/>
          <a:stretch>
            <a:fillRect/>
          </a:stretch>
        </p:blipFill>
        <p:spPr bwMode="auto">
          <a:xfrm>
            <a:off x="1676400" y="2209800"/>
            <a:ext cx="4648200" cy="3346450"/>
          </a:xfrm>
          <a:prstGeom prst="rect">
            <a:avLst/>
          </a:prstGeom>
          <a:noFill/>
        </p:spPr>
      </p:pic>
      <p:pic>
        <p:nvPicPr>
          <p:cNvPr id="2865185" name="Picture 33" descr="479009"/>
          <p:cNvPicPr>
            <a:picLocks noChangeAspect="1" noChangeArrowheads="1"/>
          </p:cNvPicPr>
          <p:nvPr/>
        </p:nvPicPr>
        <p:blipFill>
          <a:blip r:embed="rId6"/>
          <a:srcRect r="-511" b="330"/>
          <a:stretch>
            <a:fillRect/>
          </a:stretch>
        </p:blipFill>
        <p:spPr bwMode="auto">
          <a:xfrm>
            <a:off x="6659563" y="2819400"/>
            <a:ext cx="1843087" cy="2743200"/>
          </a:xfrm>
          <a:prstGeom prst="rect">
            <a:avLst/>
          </a:prstGeom>
          <a:noFill/>
        </p:spPr>
      </p:pic>
      <p:sp>
        <p:nvSpPr>
          <p:cNvPr id="2865186" name="Rectangle 34" descr="Religion-CROSS"/>
          <p:cNvSpPr>
            <a:spLocks noChangeArrowheads="1"/>
          </p:cNvSpPr>
          <p:nvPr/>
        </p:nvSpPr>
        <p:spPr bwMode="auto">
          <a:xfrm>
            <a:off x="381000" y="1524000"/>
            <a:ext cx="1066800" cy="1143000"/>
          </a:xfrm>
          <a:prstGeom prst="rect">
            <a:avLst/>
          </a:prstGeom>
          <a:blipFill dpi="0" rotWithShape="1">
            <a:blip r:embed="rId7"/>
            <a:srcRect/>
            <a:stretch>
              <a:fillRect b="-53201"/>
            </a:stretch>
          </a:blip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865187" name="Text Box 35"/>
          <p:cNvSpPr txBox="1">
            <a:spLocks noChangeArrowheads="1"/>
          </p:cNvSpPr>
          <p:nvPr/>
        </p:nvSpPr>
        <p:spPr bwMode="auto">
          <a:xfrm>
            <a:off x="381000" y="1835150"/>
            <a:ext cx="1066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Religion</a:t>
            </a:r>
          </a:p>
        </p:txBody>
      </p:sp>
      <p:pic>
        <p:nvPicPr>
          <p:cNvPr id="2865188" name="Picture 36" descr="479009"/>
          <p:cNvPicPr>
            <a:picLocks noChangeAspect="1" noChangeArrowheads="1"/>
          </p:cNvPicPr>
          <p:nvPr/>
        </p:nvPicPr>
        <p:blipFill>
          <a:blip r:embed="rId6"/>
          <a:srcRect r="-511" b="330"/>
          <a:stretch>
            <a:fillRect/>
          </a:stretch>
        </p:blipFill>
        <p:spPr bwMode="auto">
          <a:xfrm>
            <a:off x="6654800" y="3581400"/>
            <a:ext cx="1843088" cy="2743200"/>
          </a:xfrm>
          <a:prstGeom prst="rect">
            <a:avLst/>
          </a:prstGeom>
          <a:noFill/>
        </p:spPr>
      </p:pic>
      <p:sp>
        <p:nvSpPr>
          <p:cNvPr id="2865189" name="Rectangle 37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5190" name="Text Box 38"/>
          <p:cNvSpPr txBox="1">
            <a:spLocks noChangeArrowheads="1"/>
          </p:cNvSpPr>
          <p:nvPr/>
        </p:nvSpPr>
        <p:spPr bwMode="auto">
          <a:xfrm>
            <a:off x="914400" y="5578475"/>
            <a:ext cx="7391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Through the coming third religious reformation, the democratic world will triumph and bring the </a:t>
            </a:r>
            <a:r>
              <a:rPr lang="en-US" sz="2000" u="sng">
                <a:solidFill>
                  <a:schemeClr val="bg1"/>
                </a:solidFill>
                <a:effectLst/>
                <a:latin typeface="Arial Narrow" pitchFamily="34" charset="0"/>
              </a:rPr>
              <a:t>communist world</a:t>
            </a: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, established through the third renaissance, to its knees. Then the two worlds will unite into one </a:t>
            </a:r>
            <a:r>
              <a:rPr lang="en-US" sz="2000" u="sng">
                <a:solidFill>
                  <a:schemeClr val="bg1"/>
                </a:solidFill>
                <a:effectLst/>
                <a:latin typeface="Arial Narrow" pitchFamily="34" charset="0"/>
              </a:rPr>
              <a:t>Kingdom of Heaven on earth</a:t>
            </a: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 under God </a:t>
            </a:r>
            <a:r>
              <a:rPr lang="en-US" sz="1800" b="0">
                <a:solidFill>
                  <a:schemeClr val="bg1"/>
                </a:solidFill>
                <a:effectLst/>
                <a:latin typeface="Arial Narrow" pitchFamily="34" charset="0"/>
              </a:rPr>
              <a:t>(p. 365).</a:t>
            </a:r>
          </a:p>
        </p:txBody>
      </p:sp>
      <p:sp>
        <p:nvSpPr>
          <p:cNvPr id="2865192" name="Text Box 40"/>
          <p:cNvSpPr txBox="1">
            <a:spLocks noChangeArrowheads="1"/>
          </p:cNvSpPr>
          <p:nvPr/>
        </p:nvSpPr>
        <p:spPr bwMode="auto">
          <a:xfrm>
            <a:off x="7086600" y="35052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18900000" algn="ctr" rotWithShape="0">
              <a:schemeClr val="bg1"/>
            </a:outerShdw>
          </a:effectLst>
        </p:spPr>
        <p:txBody>
          <a:bodyPr wrap="none" anchor="ctr"/>
          <a:lstStyle/>
          <a:p>
            <a:pPr algn="r" eaLnBrk="0" hangingPunct="0">
              <a:lnSpc>
                <a:spcPct val="100000"/>
              </a:lnSpc>
            </a:pPr>
            <a:r>
              <a:rPr lang="en-US" sz="1900" dirty="0">
                <a:solidFill>
                  <a:srgbClr val="361B00"/>
                </a:solidFill>
                <a:effectLst/>
                <a:latin typeface="Arial" charset="0"/>
              </a:rPr>
              <a:t>H. kingdom</a:t>
            </a:r>
          </a:p>
        </p:txBody>
      </p:sp>
      <p:sp>
        <p:nvSpPr>
          <p:cNvPr id="2865193" name="Line 41"/>
          <p:cNvSpPr>
            <a:spLocks noChangeShapeType="1"/>
          </p:cNvSpPr>
          <p:nvPr/>
        </p:nvSpPr>
        <p:spPr bwMode="auto">
          <a:xfrm>
            <a:off x="6705600" y="3733800"/>
            <a:ext cx="304800" cy="0"/>
          </a:xfrm>
          <a:prstGeom prst="line">
            <a:avLst/>
          </a:prstGeom>
          <a:noFill/>
          <a:ln w="38100">
            <a:solidFill>
              <a:srgbClr val="3C1E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5198" name="Rectangle 46" descr="707057"/>
          <p:cNvSpPr>
            <a:spLocks noChangeArrowheads="1"/>
          </p:cNvSpPr>
          <p:nvPr/>
        </p:nvSpPr>
        <p:spPr bwMode="auto">
          <a:xfrm>
            <a:off x="381000" y="2819400"/>
            <a:ext cx="1066800" cy="1143000"/>
          </a:xfrm>
          <a:prstGeom prst="rect">
            <a:avLst/>
          </a:prstGeom>
          <a:blipFill dpi="0" rotWithShape="0">
            <a:blip r:embed="rId8" cstate="print"/>
            <a:srcRect/>
            <a:stretch>
              <a:fillRect r="-14064"/>
            </a:stretch>
          </a:blip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5199" name="Rectangle 47"/>
          <p:cNvSpPr>
            <a:spLocks noChangeArrowheads="1"/>
          </p:cNvSpPr>
          <p:nvPr/>
        </p:nvSpPr>
        <p:spPr bwMode="auto">
          <a:xfrm>
            <a:off x="381000" y="3254375"/>
            <a:ext cx="1066800" cy="260350"/>
          </a:xfrm>
          <a:prstGeom prst="rect">
            <a:avLst/>
          </a:prstGeom>
          <a:solidFill>
            <a:srgbClr val="000000">
              <a:alpha val="5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5200" name="Text Box 48"/>
          <p:cNvSpPr txBox="1">
            <a:spLocks noChangeArrowheads="1"/>
          </p:cNvSpPr>
          <p:nvPr/>
        </p:nvSpPr>
        <p:spPr bwMode="auto">
          <a:xfrm>
            <a:off x="381000" y="3124200"/>
            <a:ext cx="1076325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5400" dir="10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Politics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6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65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865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865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6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865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6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86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6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865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6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5190" grpId="0"/>
      <p:bldP spid="2865192" grpId="0"/>
      <p:bldP spid="286519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26" name="Text Box 2"/>
          <p:cNvSpPr txBox="1">
            <a:spLocks noChangeArrowheads="1"/>
          </p:cNvSpPr>
          <p:nvPr/>
        </p:nvSpPr>
        <p:spPr bwMode="auto">
          <a:xfrm>
            <a:off x="457200" y="166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 u="sng">
                <a:solidFill>
                  <a:srgbClr val="500028"/>
                </a:solidFill>
                <a:effectLst/>
                <a:latin typeface="Arial Black" pitchFamily="34" charset="0"/>
              </a:rPr>
              <a:t>Three-stage Revolutions</a:t>
            </a:r>
          </a:p>
        </p:txBody>
      </p:sp>
      <p:sp>
        <p:nvSpPr>
          <p:cNvPr id="2561027" name="Rectangle 3"/>
          <p:cNvSpPr>
            <a:spLocks noChangeArrowheads="1"/>
          </p:cNvSpPr>
          <p:nvPr/>
        </p:nvSpPr>
        <p:spPr bwMode="auto">
          <a:xfrm>
            <a:off x="1600200" y="1447800"/>
            <a:ext cx="2362200" cy="1295400"/>
          </a:xfrm>
          <a:prstGeom prst="rect">
            <a:avLst/>
          </a:prstGeom>
          <a:solidFill>
            <a:srgbClr val="E9F7FF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28" name="Rectangle 4"/>
          <p:cNvSpPr>
            <a:spLocks noChangeArrowheads="1"/>
          </p:cNvSpPr>
          <p:nvPr/>
        </p:nvSpPr>
        <p:spPr bwMode="auto">
          <a:xfrm>
            <a:off x="3962400" y="1447800"/>
            <a:ext cx="2438400" cy="1295400"/>
          </a:xfrm>
          <a:prstGeom prst="rect">
            <a:avLst/>
          </a:prstGeom>
          <a:solidFill>
            <a:srgbClr val="FFEFFF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29" name="Rectangle 5"/>
          <p:cNvSpPr>
            <a:spLocks noChangeArrowheads="1"/>
          </p:cNvSpPr>
          <p:nvPr/>
        </p:nvSpPr>
        <p:spPr bwMode="auto">
          <a:xfrm>
            <a:off x="6400800" y="1447800"/>
            <a:ext cx="2362200" cy="1295400"/>
          </a:xfrm>
          <a:prstGeom prst="rect">
            <a:avLst/>
          </a:prstGeom>
          <a:solidFill>
            <a:srgbClr val="FFFFEB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30" name="Rectangle 6"/>
          <p:cNvSpPr>
            <a:spLocks noChangeArrowheads="1"/>
          </p:cNvSpPr>
          <p:nvPr/>
        </p:nvSpPr>
        <p:spPr bwMode="auto">
          <a:xfrm>
            <a:off x="1600200" y="2743200"/>
            <a:ext cx="2362200" cy="1295400"/>
          </a:xfrm>
          <a:prstGeom prst="rect">
            <a:avLst/>
          </a:prstGeom>
          <a:solidFill>
            <a:srgbClr val="E9F7FF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31" name="Rectangle 7"/>
          <p:cNvSpPr>
            <a:spLocks noChangeArrowheads="1"/>
          </p:cNvSpPr>
          <p:nvPr/>
        </p:nvSpPr>
        <p:spPr bwMode="auto">
          <a:xfrm>
            <a:off x="3962400" y="2743200"/>
            <a:ext cx="2438400" cy="1295400"/>
          </a:xfrm>
          <a:prstGeom prst="rect">
            <a:avLst/>
          </a:prstGeom>
          <a:solidFill>
            <a:srgbClr val="FFEFFF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38" name="Text Box 14"/>
          <p:cNvSpPr txBox="1">
            <a:spLocks noChangeArrowheads="1"/>
          </p:cNvSpPr>
          <p:nvPr/>
        </p:nvSpPr>
        <p:spPr bwMode="auto">
          <a:xfrm>
            <a:off x="1676400" y="15240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First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reformation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(Luther)</a:t>
            </a:r>
          </a:p>
        </p:txBody>
      </p:sp>
      <p:sp>
        <p:nvSpPr>
          <p:cNvPr id="2561039" name="Text Box 15"/>
          <p:cNvSpPr txBox="1">
            <a:spLocks noChangeArrowheads="1"/>
          </p:cNvSpPr>
          <p:nvPr/>
        </p:nvSpPr>
        <p:spPr bwMode="auto">
          <a:xfrm>
            <a:off x="4038600" y="13716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Second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reformation</a:t>
            </a:r>
            <a:endParaRPr lang="en-US" sz="1800">
              <a:solidFill>
                <a:srgbClr val="361B00"/>
              </a:solidFill>
              <a:effectLst/>
              <a:latin typeface="Arial" charset="0"/>
            </a:endParaRPr>
          </a:p>
        </p:txBody>
      </p:sp>
      <p:sp>
        <p:nvSpPr>
          <p:cNvPr id="2561040" name="Text Box 16"/>
          <p:cNvSpPr txBox="1">
            <a:spLocks noChangeArrowheads="1"/>
          </p:cNvSpPr>
          <p:nvPr/>
        </p:nvSpPr>
        <p:spPr bwMode="auto">
          <a:xfrm>
            <a:off x="6477000" y="15240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Third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reformation</a:t>
            </a:r>
          </a:p>
        </p:txBody>
      </p:sp>
      <p:sp>
        <p:nvSpPr>
          <p:cNvPr id="2561041" name="Text Box 17"/>
          <p:cNvSpPr txBox="1">
            <a:spLocks noChangeArrowheads="1"/>
          </p:cNvSpPr>
          <p:nvPr/>
        </p:nvSpPr>
        <p:spPr bwMode="auto">
          <a:xfrm>
            <a:off x="1676400" y="28194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Medieval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feudal society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collapsed</a:t>
            </a:r>
          </a:p>
        </p:txBody>
      </p:sp>
      <p:sp>
        <p:nvSpPr>
          <p:cNvPr id="2561042" name="Text Box 18"/>
          <p:cNvSpPr txBox="1">
            <a:spLocks noChangeArrowheads="1"/>
          </p:cNvSpPr>
          <p:nvPr/>
        </p:nvSpPr>
        <p:spPr bwMode="auto">
          <a:xfrm>
            <a:off x="4076700" y="28194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Absolute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monarchy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collapsed</a:t>
            </a:r>
          </a:p>
        </p:txBody>
      </p:sp>
      <p:sp>
        <p:nvSpPr>
          <p:cNvPr id="2561043" name="Text Box 19"/>
          <p:cNvSpPr txBox="1">
            <a:spLocks noChangeArrowheads="1"/>
          </p:cNvSpPr>
          <p:nvPr/>
        </p:nvSpPr>
        <p:spPr bwMode="auto">
          <a:xfrm>
            <a:off x="4076700" y="2209800"/>
            <a:ext cx="2209800" cy="38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1900">
                <a:solidFill>
                  <a:srgbClr val="361B00"/>
                </a:solidFill>
                <a:effectLst/>
                <a:latin typeface="Arial" charset="0"/>
              </a:rPr>
              <a:t>(Swedenborg, etc.)</a:t>
            </a:r>
          </a:p>
        </p:txBody>
      </p:sp>
      <p:grpSp>
        <p:nvGrpSpPr>
          <p:cNvPr id="2561044" name="Group 20"/>
          <p:cNvGrpSpPr>
            <a:grpSpLocks/>
          </p:cNvGrpSpPr>
          <p:nvPr/>
        </p:nvGrpSpPr>
        <p:grpSpPr bwMode="auto">
          <a:xfrm>
            <a:off x="4038600" y="762000"/>
            <a:ext cx="2286000" cy="609600"/>
            <a:chOff x="2544" y="480"/>
            <a:chExt cx="1440" cy="384"/>
          </a:xfrm>
        </p:grpSpPr>
        <p:sp>
          <p:nvSpPr>
            <p:cNvPr id="2561045" name="Line 21"/>
            <p:cNvSpPr>
              <a:spLocks noChangeShapeType="1"/>
            </p:cNvSpPr>
            <p:nvPr/>
          </p:nvSpPr>
          <p:spPr bwMode="auto">
            <a:xfrm rot="5400000" flipV="1">
              <a:off x="3070" y="669"/>
              <a:ext cx="384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1046" name="Text Box 22"/>
            <p:cNvSpPr txBox="1">
              <a:spLocks noChangeArrowheads="1"/>
            </p:cNvSpPr>
            <p:nvPr/>
          </p:nvSpPr>
          <p:spPr bwMode="auto">
            <a:xfrm>
              <a:off x="2544" y="480"/>
              <a:ext cx="1440" cy="240"/>
            </a:xfrm>
            <a:prstGeom prst="rect">
              <a:avLst/>
            </a:prstGeom>
            <a:solidFill>
              <a:srgbClr val="FFEFFF"/>
            </a:solidFill>
            <a:ln w="31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800" b="0">
                  <a:solidFill>
                    <a:srgbClr val="500028"/>
                  </a:solidFill>
                  <a:effectLst/>
                  <a:latin typeface="Fette Engschrift" pitchFamily="2" charset="0"/>
                </a:rPr>
                <a:t>Second renaissance</a:t>
              </a:r>
            </a:p>
          </p:txBody>
        </p:sp>
      </p:grpSp>
      <p:grpSp>
        <p:nvGrpSpPr>
          <p:cNvPr id="2561047" name="Group 23"/>
          <p:cNvGrpSpPr>
            <a:grpSpLocks/>
          </p:cNvGrpSpPr>
          <p:nvPr/>
        </p:nvGrpSpPr>
        <p:grpSpPr bwMode="auto">
          <a:xfrm>
            <a:off x="1600200" y="762000"/>
            <a:ext cx="2286000" cy="609600"/>
            <a:chOff x="1008" y="480"/>
            <a:chExt cx="1440" cy="384"/>
          </a:xfrm>
        </p:grpSpPr>
        <p:sp>
          <p:nvSpPr>
            <p:cNvPr id="2561048" name="Line 24"/>
            <p:cNvSpPr>
              <a:spLocks noChangeShapeType="1"/>
            </p:cNvSpPr>
            <p:nvPr/>
          </p:nvSpPr>
          <p:spPr bwMode="auto">
            <a:xfrm rot="5400000" flipV="1">
              <a:off x="1560" y="669"/>
              <a:ext cx="384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1049" name="Text Box 25"/>
            <p:cNvSpPr txBox="1">
              <a:spLocks noChangeArrowheads="1"/>
            </p:cNvSpPr>
            <p:nvPr/>
          </p:nvSpPr>
          <p:spPr bwMode="auto">
            <a:xfrm>
              <a:off x="1008" y="480"/>
              <a:ext cx="1440" cy="240"/>
            </a:xfrm>
            <a:prstGeom prst="rect">
              <a:avLst/>
            </a:prstGeom>
            <a:solidFill>
              <a:srgbClr val="E9F7FF"/>
            </a:solidFill>
            <a:ln w="31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800" b="0">
                  <a:solidFill>
                    <a:srgbClr val="500028"/>
                  </a:solidFill>
                  <a:effectLst/>
                  <a:latin typeface="Fette Engschrift" pitchFamily="2" charset="0"/>
                </a:rPr>
                <a:t>First </a:t>
              </a:r>
              <a:r>
                <a:rPr lang="en-US" sz="2800" b="0">
                  <a:solidFill>
                    <a:srgbClr val="4C0026"/>
                  </a:solidFill>
                  <a:effectLst/>
                  <a:latin typeface="Fette Engschrift" pitchFamily="2" charset="0"/>
                </a:rPr>
                <a:t>renaissance</a:t>
              </a:r>
            </a:p>
          </p:txBody>
        </p:sp>
      </p:grpSp>
      <p:grpSp>
        <p:nvGrpSpPr>
          <p:cNvPr id="2561050" name="Group 26"/>
          <p:cNvGrpSpPr>
            <a:grpSpLocks/>
          </p:cNvGrpSpPr>
          <p:nvPr/>
        </p:nvGrpSpPr>
        <p:grpSpPr bwMode="auto">
          <a:xfrm>
            <a:off x="6477000" y="762000"/>
            <a:ext cx="2286000" cy="609600"/>
            <a:chOff x="4080" y="480"/>
            <a:chExt cx="1440" cy="384"/>
          </a:xfrm>
        </p:grpSpPr>
        <p:sp>
          <p:nvSpPr>
            <p:cNvPr id="2561051" name="Line 27"/>
            <p:cNvSpPr>
              <a:spLocks noChangeShapeType="1"/>
            </p:cNvSpPr>
            <p:nvPr/>
          </p:nvSpPr>
          <p:spPr bwMode="auto">
            <a:xfrm rot="5400000" flipV="1">
              <a:off x="4585" y="669"/>
              <a:ext cx="384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1052" name="Text Box 28"/>
            <p:cNvSpPr txBox="1">
              <a:spLocks noChangeArrowheads="1"/>
            </p:cNvSpPr>
            <p:nvPr/>
          </p:nvSpPr>
          <p:spPr bwMode="auto">
            <a:xfrm>
              <a:off x="4080" y="480"/>
              <a:ext cx="1440" cy="240"/>
            </a:xfrm>
            <a:prstGeom prst="rect">
              <a:avLst/>
            </a:prstGeom>
            <a:solidFill>
              <a:srgbClr val="FFFFEB"/>
            </a:solidFill>
            <a:ln w="31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800" b="0">
                  <a:solidFill>
                    <a:srgbClr val="54002A"/>
                  </a:solidFill>
                  <a:effectLst/>
                  <a:latin typeface="Fette Engschrift" pitchFamily="2" charset="0"/>
                </a:rPr>
                <a:t>Third</a:t>
              </a:r>
              <a:r>
                <a:rPr lang="en-US" sz="2800" b="0">
                  <a:solidFill>
                    <a:srgbClr val="500028"/>
                  </a:solidFill>
                  <a:effectLst/>
                  <a:latin typeface="Fette Engschrift" pitchFamily="2" charset="0"/>
                </a:rPr>
                <a:t> renaissance</a:t>
              </a:r>
            </a:p>
          </p:txBody>
        </p:sp>
      </p:grpSp>
      <p:grpSp>
        <p:nvGrpSpPr>
          <p:cNvPr id="2561053" name="Group 29"/>
          <p:cNvGrpSpPr>
            <a:grpSpLocks/>
          </p:cNvGrpSpPr>
          <p:nvPr/>
        </p:nvGrpSpPr>
        <p:grpSpPr bwMode="auto">
          <a:xfrm>
            <a:off x="6400800" y="2743200"/>
            <a:ext cx="2362200" cy="1295400"/>
            <a:chOff x="4032" y="1728"/>
            <a:chExt cx="1488" cy="816"/>
          </a:xfrm>
        </p:grpSpPr>
        <p:sp>
          <p:nvSpPr>
            <p:cNvPr id="2561054" name="Rectangle 30"/>
            <p:cNvSpPr>
              <a:spLocks noChangeArrowheads="1"/>
            </p:cNvSpPr>
            <p:nvPr/>
          </p:nvSpPr>
          <p:spPr bwMode="auto">
            <a:xfrm>
              <a:off x="4032" y="1728"/>
              <a:ext cx="1488" cy="816"/>
            </a:xfrm>
            <a:prstGeom prst="rect">
              <a:avLst/>
            </a:prstGeom>
            <a:solidFill>
              <a:srgbClr val="FFFFEB"/>
            </a:solidFill>
            <a:ln w="285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55" name="Text Box 31"/>
            <p:cNvSpPr txBox="1">
              <a:spLocks noChangeArrowheads="1"/>
            </p:cNvSpPr>
            <p:nvPr/>
          </p:nvSpPr>
          <p:spPr bwMode="auto">
            <a:xfrm>
              <a:off x="4104" y="1824"/>
              <a:ext cx="1344" cy="4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Communism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collapsed</a:t>
              </a:r>
            </a:p>
          </p:txBody>
        </p:sp>
      </p:grpSp>
      <p:pic>
        <p:nvPicPr>
          <p:cNvPr id="2561082" name="Picture 58" descr="the second Newcomen engine erected around 1714 at Griff colliery, Warwickshire_PD"/>
          <p:cNvPicPr>
            <a:picLocks noChangeAspect="1" noChangeArrowheads="1"/>
          </p:cNvPicPr>
          <p:nvPr/>
        </p:nvPicPr>
        <p:blipFill>
          <a:blip r:embed="rId3"/>
          <a:srcRect l="3261" t="4031" r="2173" b="3427"/>
          <a:stretch>
            <a:fillRect/>
          </a:stretch>
        </p:blipFill>
        <p:spPr bwMode="auto">
          <a:xfrm>
            <a:off x="1704975" y="1676400"/>
            <a:ext cx="2154238" cy="2133600"/>
          </a:xfrm>
          <a:prstGeom prst="rect">
            <a:avLst/>
          </a:prstGeom>
          <a:noFill/>
        </p:spPr>
      </p:pic>
      <p:grpSp>
        <p:nvGrpSpPr>
          <p:cNvPr id="2561091" name="Group 67"/>
          <p:cNvGrpSpPr>
            <a:grpSpLocks/>
          </p:cNvGrpSpPr>
          <p:nvPr/>
        </p:nvGrpSpPr>
        <p:grpSpPr bwMode="auto">
          <a:xfrm>
            <a:off x="1600200" y="3962400"/>
            <a:ext cx="2362200" cy="1371600"/>
            <a:chOff x="1008" y="2496"/>
            <a:chExt cx="1488" cy="864"/>
          </a:xfrm>
        </p:grpSpPr>
        <p:sp>
          <p:nvSpPr>
            <p:cNvPr id="2561092" name="Rectangle 68"/>
            <p:cNvSpPr>
              <a:spLocks noChangeArrowheads="1"/>
            </p:cNvSpPr>
            <p:nvPr/>
          </p:nvSpPr>
          <p:spPr bwMode="auto">
            <a:xfrm>
              <a:off x="1008" y="2544"/>
              <a:ext cx="1488" cy="816"/>
            </a:xfrm>
            <a:prstGeom prst="rect">
              <a:avLst/>
            </a:prstGeom>
            <a:solidFill>
              <a:srgbClr val="E9F7FF"/>
            </a:solidFill>
            <a:ln w="285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93" name="Text Box 69"/>
            <p:cNvSpPr txBox="1">
              <a:spLocks noChangeArrowheads="1"/>
            </p:cNvSpPr>
            <p:nvPr/>
          </p:nvSpPr>
          <p:spPr bwMode="auto">
            <a:xfrm>
              <a:off x="1056" y="2496"/>
              <a:ext cx="1392" cy="7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First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Industrial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>
                  <a:solidFill>
                    <a:srgbClr val="361B00"/>
                  </a:solidFill>
                  <a:effectLst/>
                  <a:latin typeface="Arial" charset="0"/>
                </a:rPr>
                <a:t>Revolution</a:t>
              </a:r>
              <a:endParaRPr lang="en-US" sz="1800">
                <a:solidFill>
                  <a:srgbClr val="361B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61094" name="Text Box 70"/>
          <p:cNvSpPr txBox="1">
            <a:spLocks noChangeArrowheads="1"/>
          </p:cNvSpPr>
          <p:nvPr/>
        </p:nvSpPr>
        <p:spPr bwMode="auto">
          <a:xfrm>
            <a:off x="2057400" y="4876800"/>
            <a:ext cx="1447800" cy="38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(Britain)</a:t>
            </a:r>
          </a:p>
        </p:txBody>
      </p:sp>
      <p:grpSp>
        <p:nvGrpSpPr>
          <p:cNvPr id="2561095" name="Group 71"/>
          <p:cNvGrpSpPr>
            <a:grpSpLocks/>
          </p:cNvGrpSpPr>
          <p:nvPr/>
        </p:nvGrpSpPr>
        <p:grpSpPr bwMode="auto">
          <a:xfrm>
            <a:off x="3962400" y="3962400"/>
            <a:ext cx="2438400" cy="1371600"/>
            <a:chOff x="2496" y="2496"/>
            <a:chExt cx="1536" cy="864"/>
          </a:xfrm>
        </p:grpSpPr>
        <p:sp>
          <p:nvSpPr>
            <p:cNvPr id="2561096" name="Rectangle 72"/>
            <p:cNvSpPr>
              <a:spLocks noChangeArrowheads="1"/>
            </p:cNvSpPr>
            <p:nvPr/>
          </p:nvSpPr>
          <p:spPr bwMode="auto">
            <a:xfrm>
              <a:off x="2496" y="2544"/>
              <a:ext cx="1536" cy="816"/>
            </a:xfrm>
            <a:prstGeom prst="rect">
              <a:avLst/>
            </a:prstGeom>
            <a:solidFill>
              <a:srgbClr val="FFEFFF"/>
            </a:solidFill>
            <a:ln w="28575" algn="ctr">
              <a:solidFill>
                <a:srgbClr val="4C002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097" name="Group 73"/>
            <p:cNvGrpSpPr>
              <a:grpSpLocks/>
            </p:cNvGrpSpPr>
            <p:nvPr/>
          </p:nvGrpSpPr>
          <p:grpSpPr bwMode="auto">
            <a:xfrm>
              <a:off x="2568" y="2496"/>
              <a:ext cx="1392" cy="816"/>
              <a:chOff x="2568" y="2496"/>
              <a:chExt cx="1392" cy="816"/>
            </a:xfrm>
          </p:grpSpPr>
          <p:sp>
            <p:nvSpPr>
              <p:cNvPr id="2561098" name="Text Box 74"/>
              <p:cNvSpPr txBox="1">
                <a:spLocks noChangeArrowheads="1"/>
              </p:cNvSpPr>
              <p:nvPr/>
            </p:nvSpPr>
            <p:spPr bwMode="auto">
              <a:xfrm>
                <a:off x="2568" y="2496"/>
                <a:ext cx="1392" cy="72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sz="2200">
                    <a:solidFill>
                      <a:srgbClr val="361B00"/>
                    </a:solidFill>
                    <a:effectLst/>
                    <a:latin typeface="Arial" charset="0"/>
                  </a:rPr>
                  <a:t>Second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200">
                    <a:solidFill>
                      <a:srgbClr val="3C1E00"/>
                    </a:solidFill>
                    <a:effectLst/>
                    <a:latin typeface="Arial" charset="0"/>
                  </a:rPr>
                  <a:t>Industrial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en-US" sz="2200">
                    <a:solidFill>
                      <a:srgbClr val="361B00"/>
                    </a:solidFill>
                    <a:effectLst/>
                    <a:latin typeface="Arial" charset="0"/>
                  </a:rPr>
                  <a:t>Revolution</a:t>
                </a:r>
                <a:endParaRPr lang="en-US" sz="1800">
                  <a:solidFill>
                    <a:srgbClr val="361B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61099" name="Text Box 75"/>
              <p:cNvSpPr txBox="1">
                <a:spLocks noChangeArrowheads="1"/>
              </p:cNvSpPr>
              <p:nvPr/>
            </p:nvSpPr>
            <p:spPr bwMode="auto">
              <a:xfrm>
                <a:off x="2568" y="3072"/>
                <a:ext cx="1392" cy="24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5000"/>
                  </a:lnSpc>
                </a:pPr>
                <a:r>
                  <a:rPr lang="en-US" sz="1800">
                    <a:solidFill>
                      <a:srgbClr val="361B00"/>
                    </a:solidFill>
                    <a:effectLst/>
                    <a:latin typeface="Arial" charset="0"/>
                  </a:rPr>
                  <a:t>(advanced nations)</a:t>
                </a:r>
              </a:p>
            </p:txBody>
          </p:sp>
        </p:grpSp>
      </p:grpSp>
      <p:pic>
        <p:nvPicPr>
          <p:cNvPr id="2561100" name="Picture 76" descr="Lightning_Photo from the NOAA Photo Library_PD"/>
          <p:cNvPicPr>
            <a:picLocks noChangeAspect="1" noChangeArrowheads="1"/>
          </p:cNvPicPr>
          <p:nvPr/>
        </p:nvPicPr>
        <p:blipFill>
          <a:blip r:embed="rId4"/>
          <a:srcRect t="-35625" r="10001" b="487"/>
          <a:stretch>
            <a:fillRect/>
          </a:stretch>
        </p:blipFill>
        <p:spPr bwMode="auto">
          <a:xfrm>
            <a:off x="4038600" y="1524000"/>
            <a:ext cx="2270125" cy="2286000"/>
          </a:xfrm>
          <a:prstGeom prst="rect">
            <a:avLst/>
          </a:prstGeom>
          <a:solidFill>
            <a:srgbClr val="FFEBFF"/>
          </a:solidFill>
        </p:spPr>
      </p:pic>
      <p:sp>
        <p:nvSpPr>
          <p:cNvPr id="2561103" name="Rectangle 79" descr="Religion-CROSS"/>
          <p:cNvSpPr>
            <a:spLocks noChangeArrowheads="1"/>
          </p:cNvSpPr>
          <p:nvPr/>
        </p:nvSpPr>
        <p:spPr bwMode="auto">
          <a:xfrm>
            <a:off x="381000" y="1524000"/>
            <a:ext cx="1066800" cy="1143000"/>
          </a:xfrm>
          <a:prstGeom prst="rect">
            <a:avLst/>
          </a:prstGeom>
          <a:blipFill dpi="0" rotWithShape="1">
            <a:blip r:embed="rId5"/>
            <a:srcRect/>
            <a:stretch>
              <a:fillRect b="-53201"/>
            </a:stretch>
          </a:blip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561104" name="Text Box 80"/>
          <p:cNvSpPr txBox="1">
            <a:spLocks noChangeArrowheads="1"/>
          </p:cNvSpPr>
          <p:nvPr/>
        </p:nvSpPr>
        <p:spPr bwMode="auto">
          <a:xfrm>
            <a:off x="381000" y="1835150"/>
            <a:ext cx="1066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Religion</a:t>
            </a:r>
          </a:p>
        </p:txBody>
      </p:sp>
      <p:grpSp>
        <p:nvGrpSpPr>
          <p:cNvPr id="2561081" name="Group 57"/>
          <p:cNvGrpSpPr>
            <a:grpSpLocks/>
          </p:cNvGrpSpPr>
          <p:nvPr/>
        </p:nvGrpSpPr>
        <p:grpSpPr bwMode="auto">
          <a:xfrm>
            <a:off x="6400800" y="3505200"/>
            <a:ext cx="2133600" cy="457200"/>
            <a:chOff x="4032" y="2208"/>
            <a:chExt cx="1344" cy="288"/>
          </a:xfrm>
        </p:grpSpPr>
        <p:sp>
          <p:nvSpPr>
            <p:cNvPr id="2561078" name="Text Box 54"/>
            <p:cNvSpPr txBox="1">
              <a:spLocks noChangeArrowheads="1"/>
            </p:cNvSpPr>
            <p:nvPr/>
          </p:nvSpPr>
          <p:spPr bwMode="auto">
            <a:xfrm>
              <a:off x="4032" y="2208"/>
              <a:ext cx="1344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>
                <a:lnSpc>
                  <a:spcPct val="100000"/>
                </a:lnSpc>
              </a:pPr>
              <a:r>
                <a:rPr lang="en-US" sz="1900">
                  <a:solidFill>
                    <a:srgbClr val="361B00"/>
                  </a:solidFill>
                  <a:effectLst/>
                  <a:latin typeface="Arial" charset="0"/>
                </a:rPr>
                <a:t>H. kingdom</a:t>
              </a:r>
            </a:p>
          </p:txBody>
        </p:sp>
        <p:sp>
          <p:nvSpPr>
            <p:cNvPr id="2561079" name="Line 55"/>
            <p:cNvSpPr>
              <a:spLocks noChangeShapeType="1"/>
            </p:cNvSpPr>
            <p:nvPr/>
          </p:nvSpPr>
          <p:spPr bwMode="auto">
            <a:xfrm>
              <a:off x="4224" y="2352"/>
              <a:ext cx="192" cy="0"/>
            </a:xfrm>
            <a:prstGeom prst="line">
              <a:avLst/>
            </a:prstGeom>
            <a:noFill/>
            <a:ln w="38100">
              <a:solidFill>
                <a:srgbClr val="361B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1127" name="Group 103"/>
          <p:cNvGrpSpPr>
            <a:grpSpLocks/>
          </p:cNvGrpSpPr>
          <p:nvPr/>
        </p:nvGrpSpPr>
        <p:grpSpPr bwMode="auto">
          <a:xfrm>
            <a:off x="6654800" y="3505200"/>
            <a:ext cx="1879600" cy="2057400"/>
            <a:chOff x="4192" y="2208"/>
            <a:chExt cx="1184" cy="1296"/>
          </a:xfrm>
        </p:grpSpPr>
        <p:pic>
          <p:nvPicPr>
            <p:cNvPr id="2561119" name="Picture 95" descr="479009"/>
            <p:cNvPicPr>
              <a:picLocks noChangeAspect="1" noChangeArrowheads="1"/>
            </p:cNvPicPr>
            <p:nvPr/>
          </p:nvPicPr>
          <p:blipFill>
            <a:blip r:embed="rId6"/>
            <a:srcRect r="-511" b="28015"/>
            <a:stretch>
              <a:fillRect/>
            </a:stretch>
          </p:blipFill>
          <p:spPr bwMode="auto">
            <a:xfrm>
              <a:off x="4192" y="2256"/>
              <a:ext cx="1161" cy="1248"/>
            </a:xfrm>
            <a:prstGeom prst="rect">
              <a:avLst/>
            </a:prstGeom>
            <a:noFill/>
          </p:spPr>
        </p:pic>
        <p:grpSp>
          <p:nvGrpSpPr>
            <p:cNvPr id="2561125" name="Group 101"/>
            <p:cNvGrpSpPr>
              <a:grpSpLocks/>
            </p:cNvGrpSpPr>
            <p:nvPr/>
          </p:nvGrpSpPr>
          <p:grpSpPr bwMode="auto">
            <a:xfrm>
              <a:off x="4224" y="2208"/>
              <a:ext cx="1152" cy="288"/>
              <a:chOff x="4224" y="2208"/>
              <a:chExt cx="1152" cy="288"/>
            </a:xfrm>
          </p:grpSpPr>
          <p:sp>
            <p:nvSpPr>
              <p:cNvPr id="2561123" name="Text Box 99"/>
              <p:cNvSpPr txBox="1">
                <a:spLocks noChangeArrowheads="1"/>
              </p:cNvSpPr>
              <p:nvPr/>
            </p:nvSpPr>
            <p:spPr bwMode="auto">
              <a:xfrm>
                <a:off x="4464" y="2208"/>
                <a:ext cx="912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17961" dir="189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 algn="r" eaLnBrk="0" hangingPunct="0">
                  <a:lnSpc>
                    <a:spcPct val="100000"/>
                  </a:lnSpc>
                </a:pPr>
                <a:r>
                  <a:rPr lang="en-US" sz="1900">
                    <a:solidFill>
                      <a:srgbClr val="361B00"/>
                    </a:solidFill>
                    <a:effectLst/>
                    <a:latin typeface="Arial" charset="0"/>
                  </a:rPr>
                  <a:t>H. kingdom</a:t>
                </a:r>
              </a:p>
            </p:txBody>
          </p:sp>
          <p:sp>
            <p:nvSpPr>
              <p:cNvPr id="2561124" name="Line 100"/>
              <p:cNvSpPr>
                <a:spLocks noChangeShapeType="1"/>
              </p:cNvSpPr>
              <p:nvPr/>
            </p:nvSpPr>
            <p:spPr bwMode="auto">
              <a:xfrm>
                <a:off x="422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3C1E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561086" name="Picture 62" descr="ATOM 2"/>
          <p:cNvPicPr>
            <a:picLocks noChangeAspect="1" noChangeArrowheads="1"/>
          </p:cNvPicPr>
          <p:nvPr/>
        </p:nvPicPr>
        <p:blipFill>
          <a:blip r:embed="rId7"/>
          <a:srcRect l="-6927" t="-14619" r="-7143" b="-9549"/>
          <a:stretch>
            <a:fillRect/>
          </a:stretch>
        </p:blipFill>
        <p:spPr bwMode="auto">
          <a:xfrm>
            <a:off x="6475413" y="1600200"/>
            <a:ext cx="2214562" cy="2362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561084" name="Rectangle 60"/>
          <p:cNvSpPr>
            <a:spLocks noChangeArrowheads="1"/>
          </p:cNvSpPr>
          <p:nvPr/>
        </p:nvSpPr>
        <p:spPr bwMode="auto">
          <a:xfrm>
            <a:off x="6400800" y="4038600"/>
            <a:ext cx="2362200" cy="1295400"/>
          </a:xfrm>
          <a:prstGeom prst="rect">
            <a:avLst/>
          </a:prstGeom>
          <a:solidFill>
            <a:srgbClr val="FFFFEB"/>
          </a:solidFill>
          <a:ln w="28575" algn="ctr">
            <a:solidFill>
              <a:srgbClr val="4C00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61102" name="Picture 78" descr="479009"/>
          <p:cNvPicPr>
            <a:picLocks noChangeAspect="1" noChangeArrowheads="1"/>
          </p:cNvPicPr>
          <p:nvPr/>
        </p:nvPicPr>
        <p:blipFill>
          <a:blip r:embed="rId6">
            <a:lum bright="40000" contrast="-34000"/>
          </a:blip>
          <a:srcRect r="-511" b="330"/>
          <a:stretch>
            <a:fillRect/>
          </a:stretch>
        </p:blipFill>
        <p:spPr bwMode="auto">
          <a:xfrm>
            <a:off x="6661150" y="3962400"/>
            <a:ext cx="1843088" cy="1600200"/>
          </a:xfrm>
          <a:prstGeom prst="rect">
            <a:avLst/>
          </a:prstGeom>
          <a:noFill/>
        </p:spPr>
      </p:pic>
      <p:sp>
        <p:nvSpPr>
          <p:cNvPr id="2561085" name="Text Box 61"/>
          <p:cNvSpPr txBox="1">
            <a:spLocks noChangeArrowheads="1"/>
          </p:cNvSpPr>
          <p:nvPr/>
        </p:nvSpPr>
        <p:spPr bwMode="auto">
          <a:xfrm>
            <a:off x="6477000" y="3962400"/>
            <a:ext cx="2209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Third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Industrial</a:t>
            </a:r>
          </a:p>
          <a:p>
            <a:pPr eaLnBrk="0" hangingPunct="0">
              <a:lnSpc>
                <a:spcPct val="80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Revolution</a:t>
            </a:r>
          </a:p>
        </p:txBody>
      </p:sp>
      <p:sp>
        <p:nvSpPr>
          <p:cNvPr id="2561059" name="Rectangle 3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068" name="Group 44"/>
          <p:cNvGrpSpPr>
            <a:grpSpLocks/>
          </p:cNvGrpSpPr>
          <p:nvPr/>
        </p:nvGrpSpPr>
        <p:grpSpPr bwMode="auto">
          <a:xfrm>
            <a:off x="990600" y="5715000"/>
            <a:ext cx="7315200" cy="711200"/>
            <a:chOff x="720" y="3508"/>
            <a:chExt cx="4608" cy="448"/>
          </a:xfrm>
        </p:grpSpPr>
        <p:sp>
          <p:nvSpPr>
            <p:cNvPr id="2561069" name="Text Box 45"/>
            <p:cNvSpPr txBox="1">
              <a:spLocks noChangeArrowheads="1"/>
            </p:cNvSpPr>
            <p:nvPr/>
          </p:nvSpPr>
          <p:spPr bwMode="auto">
            <a:xfrm>
              <a:off x="720" y="3508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61070" name="Text Box 46"/>
            <p:cNvSpPr txBox="1">
              <a:spLocks noChangeArrowheads="1"/>
            </p:cNvSpPr>
            <p:nvPr/>
          </p:nvSpPr>
          <p:spPr bwMode="auto">
            <a:xfrm>
              <a:off x="960" y="3554"/>
              <a:ext cx="436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third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Industrial Revolution, following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first and second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, will construct a pleasant living environment for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ideal world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561101" name="Text Box 77"/>
          <p:cNvSpPr txBox="1">
            <a:spLocks noChangeArrowheads="1"/>
          </p:cNvSpPr>
          <p:nvPr/>
        </p:nvSpPr>
        <p:spPr bwMode="auto">
          <a:xfrm>
            <a:off x="6667500" y="4876800"/>
            <a:ext cx="1828800" cy="38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200">
                <a:solidFill>
                  <a:srgbClr val="361B00"/>
                </a:solidFill>
                <a:effectLst/>
                <a:latin typeface="Arial" charset="0"/>
              </a:rPr>
              <a:t>(Ideal World)</a:t>
            </a:r>
          </a:p>
        </p:txBody>
      </p:sp>
      <p:sp>
        <p:nvSpPr>
          <p:cNvPr id="2561129" name="Rectangle 105" descr="Bank clipart copy"/>
          <p:cNvSpPr>
            <a:spLocks noChangeArrowheads="1"/>
          </p:cNvSpPr>
          <p:nvPr/>
        </p:nvSpPr>
        <p:spPr bwMode="auto">
          <a:xfrm>
            <a:off x="381000" y="4114800"/>
            <a:ext cx="1066800" cy="1143000"/>
          </a:xfrm>
          <a:prstGeom prst="rect">
            <a:avLst/>
          </a:prstGeom>
          <a:blipFill dpi="0" rotWithShape="1">
            <a:blip r:embed="rId8"/>
            <a:srcRect/>
            <a:stretch>
              <a:fillRect b="-15473"/>
            </a:stretch>
          </a:blip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130" name="Text Box 106"/>
          <p:cNvSpPr txBox="1">
            <a:spLocks noChangeArrowheads="1"/>
          </p:cNvSpPr>
          <p:nvPr/>
        </p:nvSpPr>
        <p:spPr bwMode="auto">
          <a:xfrm>
            <a:off x="381000" y="4419600"/>
            <a:ext cx="1076325" cy="488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Economy</a:t>
            </a:r>
          </a:p>
        </p:txBody>
      </p:sp>
      <p:sp>
        <p:nvSpPr>
          <p:cNvPr id="2561131" name="Rectangle 107" descr="707057"/>
          <p:cNvSpPr>
            <a:spLocks noChangeArrowheads="1"/>
          </p:cNvSpPr>
          <p:nvPr/>
        </p:nvSpPr>
        <p:spPr bwMode="auto">
          <a:xfrm>
            <a:off x="381000" y="2819400"/>
            <a:ext cx="1066800" cy="1143000"/>
          </a:xfrm>
          <a:prstGeom prst="rect">
            <a:avLst/>
          </a:prstGeom>
          <a:blipFill dpi="0" rotWithShape="0">
            <a:blip r:embed="rId9" cstate="print"/>
            <a:srcRect/>
            <a:stretch>
              <a:fillRect r="-14064"/>
            </a:stretch>
          </a:blip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132" name="Rectangle 108"/>
          <p:cNvSpPr>
            <a:spLocks noChangeArrowheads="1"/>
          </p:cNvSpPr>
          <p:nvPr/>
        </p:nvSpPr>
        <p:spPr bwMode="auto">
          <a:xfrm>
            <a:off x="381000" y="3254375"/>
            <a:ext cx="1066800" cy="260350"/>
          </a:xfrm>
          <a:prstGeom prst="rect">
            <a:avLst/>
          </a:prstGeom>
          <a:solidFill>
            <a:srgbClr val="000000">
              <a:alpha val="5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133" name="Text Box 109"/>
          <p:cNvSpPr txBox="1">
            <a:spLocks noChangeArrowheads="1"/>
          </p:cNvSpPr>
          <p:nvPr/>
        </p:nvSpPr>
        <p:spPr bwMode="auto">
          <a:xfrm>
            <a:off x="381000" y="3124200"/>
            <a:ext cx="1076325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5400" dir="10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Politics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61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6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6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6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6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6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6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6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6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6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6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56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56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561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6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94" grpId="0"/>
      <p:bldP spid="2561084" grpId="0" animBg="1"/>
      <p:bldP spid="2561085" grpId="0"/>
      <p:bldP spid="2561101" grpId="0"/>
      <p:bldP spid="2561129" grpId="0" animBg="1"/>
      <p:bldP spid="256113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9138" name="Picture 2" descr="In the Trenches-Seconde Batallion of the Marne"/>
          <p:cNvPicPr>
            <a:picLocks noChangeAspect="1" noChangeArrowheads="1"/>
          </p:cNvPicPr>
          <p:nvPr/>
        </p:nvPicPr>
        <p:blipFill>
          <a:blip r:embed="rId3"/>
          <a:srcRect l="3159" t="8545" r="3685" b="16916"/>
          <a:stretch>
            <a:fillRect/>
          </a:stretch>
        </p:blipFill>
        <p:spPr bwMode="auto">
          <a:xfrm>
            <a:off x="457200" y="1371600"/>
            <a:ext cx="8153400" cy="5514975"/>
          </a:xfrm>
          <a:prstGeom prst="rect">
            <a:avLst/>
          </a:prstGeom>
          <a:noFill/>
        </p:spPr>
      </p:pic>
      <p:sp>
        <p:nvSpPr>
          <p:cNvPr id="2779141" name="WordArt 5"/>
          <p:cNvSpPr>
            <a:spLocks noChangeArrowheads="1" noChangeShapeType="1" noTextEdit="1"/>
          </p:cNvSpPr>
          <p:nvPr/>
        </p:nvSpPr>
        <p:spPr bwMode="auto">
          <a:xfrm>
            <a:off x="647700" y="3124200"/>
            <a:ext cx="7772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FFF9E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chemeClr val="tx1"/>
                    </a:gs>
                    <a:gs pos="100000">
                      <a:srgbClr val="CC3300"/>
                    </a:gs>
                  </a:gsLst>
                  <a:lin ang="2700000" scaled="1"/>
                </a:gradFill>
                <a:effectLst>
                  <a:prstShdw prst="shdw13" dist="28398" dir="12393903">
                    <a:schemeClr val="bg1"/>
                  </a:prstShdw>
                </a:effectLst>
                <a:latin typeface="Papyrus"/>
              </a:rPr>
              <a:t>The World Wars</a:t>
            </a:r>
          </a:p>
        </p:txBody>
      </p:sp>
      <p:grpSp>
        <p:nvGrpSpPr>
          <p:cNvPr id="2779147" name="Group 11"/>
          <p:cNvGrpSpPr>
            <a:grpSpLocks/>
          </p:cNvGrpSpPr>
          <p:nvPr/>
        </p:nvGrpSpPr>
        <p:grpSpPr bwMode="auto">
          <a:xfrm>
            <a:off x="1638300" y="304800"/>
            <a:ext cx="5867400" cy="990600"/>
            <a:chOff x="1032" y="240"/>
            <a:chExt cx="3696" cy="624"/>
          </a:xfrm>
        </p:grpSpPr>
        <p:sp>
          <p:nvSpPr>
            <p:cNvPr id="2779145" name="AutoShape 9"/>
            <p:cNvSpPr>
              <a:spLocks noChangeArrowheads="1"/>
            </p:cNvSpPr>
            <p:nvPr/>
          </p:nvSpPr>
          <p:spPr bwMode="auto">
            <a:xfrm>
              <a:off x="1032" y="240"/>
              <a:ext cx="3696" cy="6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CCC00">
                    <a:alpha val="70000"/>
                  </a:srgbClr>
                </a:gs>
                <a:gs pos="100000">
                  <a:srgbClr val="7A003D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501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77914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78" y="345"/>
              <a:ext cx="3205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D98D"/>
                      </a:gs>
                      <a:gs pos="50000">
                        <a:srgbClr val="FFF7D5"/>
                      </a:gs>
                      <a:gs pos="100000">
                        <a:srgbClr val="FFD98D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542A00"/>
                    </a:outerShdw>
                  </a:effectLst>
                  <a:latin typeface="Papyrus"/>
                </a:rPr>
                <a:t>Section 4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7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79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79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7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914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3400" name="Picture 104" descr="Poster -Defend Moscow-_PD"/>
          <p:cNvPicPr>
            <a:picLocks noChangeAspect="1" noChangeArrowheads="1"/>
          </p:cNvPicPr>
          <p:nvPr/>
        </p:nvPicPr>
        <p:blipFill>
          <a:blip r:embed="rId3"/>
          <a:srcRect l="4243" r="10875" b="16296"/>
          <a:stretch>
            <a:fillRect/>
          </a:stretch>
        </p:blipFill>
        <p:spPr bwMode="auto">
          <a:xfrm>
            <a:off x="0" y="838200"/>
            <a:ext cx="3290888" cy="4648200"/>
          </a:xfrm>
          <a:prstGeom prst="rect">
            <a:avLst/>
          </a:prstGeom>
          <a:noFill/>
        </p:spPr>
      </p:pic>
      <p:sp>
        <p:nvSpPr>
          <p:cNvPr id="2103330" name="Text Box 34"/>
          <p:cNvSpPr txBox="1">
            <a:spLocks noChangeArrowheads="1"/>
          </p:cNvSpPr>
          <p:nvPr/>
        </p:nvSpPr>
        <p:spPr bwMode="auto">
          <a:xfrm>
            <a:off x="457200" y="258763"/>
            <a:ext cx="815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>
                <a:solidFill>
                  <a:srgbClr val="5000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4.1 The Providential Causes of the World Wars</a:t>
            </a:r>
          </a:p>
        </p:txBody>
      </p:sp>
      <p:grpSp>
        <p:nvGrpSpPr>
          <p:cNvPr id="2103368" name="Group 72"/>
          <p:cNvGrpSpPr>
            <a:grpSpLocks/>
          </p:cNvGrpSpPr>
          <p:nvPr/>
        </p:nvGrpSpPr>
        <p:grpSpPr bwMode="auto">
          <a:xfrm>
            <a:off x="2582863" y="1808163"/>
            <a:ext cx="2286000" cy="762000"/>
            <a:chOff x="1627" y="1139"/>
            <a:chExt cx="1440" cy="480"/>
          </a:xfrm>
        </p:grpSpPr>
        <p:sp>
          <p:nvSpPr>
            <p:cNvPr id="2103326" name="AutoShape 30"/>
            <p:cNvSpPr>
              <a:spLocks noChangeArrowheads="1"/>
            </p:cNvSpPr>
            <p:nvPr/>
          </p:nvSpPr>
          <p:spPr bwMode="auto">
            <a:xfrm>
              <a:off x="1627" y="1139"/>
              <a:ext cx="144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4D4D4D"/>
                </a:gs>
                <a:gs pos="100000">
                  <a:schemeClr val="bg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103328" name="Text Box 32"/>
            <p:cNvSpPr txBox="1">
              <a:spLocks noChangeArrowheads="1"/>
            </p:cNvSpPr>
            <p:nvPr/>
          </p:nvSpPr>
          <p:spPr bwMode="auto">
            <a:xfrm>
              <a:off x="1675" y="1197"/>
              <a:ext cx="13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Black" pitchFamily="34" charset="0"/>
                </a:rPr>
                <a:t>External</a:t>
              </a:r>
            </a:p>
          </p:txBody>
        </p:sp>
      </p:grpSp>
      <p:grpSp>
        <p:nvGrpSpPr>
          <p:cNvPr id="2103369" name="Group 73"/>
          <p:cNvGrpSpPr>
            <a:grpSpLocks/>
          </p:cNvGrpSpPr>
          <p:nvPr/>
        </p:nvGrpSpPr>
        <p:grpSpPr bwMode="auto">
          <a:xfrm>
            <a:off x="2582863" y="3657600"/>
            <a:ext cx="2286000" cy="762000"/>
            <a:chOff x="1627" y="2304"/>
            <a:chExt cx="1440" cy="480"/>
          </a:xfrm>
        </p:grpSpPr>
        <p:sp>
          <p:nvSpPr>
            <p:cNvPr id="2103334" name="AutoShape 38"/>
            <p:cNvSpPr>
              <a:spLocks noChangeArrowheads="1"/>
            </p:cNvSpPr>
            <p:nvPr/>
          </p:nvSpPr>
          <p:spPr bwMode="auto">
            <a:xfrm>
              <a:off x="1627" y="2304"/>
              <a:ext cx="144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4D4D4D"/>
                </a:gs>
                <a:gs pos="100000">
                  <a:schemeClr val="bg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103336" name="Text Box 40"/>
            <p:cNvSpPr txBox="1">
              <a:spLocks noChangeArrowheads="1"/>
            </p:cNvSpPr>
            <p:nvPr/>
          </p:nvSpPr>
          <p:spPr bwMode="auto">
            <a:xfrm>
              <a:off x="1675" y="2362"/>
              <a:ext cx="13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Black" pitchFamily="34" charset="0"/>
                </a:rPr>
                <a:t>Internal</a:t>
              </a:r>
            </a:p>
          </p:txBody>
        </p:sp>
      </p:grpSp>
      <p:sp>
        <p:nvSpPr>
          <p:cNvPr id="2103329" name="Text Box 33"/>
          <p:cNvSpPr txBox="1">
            <a:spLocks noChangeArrowheads="1"/>
          </p:cNvSpPr>
          <p:nvPr/>
        </p:nvSpPr>
        <p:spPr bwMode="auto">
          <a:xfrm>
            <a:off x="4953000" y="1752600"/>
            <a:ext cx="358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25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Conflicts in politics,</a:t>
            </a:r>
          </a:p>
        </p:txBody>
      </p:sp>
      <p:sp>
        <p:nvSpPr>
          <p:cNvPr id="2103351" name="Text Box 55"/>
          <p:cNvSpPr txBox="1">
            <a:spLocks noChangeArrowheads="1"/>
          </p:cNvSpPr>
          <p:nvPr/>
        </p:nvSpPr>
        <p:spPr bwMode="auto">
          <a:xfrm>
            <a:off x="4953000" y="213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5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economics,</a:t>
            </a:r>
          </a:p>
        </p:txBody>
      </p:sp>
      <p:sp>
        <p:nvSpPr>
          <p:cNvPr id="2103352" name="Text Box 56"/>
          <p:cNvSpPr txBox="1">
            <a:spLocks noChangeArrowheads="1"/>
          </p:cNvSpPr>
          <p:nvPr/>
        </p:nvSpPr>
        <p:spPr bwMode="auto">
          <a:xfrm>
            <a:off x="7010400" y="2133600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5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ideology</a:t>
            </a:r>
          </a:p>
        </p:txBody>
      </p:sp>
      <p:sp>
        <p:nvSpPr>
          <p:cNvPr id="2103300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03363" name="Group 67"/>
          <p:cNvGrpSpPr>
            <a:grpSpLocks/>
          </p:cNvGrpSpPr>
          <p:nvPr/>
        </p:nvGrpSpPr>
        <p:grpSpPr bwMode="auto">
          <a:xfrm>
            <a:off x="685800" y="5638800"/>
            <a:ext cx="7924800" cy="941388"/>
            <a:chOff x="480" y="3504"/>
            <a:chExt cx="4992" cy="593"/>
          </a:xfrm>
        </p:grpSpPr>
        <p:sp>
          <p:nvSpPr>
            <p:cNvPr id="2103302" name="Text Box 6"/>
            <p:cNvSpPr txBox="1">
              <a:spLocks noChangeArrowheads="1"/>
            </p:cNvSpPr>
            <p:nvPr/>
          </p:nvSpPr>
          <p:spPr bwMode="auto">
            <a:xfrm>
              <a:off x="480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3303" name="Text Box 7"/>
            <p:cNvSpPr txBox="1">
              <a:spLocks noChangeArrowheads="1"/>
            </p:cNvSpPr>
            <p:nvPr/>
          </p:nvSpPr>
          <p:spPr bwMode="auto">
            <a:xfrm>
              <a:off x="720" y="3550"/>
              <a:ext cx="4752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Wars break out due to such factors as conflicts of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political and economic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interests and clashes of ideology. Yet these are merely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external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causes, and there are also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internal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causes of wars.</a:t>
              </a:r>
              <a:endParaRPr lang="en-US" sz="1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0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0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10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0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0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0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0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0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0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0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0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0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0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0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0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329" grpId="0"/>
      <p:bldP spid="2103351" grpId="0"/>
      <p:bldP spid="210335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6392" name="Picture 24" descr="Poster -Defend Moscow-_PD"/>
          <p:cNvPicPr>
            <a:picLocks noChangeAspect="1" noChangeArrowheads="1"/>
          </p:cNvPicPr>
          <p:nvPr/>
        </p:nvPicPr>
        <p:blipFill>
          <a:blip r:embed="rId3"/>
          <a:srcRect l="4243" r="10875" b="16296"/>
          <a:stretch>
            <a:fillRect/>
          </a:stretch>
        </p:blipFill>
        <p:spPr bwMode="auto">
          <a:xfrm>
            <a:off x="0" y="838200"/>
            <a:ext cx="3290888" cy="4648200"/>
          </a:xfrm>
          <a:prstGeom prst="rect">
            <a:avLst/>
          </a:prstGeom>
          <a:noFill/>
        </p:spPr>
      </p:pic>
      <p:sp>
        <p:nvSpPr>
          <p:cNvPr id="210637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06390" name="Group 22"/>
          <p:cNvGrpSpPr>
            <a:grpSpLocks/>
          </p:cNvGrpSpPr>
          <p:nvPr/>
        </p:nvGrpSpPr>
        <p:grpSpPr bwMode="auto">
          <a:xfrm>
            <a:off x="1143000" y="5689600"/>
            <a:ext cx="6934200" cy="711200"/>
            <a:chOff x="432" y="3552"/>
            <a:chExt cx="4368" cy="448"/>
          </a:xfrm>
        </p:grpSpPr>
        <p:sp>
          <p:nvSpPr>
            <p:cNvPr id="2106372" name="Text Box 4"/>
            <p:cNvSpPr txBox="1">
              <a:spLocks noChangeArrowheads="1"/>
            </p:cNvSpPr>
            <p:nvPr/>
          </p:nvSpPr>
          <p:spPr bwMode="auto">
            <a:xfrm>
              <a:off x="432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6373" name="Text Box 5"/>
            <p:cNvSpPr txBox="1">
              <a:spLocks noChangeArrowheads="1"/>
            </p:cNvSpPr>
            <p:nvPr/>
          </p:nvSpPr>
          <p:spPr bwMode="auto">
            <a:xfrm>
              <a:off x="672" y="3598"/>
              <a:ext cx="412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Accordingly, we cannot grasp the providential significance of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world wars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by focusing only on external causes.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106374" name="Text Box 6"/>
          <p:cNvSpPr txBox="1">
            <a:spLocks noChangeArrowheads="1"/>
          </p:cNvSpPr>
          <p:nvPr/>
        </p:nvSpPr>
        <p:spPr bwMode="auto">
          <a:xfrm>
            <a:off x="457200" y="258763"/>
            <a:ext cx="815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>
                <a:solidFill>
                  <a:srgbClr val="5000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4.1 The Providential Causes of the World Wars</a:t>
            </a:r>
          </a:p>
        </p:txBody>
      </p:sp>
      <p:grpSp>
        <p:nvGrpSpPr>
          <p:cNvPr id="2106375" name="Group 7"/>
          <p:cNvGrpSpPr>
            <a:grpSpLocks/>
          </p:cNvGrpSpPr>
          <p:nvPr/>
        </p:nvGrpSpPr>
        <p:grpSpPr bwMode="auto">
          <a:xfrm>
            <a:off x="1973263" y="2490788"/>
            <a:ext cx="1050925" cy="1243012"/>
            <a:chOff x="1243" y="1569"/>
            <a:chExt cx="662" cy="783"/>
          </a:xfrm>
        </p:grpSpPr>
        <p:sp>
          <p:nvSpPr>
            <p:cNvPr id="2106376" name="Line 8"/>
            <p:cNvSpPr>
              <a:spLocks noChangeShapeType="1"/>
            </p:cNvSpPr>
            <p:nvPr/>
          </p:nvSpPr>
          <p:spPr bwMode="auto">
            <a:xfrm rot="-3037499" flipH="1" flipV="1">
              <a:off x="1494" y="1942"/>
              <a:ext cx="159" cy="662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6377" name="Line 9"/>
            <p:cNvSpPr>
              <a:spLocks noChangeShapeType="1"/>
            </p:cNvSpPr>
            <p:nvPr/>
          </p:nvSpPr>
          <p:spPr bwMode="auto">
            <a:xfrm rot="3037499" flipH="1">
              <a:off x="1494" y="1318"/>
              <a:ext cx="159" cy="662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06378" name="Group 10"/>
          <p:cNvGrpSpPr>
            <a:grpSpLocks/>
          </p:cNvGrpSpPr>
          <p:nvPr/>
        </p:nvGrpSpPr>
        <p:grpSpPr bwMode="auto">
          <a:xfrm>
            <a:off x="457200" y="2514600"/>
            <a:ext cx="1981200" cy="1219200"/>
            <a:chOff x="288" y="1584"/>
            <a:chExt cx="1248" cy="768"/>
          </a:xfrm>
        </p:grpSpPr>
        <p:sp>
          <p:nvSpPr>
            <p:cNvPr id="2106379" name="Oval 11"/>
            <p:cNvSpPr>
              <a:spLocks noChangeArrowheads="1"/>
            </p:cNvSpPr>
            <p:nvPr/>
          </p:nvSpPr>
          <p:spPr bwMode="auto">
            <a:xfrm rot="5400000">
              <a:off x="528" y="1344"/>
              <a:ext cx="768" cy="1248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>
                <a:effectLst/>
              </a:endParaRPr>
            </a:p>
          </p:txBody>
        </p:sp>
        <p:sp>
          <p:nvSpPr>
            <p:cNvPr id="2106380" name="Text Box 12"/>
            <p:cNvSpPr txBox="1">
              <a:spLocks noChangeArrowheads="1"/>
            </p:cNvSpPr>
            <p:nvPr/>
          </p:nvSpPr>
          <p:spPr bwMode="auto">
            <a:xfrm>
              <a:off x="355" y="1738"/>
              <a:ext cx="1114" cy="51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>
                  <a:solidFill>
                    <a:schemeClr val="tx1"/>
                  </a:solidFill>
                  <a:effectLst/>
                  <a:latin typeface="Arial Black" pitchFamily="34" charset="0"/>
                </a:rPr>
                <a:t>World</a:t>
              </a:r>
            </a:p>
            <a:p>
              <a:pPr>
                <a:lnSpc>
                  <a:spcPct val="75000"/>
                </a:lnSpc>
              </a:pPr>
              <a:r>
                <a:rPr lang="en-US">
                  <a:solidFill>
                    <a:schemeClr val="tx1"/>
                  </a:solidFill>
                  <a:effectLst/>
                  <a:latin typeface="Arial Black" pitchFamily="34" charset="0"/>
                </a:rPr>
                <a:t>wars</a:t>
              </a:r>
            </a:p>
          </p:txBody>
        </p:sp>
      </p:grpSp>
      <p:sp>
        <p:nvSpPr>
          <p:cNvPr id="2106381" name="AutoShape 13"/>
          <p:cNvSpPr>
            <a:spLocks noChangeArrowheads="1"/>
          </p:cNvSpPr>
          <p:nvPr/>
        </p:nvSpPr>
        <p:spPr bwMode="auto">
          <a:xfrm>
            <a:off x="2582863" y="1808163"/>
            <a:ext cx="2286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4D4D4D"/>
              </a:gs>
              <a:gs pos="100000">
                <a:schemeClr val="bg2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endParaRPr lang="en-US" b="0">
              <a:solidFill>
                <a:schemeClr val="bg1"/>
              </a:solidFill>
              <a:effectLst/>
              <a:latin typeface="Impact" pitchFamily="34" charset="0"/>
            </a:endParaRPr>
          </a:p>
        </p:txBody>
      </p:sp>
      <p:sp>
        <p:nvSpPr>
          <p:cNvPr id="2106382" name="Text Box 14"/>
          <p:cNvSpPr txBox="1">
            <a:spLocks noChangeArrowheads="1"/>
          </p:cNvSpPr>
          <p:nvPr/>
        </p:nvSpPr>
        <p:spPr bwMode="auto">
          <a:xfrm>
            <a:off x="2659063" y="1900238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effectLst/>
                <a:latin typeface="Arial Black" pitchFamily="34" charset="0"/>
              </a:rPr>
              <a:t>External</a:t>
            </a:r>
          </a:p>
        </p:txBody>
      </p:sp>
      <p:sp>
        <p:nvSpPr>
          <p:cNvPr id="2106383" name="AutoShape 15"/>
          <p:cNvSpPr>
            <a:spLocks noChangeArrowheads="1"/>
          </p:cNvSpPr>
          <p:nvPr/>
        </p:nvSpPr>
        <p:spPr bwMode="auto">
          <a:xfrm>
            <a:off x="2582863" y="3657600"/>
            <a:ext cx="2286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4D4D4D"/>
              </a:gs>
              <a:gs pos="100000">
                <a:schemeClr val="bg2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endParaRPr lang="en-US" b="0">
              <a:solidFill>
                <a:schemeClr val="bg1"/>
              </a:solidFill>
              <a:effectLst/>
              <a:latin typeface="Impact" pitchFamily="34" charset="0"/>
            </a:endParaRPr>
          </a:p>
        </p:txBody>
      </p:sp>
      <p:sp>
        <p:nvSpPr>
          <p:cNvPr id="2106384" name="Text Box 16"/>
          <p:cNvSpPr txBox="1">
            <a:spLocks noChangeArrowheads="1"/>
          </p:cNvSpPr>
          <p:nvPr/>
        </p:nvSpPr>
        <p:spPr bwMode="auto">
          <a:xfrm>
            <a:off x="2659063" y="3749675"/>
            <a:ext cx="2133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effectLst/>
                <a:latin typeface="Arial Black" pitchFamily="34" charset="0"/>
              </a:rPr>
              <a:t>Internal</a:t>
            </a:r>
          </a:p>
        </p:txBody>
      </p:sp>
      <p:grpSp>
        <p:nvGrpSpPr>
          <p:cNvPr id="2106385" name="Group 17"/>
          <p:cNvGrpSpPr>
            <a:grpSpLocks/>
          </p:cNvGrpSpPr>
          <p:nvPr/>
        </p:nvGrpSpPr>
        <p:grpSpPr bwMode="auto">
          <a:xfrm>
            <a:off x="4953000" y="1752600"/>
            <a:ext cx="3657600" cy="857250"/>
            <a:chOff x="3120" y="1104"/>
            <a:chExt cx="2304" cy="540"/>
          </a:xfrm>
        </p:grpSpPr>
        <p:sp>
          <p:nvSpPr>
            <p:cNvPr id="2106386" name="Text Box 18"/>
            <p:cNvSpPr txBox="1">
              <a:spLocks noChangeArrowheads="1"/>
            </p:cNvSpPr>
            <p:nvPr/>
          </p:nvSpPr>
          <p:spPr bwMode="auto">
            <a:xfrm>
              <a:off x="3120" y="1104"/>
              <a:ext cx="225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25000"/>
                </a:lnSpc>
              </a:pPr>
              <a:r>
                <a:rPr lang="en-US" sz="24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Conflicts in politics,</a:t>
              </a:r>
            </a:p>
          </p:txBody>
        </p:sp>
        <p:sp>
          <p:nvSpPr>
            <p:cNvPr id="2106387" name="Text Box 19"/>
            <p:cNvSpPr txBox="1">
              <a:spLocks noChangeArrowheads="1"/>
            </p:cNvSpPr>
            <p:nvPr/>
          </p:nvSpPr>
          <p:spPr bwMode="auto">
            <a:xfrm>
              <a:off x="3120" y="1344"/>
              <a:ext cx="13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5000"/>
                </a:lnSpc>
              </a:pPr>
              <a:r>
                <a:rPr lang="en-US" sz="24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economics,</a:t>
              </a:r>
            </a:p>
          </p:txBody>
        </p:sp>
        <p:sp>
          <p:nvSpPr>
            <p:cNvPr id="2106388" name="Text Box 20"/>
            <p:cNvSpPr txBox="1">
              <a:spLocks noChangeArrowheads="1"/>
            </p:cNvSpPr>
            <p:nvPr/>
          </p:nvSpPr>
          <p:spPr bwMode="auto">
            <a:xfrm>
              <a:off x="4416" y="1344"/>
              <a:ext cx="100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5000"/>
                </a:lnSpc>
              </a:pPr>
              <a:r>
                <a:rPr lang="en-US" sz="24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ideology</a:t>
              </a:r>
            </a:p>
          </p:txBody>
        </p:sp>
      </p:grpSp>
      <p:sp>
        <p:nvSpPr>
          <p:cNvPr id="2106389" name="Text Box 21"/>
          <p:cNvSpPr txBox="1">
            <a:spLocks noChangeArrowheads="1"/>
          </p:cNvSpPr>
          <p:nvPr/>
        </p:nvSpPr>
        <p:spPr bwMode="auto">
          <a:xfrm>
            <a:off x="4953000" y="3670300"/>
            <a:ext cx="3200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God’s providence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of restoration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0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0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06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06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0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0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63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9" name="Text Box 3"/>
          <p:cNvSpPr txBox="1">
            <a:spLocks noChangeArrowheads="1"/>
          </p:cNvSpPr>
          <p:nvPr/>
        </p:nvSpPr>
        <p:spPr bwMode="auto">
          <a:xfrm>
            <a:off x="3200400" y="533400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Feudalism</a:t>
            </a:r>
          </a:p>
        </p:txBody>
      </p:sp>
      <p:grpSp>
        <p:nvGrpSpPr>
          <p:cNvPr id="2364420" name="Group 4"/>
          <p:cNvGrpSpPr>
            <a:grpSpLocks/>
          </p:cNvGrpSpPr>
          <p:nvPr/>
        </p:nvGrpSpPr>
        <p:grpSpPr bwMode="auto">
          <a:xfrm>
            <a:off x="2835275" y="685800"/>
            <a:ext cx="381000" cy="1066800"/>
            <a:chOff x="1728" y="528"/>
            <a:chExt cx="240" cy="672"/>
          </a:xfrm>
        </p:grpSpPr>
        <p:grpSp>
          <p:nvGrpSpPr>
            <p:cNvPr id="2364421" name="Group 5"/>
            <p:cNvGrpSpPr>
              <a:grpSpLocks/>
            </p:cNvGrpSpPr>
            <p:nvPr/>
          </p:nvGrpSpPr>
          <p:grpSpPr bwMode="auto">
            <a:xfrm>
              <a:off x="1824" y="528"/>
              <a:ext cx="144" cy="672"/>
              <a:chOff x="1824" y="528"/>
              <a:chExt cx="144" cy="672"/>
            </a:xfrm>
          </p:grpSpPr>
          <p:sp>
            <p:nvSpPr>
              <p:cNvPr id="236442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528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364423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52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364424" name="WordArt 8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1536" y="816"/>
                <a:ext cx="62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236442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728" y="840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808080"/>
                  </a:solidFill>
                  <a:effectLst/>
                  <a:latin typeface="Arial Black"/>
                </a:rPr>
                <a:t>_</a:t>
              </a:r>
            </a:p>
          </p:txBody>
        </p:sp>
      </p:grpSp>
      <p:grpSp>
        <p:nvGrpSpPr>
          <p:cNvPr id="2364426" name="Group 10"/>
          <p:cNvGrpSpPr>
            <a:grpSpLocks/>
          </p:cNvGrpSpPr>
          <p:nvPr/>
        </p:nvGrpSpPr>
        <p:grpSpPr bwMode="auto">
          <a:xfrm>
            <a:off x="587375" y="685800"/>
            <a:ext cx="2286000" cy="1143000"/>
            <a:chOff x="288" y="528"/>
            <a:chExt cx="1440" cy="720"/>
          </a:xfrm>
        </p:grpSpPr>
        <p:sp>
          <p:nvSpPr>
            <p:cNvPr id="2364427" name="Oval 11"/>
            <p:cNvSpPr>
              <a:spLocks noChangeArrowheads="1"/>
            </p:cNvSpPr>
            <p:nvPr/>
          </p:nvSpPr>
          <p:spPr bwMode="auto">
            <a:xfrm rot="5400000">
              <a:off x="648" y="168"/>
              <a:ext cx="720" cy="1440"/>
            </a:xfrm>
            <a:prstGeom prst="ellipse">
              <a:avLst/>
            </a:prstGeom>
            <a:gradFill rotWithShape="1">
              <a:gsLst>
                <a:gs pos="0">
                  <a:srgbClr val="660033"/>
                </a:gs>
                <a:gs pos="100000">
                  <a:schemeClr val="tx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28" name="Text Box 12"/>
            <p:cNvSpPr txBox="1">
              <a:spLocks noChangeArrowheads="1"/>
            </p:cNvSpPr>
            <p:nvPr/>
          </p:nvSpPr>
          <p:spPr bwMode="auto">
            <a:xfrm>
              <a:off x="312" y="664"/>
              <a:ext cx="1392" cy="4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Middle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Ages</a:t>
              </a:r>
            </a:p>
          </p:txBody>
        </p:sp>
      </p:grpSp>
      <p:sp>
        <p:nvSpPr>
          <p:cNvPr id="2364433" name="Text Box 17"/>
          <p:cNvSpPr txBox="1">
            <a:spLocks noChangeArrowheads="1"/>
          </p:cNvSpPr>
          <p:nvPr/>
        </p:nvSpPr>
        <p:spPr bwMode="auto">
          <a:xfrm>
            <a:off x="3200400" y="1447800"/>
            <a:ext cx="3429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Corruption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of</a:t>
            </a:r>
          </a:p>
          <a:p>
            <a:pPr algn="l" eaLnBrk="0" hangingPunct="0">
              <a:lnSpc>
                <a:spcPct val="75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the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Roman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Church</a:t>
            </a:r>
          </a:p>
        </p:txBody>
      </p:sp>
      <p:pic>
        <p:nvPicPr>
          <p:cNvPr id="2364435" name="Picture 19" descr="Painting of Jan Hus in Council of Constance by Václav Brožík (1883) _Public Do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738" y="2519363"/>
            <a:ext cx="3636962" cy="2509837"/>
          </a:xfrm>
          <a:prstGeom prst="rect">
            <a:avLst/>
          </a:prstGeom>
          <a:noFill/>
        </p:spPr>
      </p:pic>
      <p:pic>
        <p:nvPicPr>
          <p:cNvPr id="2364436" name="Picture 20" descr="Irish_potato_famine_Bridget_ODonnel 1321 Poem  of Evil Edward II"/>
          <p:cNvPicPr>
            <a:picLocks noChangeAspect="1" noChangeArrowheads="1"/>
          </p:cNvPicPr>
          <p:nvPr/>
        </p:nvPicPr>
        <p:blipFill>
          <a:blip r:embed="rId4"/>
          <a:srcRect l="12549" r="3015" b="2318"/>
          <a:stretch>
            <a:fillRect/>
          </a:stretch>
        </p:blipFill>
        <p:spPr bwMode="auto">
          <a:xfrm>
            <a:off x="663575" y="1905000"/>
            <a:ext cx="2133600" cy="3581400"/>
          </a:xfrm>
          <a:prstGeom prst="rect">
            <a:avLst/>
          </a:prstGeom>
          <a:noFill/>
        </p:spPr>
      </p:pic>
      <p:sp>
        <p:nvSpPr>
          <p:cNvPr id="2364429" name="Rectangle 13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4430" name="Group 14"/>
          <p:cNvGrpSpPr>
            <a:grpSpLocks/>
          </p:cNvGrpSpPr>
          <p:nvPr/>
        </p:nvGrpSpPr>
        <p:grpSpPr bwMode="auto">
          <a:xfrm>
            <a:off x="914400" y="5638800"/>
            <a:ext cx="7315200" cy="941388"/>
            <a:chOff x="768" y="3456"/>
            <a:chExt cx="4608" cy="593"/>
          </a:xfrm>
        </p:grpSpPr>
        <p:sp>
          <p:nvSpPr>
            <p:cNvPr id="2364431" name="Text Box 15"/>
            <p:cNvSpPr txBox="1">
              <a:spLocks noChangeArrowheads="1"/>
            </p:cNvSpPr>
            <p:nvPr/>
          </p:nvSpPr>
          <p:spPr bwMode="auto">
            <a:xfrm>
              <a:off x="768" y="3456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64432" name="Text Box 16"/>
            <p:cNvSpPr txBox="1">
              <a:spLocks noChangeArrowheads="1"/>
            </p:cNvSpPr>
            <p:nvPr/>
          </p:nvSpPr>
          <p:spPr bwMode="auto">
            <a:xfrm>
              <a:off x="1008" y="3502"/>
              <a:ext cx="4368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the late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Middle Ages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man’s original mind was repressed, its free development blocked by the social environment of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feudalism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the secularization and corruption of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Roman church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2364439" name="Picture 23" descr="Peasants plowing in front of a castle, French manuscript c"/>
          <p:cNvPicPr>
            <a:picLocks noChangeAspect="1" noChangeArrowheads="1"/>
          </p:cNvPicPr>
          <p:nvPr/>
        </p:nvPicPr>
        <p:blipFill>
          <a:blip r:embed="rId5"/>
          <a:srcRect l="2965" t="32054" r="2156" b="1169"/>
          <a:stretch>
            <a:fillRect/>
          </a:stretch>
        </p:blipFill>
        <p:spPr bwMode="auto">
          <a:xfrm>
            <a:off x="3124200" y="2514600"/>
            <a:ext cx="2212975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6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64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64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6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6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64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64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6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6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6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6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6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4419" grpId="0"/>
      <p:bldP spid="23644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5" name="Picture 45" descr="707114"/>
          <p:cNvPicPr>
            <a:picLocks noChangeAspect="1" noChangeArrowheads="1"/>
          </p:cNvPicPr>
          <p:nvPr/>
        </p:nvPicPr>
        <p:blipFill>
          <a:blip r:embed="rId3">
            <a:lum bright="24000" contrast="24000"/>
          </a:blip>
          <a:srcRect l="510" r="1631" b="3375"/>
          <a:stretch>
            <a:fillRect/>
          </a:stretch>
        </p:blipFill>
        <p:spPr bwMode="auto">
          <a:xfrm>
            <a:off x="1600200" y="1225550"/>
            <a:ext cx="5867400" cy="3876675"/>
          </a:xfrm>
          <a:prstGeom prst="rect">
            <a:avLst/>
          </a:prstGeom>
          <a:noFill/>
        </p:spPr>
      </p:pic>
      <p:sp>
        <p:nvSpPr>
          <p:cNvPr id="210944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09473" name="Group 33"/>
          <p:cNvGrpSpPr>
            <a:grpSpLocks/>
          </p:cNvGrpSpPr>
          <p:nvPr/>
        </p:nvGrpSpPr>
        <p:grpSpPr bwMode="auto">
          <a:xfrm>
            <a:off x="762000" y="5791200"/>
            <a:ext cx="7696200" cy="460375"/>
            <a:chOff x="720" y="3584"/>
            <a:chExt cx="4848" cy="290"/>
          </a:xfrm>
        </p:grpSpPr>
        <p:sp>
          <p:nvSpPr>
            <p:cNvPr id="2109470" name="Text Box 30"/>
            <p:cNvSpPr txBox="1">
              <a:spLocks noChangeArrowheads="1"/>
            </p:cNvSpPr>
            <p:nvPr/>
          </p:nvSpPr>
          <p:spPr bwMode="auto">
            <a:xfrm>
              <a:off x="720" y="358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9471" name="Text Box 31"/>
            <p:cNvSpPr txBox="1">
              <a:spLocks noChangeArrowheads="1"/>
            </p:cNvSpPr>
            <p:nvPr/>
          </p:nvSpPr>
          <p:spPr bwMode="auto">
            <a:xfrm>
              <a:off x="960" y="3630"/>
              <a:ext cx="46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What are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internal, providential causes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the world wars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366) </a:t>
              </a:r>
              <a:r>
                <a:rPr lang="en-US" sz="21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?</a:t>
              </a:r>
            </a:p>
          </p:txBody>
        </p:sp>
      </p:grpSp>
      <p:sp>
        <p:nvSpPr>
          <p:cNvPr id="2109487" name="Text Box 47"/>
          <p:cNvSpPr txBox="1">
            <a:spLocks noChangeArrowheads="1"/>
          </p:cNvSpPr>
          <p:nvPr/>
        </p:nvSpPr>
        <p:spPr bwMode="auto">
          <a:xfrm>
            <a:off x="304800" y="304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What are the Internal Causes of the World Wars 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0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0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09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0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0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542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3554" name="Group 18"/>
          <p:cNvGrpSpPr>
            <a:grpSpLocks/>
          </p:cNvGrpSpPr>
          <p:nvPr/>
        </p:nvGrpSpPr>
        <p:grpSpPr bwMode="auto">
          <a:xfrm>
            <a:off x="1143000" y="5689600"/>
            <a:ext cx="4419600" cy="476250"/>
            <a:chOff x="720" y="3584"/>
            <a:chExt cx="2784" cy="300"/>
          </a:xfrm>
        </p:grpSpPr>
        <p:sp>
          <p:nvSpPr>
            <p:cNvPr id="2113552" name="Text Box 16"/>
            <p:cNvSpPr txBox="1">
              <a:spLocks noChangeArrowheads="1"/>
            </p:cNvSpPr>
            <p:nvPr/>
          </p:nvSpPr>
          <p:spPr bwMode="auto">
            <a:xfrm>
              <a:off x="720" y="358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3553" name="Text Box 17"/>
            <p:cNvSpPr txBox="1">
              <a:spLocks noChangeArrowheads="1"/>
            </p:cNvSpPr>
            <p:nvPr/>
          </p:nvSpPr>
          <p:spPr bwMode="auto">
            <a:xfrm>
              <a:off x="960" y="3630"/>
              <a:ext cx="254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4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world wars have occurred:</a:t>
              </a:r>
              <a:endParaRPr lang="en-US" sz="24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113562" name="Text Box 26"/>
          <p:cNvSpPr txBox="1">
            <a:spLocks noChangeArrowheads="1"/>
          </p:cNvSpPr>
          <p:nvPr/>
        </p:nvSpPr>
        <p:spPr bwMode="auto">
          <a:xfrm>
            <a:off x="304800" y="304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What are the Internal Causes of the World Wars ?</a:t>
            </a:r>
          </a:p>
        </p:txBody>
      </p:sp>
      <p:pic>
        <p:nvPicPr>
          <p:cNvPr id="2113563" name="Picture 27" descr="707114"/>
          <p:cNvPicPr>
            <a:picLocks noChangeAspect="1" noChangeArrowheads="1"/>
          </p:cNvPicPr>
          <p:nvPr/>
        </p:nvPicPr>
        <p:blipFill>
          <a:blip r:embed="rId3">
            <a:lum bright="24000" contrast="24000"/>
          </a:blip>
          <a:srcRect l="510" r="1631" b="3375"/>
          <a:stretch>
            <a:fillRect/>
          </a:stretch>
        </p:blipFill>
        <p:spPr bwMode="auto">
          <a:xfrm>
            <a:off x="1600200" y="1225550"/>
            <a:ext cx="5867400" cy="38766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1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5616" name="Picture 32" descr="707114"/>
          <p:cNvPicPr>
            <a:picLocks noChangeAspect="1" noChangeArrowheads="1"/>
          </p:cNvPicPr>
          <p:nvPr/>
        </p:nvPicPr>
        <p:blipFill>
          <a:blip r:embed="rId3">
            <a:lum bright="24000" contrast="24000"/>
          </a:blip>
          <a:srcRect l="510" r="1631" b="3375"/>
          <a:stretch>
            <a:fillRect/>
          </a:stretch>
        </p:blipFill>
        <p:spPr bwMode="auto">
          <a:xfrm>
            <a:off x="1600200" y="1222375"/>
            <a:ext cx="5867400" cy="3876675"/>
          </a:xfrm>
          <a:prstGeom prst="rect">
            <a:avLst/>
          </a:prstGeom>
          <a:noFill/>
        </p:spPr>
      </p:pic>
      <p:pic>
        <p:nvPicPr>
          <p:cNvPr id="2115617" name="Picture 33" descr="707114"/>
          <p:cNvPicPr>
            <a:picLocks noChangeAspect="1" noChangeArrowheads="1"/>
          </p:cNvPicPr>
          <p:nvPr/>
        </p:nvPicPr>
        <p:blipFill>
          <a:blip r:embed="rId3">
            <a:lum bright="48000" contrast="12000"/>
          </a:blip>
          <a:srcRect l="510" r="1631" b="3375"/>
          <a:stretch>
            <a:fillRect/>
          </a:stretch>
        </p:blipFill>
        <p:spPr bwMode="auto">
          <a:xfrm>
            <a:off x="1600200" y="1222375"/>
            <a:ext cx="5867400" cy="387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2115590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5606" name="Group 22"/>
          <p:cNvGrpSpPr>
            <a:grpSpLocks/>
          </p:cNvGrpSpPr>
          <p:nvPr/>
        </p:nvGrpSpPr>
        <p:grpSpPr bwMode="auto">
          <a:xfrm>
            <a:off x="381000" y="1233488"/>
            <a:ext cx="6858000" cy="503237"/>
            <a:chOff x="240" y="777"/>
            <a:chExt cx="4320" cy="317"/>
          </a:xfrm>
        </p:grpSpPr>
        <p:sp>
          <p:nvSpPr>
            <p:cNvPr id="2115591" name="Oval 7"/>
            <p:cNvSpPr>
              <a:spLocks noChangeArrowheads="1"/>
            </p:cNvSpPr>
            <p:nvPr/>
          </p:nvSpPr>
          <p:spPr bwMode="auto">
            <a:xfrm>
              <a:off x="240" y="796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1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2115593" name="Text Box 9"/>
            <p:cNvSpPr txBox="1">
              <a:spLocks noChangeArrowheads="1"/>
            </p:cNvSpPr>
            <p:nvPr/>
          </p:nvSpPr>
          <p:spPr bwMode="auto">
            <a:xfrm>
              <a:off x="528" y="777"/>
              <a:ext cx="403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Satan’s last desperate struggle</a:t>
              </a:r>
            </a:p>
          </p:txBody>
        </p:sp>
      </p:grpSp>
      <p:grpSp>
        <p:nvGrpSpPr>
          <p:cNvPr id="2115604" name="Group 20"/>
          <p:cNvGrpSpPr>
            <a:grpSpLocks/>
          </p:cNvGrpSpPr>
          <p:nvPr/>
        </p:nvGrpSpPr>
        <p:grpSpPr bwMode="auto">
          <a:xfrm>
            <a:off x="1219200" y="5762625"/>
            <a:ext cx="6781800" cy="638175"/>
            <a:chOff x="624" y="3581"/>
            <a:chExt cx="4272" cy="402"/>
          </a:xfrm>
        </p:grpSpPr>
        <p:sp>
          <p:nvSpPr>
            <p:cNvPr id="2115602" name="Text Box 18"/>
            <p:cNvSpPr txBox="1">
              <a:spLocks noChangeArrowheads="1"/>
            </p:cNvSpPr>
            <p:nvPr/>
          </p:nvSpPr>
          <p:spPr bwMode="auto">
            <a:xfrm>
              <a:off x="960" y="3581"/>
              <a:ext cx="3936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As a result of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Satan’s last desperate struggle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to preserve his sovereignty.</a:t>
              </a:r>
              <a:endParaRPr lang="en-US" sz="21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15603" name="Oval 19"/>
            <p:cNvSpPr>
              <a:spLocks noChangeArrowheads="1"/>
            </p:cNvSpPr>
            <p:nvPr/>
          </p:nvSpPr>
          <p:spPr bwMode="auto">
            <a:xfrm>
              <a:off x="624" y="3585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2115612" name="Text Box 28"/>
          <p:cNvSpPr txBox="1">
            <a:spLocks noChangeArrowheads="1"/>
          </p:cNvSpPr>
          <p:nvPr/>
        </p:nvSpPr>
        <p:spPr bwMode="auto">
          <a:xfrm>
            <a:off x="304800" y="304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What are the Internal Causes of the World Wars ?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1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1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1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1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1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1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7656" name="Picture 24" descr="707114"/>
          <p:cNvPicPr>
            <a:picLocks noChangeAspect="1" noChangeArrowheads="1"/>
          </p:cNvPicPr>
          <p:nvPr/>
        </p:nvPicPr>
        <p:blipFill>
          <a:blip r:embed="rId3">
            <a:lum bright="48000" contrast="12000"/>
          </a:blip>
          <a:srcRect l="510" r="1631" b="3375"/>
          <a:stretch>
            <a:fillRect/>
          </a:stretch>
        </p:blipFill>
        <p:spPr bwMode="auto">
          <a:xfrm>
            <a:off x="1600200" y="1222375"/>
            <a:ext cx="5867400" cy="387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grpSp>
        <p:nvGrpSpPr>
          <p:cNvPr id="2117651" name="Group 19"/>
          <p:cNvGrpSpPr>
            <a:grpSpLocks/>
          </p:cNvGrpSpPr>
          <p:nvPr/>
        </p:nvGrpSpPr>
        <p:grpSpPr bwMode="auto">
          <a:xfrm>
            <a:off x="381000" y="1995488"/>
            <a:ext cx="8534400" cy="898525"/>
            <a:chOff x="240" y="1257"/>
            <a:chExt cx="5376" cy="566"/>
          </a:xfrm>
        </p:grpSpPr>
        <p:sp>
          <p:nvSpPr>
            <p:cNvPr id="2117635" name="Oval 3"/>
            <p:cNvSpPr>
              <a:spLocks noChangeArrowheads="1"/>
            </p:cNvSpPr>
            <p:nvPr/>
          </p:nvSpPr>
          <p:spPr bwMode="auto">
            <a:xfrm>
              <a:off x="240" y="1272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2117636" name="Text Box 4"/>
            <p:cNvSpPr txBox="1">
              <a:spLocks noChangeArrowheads="1"/>
            </p:cNvSpPr>
            <p:nvPr/>
          </p:nvSpPr>
          <p:spPr bwMode="auto">
            <a:xfrm>
              <a:off x="528" y="1257"/>
              <a:ext cx="475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Indemnity conditions to restore</a:t>
              </a:r>
            </a:p>
          </p:txBody>
        </p:sp>
        <p:sp>
          <p:nvSpPr>
            <p:cNvPr id="2117637" name="Text Box 5"/>
            <p:cNvSpPr txBox="1">
              <a:spLocks noChangeArrowheads="1"/>
            </p:cNvSpPr>
            <p:nvPr/>
          </p:nvSpPr>
          <p:spPr bwMode="auto">
            <a:xfrm>
              <a:off x="2448" y="1506"/>
              <a:ext cx="3168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the three great blessings</a:t>
              </a:r>
            </a:p>
          </p:txBody>
        </p:sp>
      </p:grpSp>
      <p:sp>
        <p:nvSpPr>
          <p:cNvPr id="2117638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7639" name="Oval 7"/>
          <p:cNvSpPr>
            <a:spLocks noChangeArrowheads="1"/>
          </p:cNvSpPr>
          <p:nvPr/>
        </p:nvSpPr>
        <p:spPr bwMode="auto">
          <a:xfrm>
            <a:off x="381000" y="12636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117641" name="Text Box 9"/>
          <p:cNvSpPr txBox="1">
            <a:spLocks noChangeArrowheads="1"/>
          </p:cNvSpPr>
          <p:nvPr/>
        </p:nvSpPr>
        <p:spPr bwMode="auto">
          <a:xfrm>
            <a:off x="838200" y="1233488"/>
            <a:ext cx="79248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Satan’s last desperate struggle</a:t>
            </a:r>
          </a:p>
        </p:txBody>
      </p:sp>
      <p:grpSp>
        <p:nvGrpSpPr>
          <p:cNvPr id="2117650" name="Group 18"/>
          <p:cNvGrpSpPr>
            <a:grpSpLocks/>
          </p:cNvGrpSpPr>
          <p:nvPr/>
        </p:nvGrpSpPr>
        <p:grpSpPr bwMode="auto">
          <a:xfrm>
            <a:off x="1219200" y="5762625"/>
            <a:ext cx="6781800" cy="638175"/>
            <a:chOff x="768" y="3630"/>
            <a:chExt cx="4272" cy="402"/>
          </a:xfrm>
        </p:grpSpPr>
        <p:sp>
          <p:nvSpPr>
            <p:cNvPr id="2117648" name="Text Box 16"/>
            <p:cNvSpPr txBox="1">
              <a:spLocks noChangeArrowheads="1"/>
            </p:cNvSpPr>
            <p:nvPr/>
          </p:nvSpPr>
          <p:spPr bwMode="auto">
            <a:xfrm>
              <a:off x="1104" y="3630"/>
              <a:ext cx="3936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In order to fulfill the worldwide indemnity conditions to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restore the three great blessings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1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17649" name="Oval 17"/>
            <p:cNvSpPr>
              <a:spLocks noChangeArrowheads="1"/>
            </p:cNvSpPr>
            <p:nvPr/>
          </p:nvSpPr>
          <p:spPr bwMode="auto">
            <a:xfrm>
              <a:off x="768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2117654" name="Text Box 22"/>
          <p:cNvSpPr txBox="1">
            <a:spLocks noChangeArrowheads="1"/>
          </p:cNvSpPr>
          <p:nvPr/>
        </p:nvSpPr>
        <p:spPr bwMode="auto">
          <a:xfrm>
            <a:off x="304800" y="304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What are the Internal Causes of the World Wars ?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1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1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1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1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2" name="Picture 22" descr="707114"/>
          <p:cNvPicPr>
            <a:picLocks noChangeAspect="1" noChangeArrowheads="1"/>
          </p:cNvPicPr>
          <p:nvPr/>
        </p:nvPicPr>
        <p:blipFill>
          <a:blip r:embed="rId3">
            <a:lum bright="48000" contrast="12000"/>
          </a:blip>
          <a:srcRect l="510" r="1631" b="3375"/>
          <a:stretch>
            <a:fillRect/>
          </a:stretch>
        </p:blipFill>
        <p:spPr bwMode="auto">
          <a:xfrm>
            <a:off x="1600200" y="1222375"/>
            <a:ext cx="5867400" cy="387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2119683" name="Oval 3"/>
          <p:cNvSpPr>
            <a:spLocks noChangeArrowheads="1"/>
          </p:cNvSpPr>
          <p:nvPr/>
        </p:nvSpPr>
        <p:spPr bwMode="auto">
          <a:xfrm>
            <a:off x="381000" y="20193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2119684" name="Text Box 4"/>
          <p:cNvSpPr txBox="1">
            <a:spLocks noChangeArrowheads="1"/>
          </p:cNvSpPr>
          <p:nvPr/>
        </p:nvSpPr>
        <p:spPr bwMode="auto">
          <a:xfrm>
            <a:off x="838200" y="1995488"/>
            <a:ext cx="75438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Indemnity conditions to restore</a:t>
            </a:r>
          </a:p>
        </p:txBody>
      </p:sp>
      <p:sp>
        <p:nvSpPr>
          <p:cNvPr id="2119685" name="Text Box 5"/>
          <p:cNvSpPr txBox="1">
            <a:spLocks noChangeArrowheads="1"/>
          </p:cNvSpPr>
          <p:nvPr/>
        </p:nvSpPr>
        <p:spPr bwMode="auto">
          <a:xfrm>
            <a:off x="3886200" y="2390775"/>
            <a:ext cx="50292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the three great blessings</a:t>
            </a:r>
          </a:p>
        </p:txBody>
      </p:sp>
      <p:sp>
        <p:nvSpPr>
          <p:cNvPr id="2119686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9687" name="Oval 7"/>
          <p:cNvSpPr>
            <a:spLocks noChangeArrowheads="1"/>
          </p:cNvSpPr>
          <p:nvPr/>
        </p:nvSpPr>
        <p:spPr bwMode="auto">
          <a:xfrm>
            <a:off x="381000" y="12636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119689" name="Text Box 9"/>
          <p:cNvSpPr txBox="1">
            <a:spLocks noChangeArrowheads="1"/>
          </p:cNvSpPr>
          <p:nvPr/>
        </p:nvSpPr>
        <p:spPr bwMode="auto">
          <a:xfrm>
            <a:off x="838200" y="1233488"/>
            <a:ext cx="79248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Satan’s last desperate struggle</a:t>
            </a:r>
          </a:p>
        </p:txBody>
      </p:sp>
      <p:grpSp>
        <p:nvGrpSpPr>
          <p:cNvPr id="2119699" name="Group 19"/>
          <p:cNvGrpSpPr>
            <a:grpSpLocks/>
          </p:cNvGrpSpPr>
          <p:nvPr/>
        </p:nvGrpSpPr>
        <p:grpSpPr bwMode="auto">
          <a:xfrm>
            <a:off x="381000" y="3154363"/>
            <a:ext cx="7924800" cy="503237"/>
            <a:chOff x="240" y="1987"/>
            <a:chExt cx="4992" cy="317"/>
          </a:xfrm>
        </p:grpSpPr>
        <p:sp>
          <p:nvSpPr>
            <p:cNvPr id="2119688" name="Oval 8"/>
            <p:cNvSpPr>
              <a:spLocks noChangeArrowheads="1"/>
            </p:cNvSpPr>
            <p:nvPr/>
          </p:nvSpPr>
          <p:spPr bwMode="auto">
            <a:xfrm>
              <a:off x="240" y="2002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1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  <p:sp>
          <p:nvSpPr>
            <p:cNvPr id="2119690" name="Text Box 10"/>
            <p:cNvSpPr txBox="1">
              <a:spLocks noChangeArrowheads="1"/>
            </p:cNvSpPr>
            <p:nvPr/>
          </p:nvSpPr>
          <p:spPr bwMode="auto">
            <a:xfrm>
              <a:off x="528" y="1987"/>
              <a:ext cx="470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Overcome three temptations of Jesus</a:t>
              </a:r>
            </a:p>
          </p:txBody>
        </p:sp>
      </p:grpSp>
      <p:sp>
        <p:nvSpPr>
          <p:cNvPr id="2119694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What are the Internal Causes of the World Wars ?</a:t>
            </a:r>
          </a:p>
        </p:txBody>
      </p:sp>
      <p:grpSp>
        <p:nvGrpSpPr>
          <p:cNvPr id="2119698" name="Group 18"/>
          <p:cNvGrpSpPr>
            <a:grpSpLocks/>
          </p:cNvGrpSpPr>
          <p:nvPr/>
        </p:nvGrpSpPr>
        <p:grpSpPr bwMode="auto">
          <a:xfrm>
            <a:off x="1143000" y="5762625"/>
            <a:ext cx="7162800" cy="638175"/>
            <a:chOff x="720" y="3630"/>
            <a:chExt cx="4512" cy="402"/>
          </a:xfrm>
        </p:grpSpPr>
        <p:sp>
          <p:nvSpPr>
            <p:cNvPr id="2119696" name="Text Box 16"/>
            <p:cNvSpPr txBox="1">
              <a:spLocks noChangeArrowheads="1"/>
            </p:cNvSpPr>
            <p:nvPr/>
          </p:nvSpPr>
          <p:spPr bwMode="auto">
            <a:xfrm>
              <a:off x="1056" y="3630"/>
              <a:ext cx="4176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In order that all humanity may overcome on the world level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the three temptations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by which Satan tempted Jesus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367).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19697" name="Oval 17"/>
            <p:cNvSpPr>
              <a:spLocks noChangeArrowheads="1"/>
            </p:cNvSpPr>
            <p:nvPr/>
          </p:nvSpPr>
          <p:spPr bwMode="auto">
            <a:xfrm>
              <a:off x="720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1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1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1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1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1753" name="Picture 25" descr="707114"/>
          <p:cNvPicPr>
            <a:picLocks noChangeAspect="1" noChangeArrowheads="1"/>
          </p:cNvPicPr>
          <p:nvPr/>
        </p:nvPicPr>
        <p:blipFill>
          <a:blip r:embed="rId3">
            <a:lum bright="48000" contrast="12000"/>
          </a:blip>
          <a:srcRect l="510" r="1631" b="3375"/>
          <a:stretch>
            <a:fillRect/>
          </a:stretch>
        </p:blipFill>
        <p:spPr bwMode="auto">
          <a:xfrm>
            <a:off x="1600200" y="1222375"/>
            <a:ext cx="5867400" cy="387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21731" name="Oval 3"/>
          <p:cNvSpPr>
            <a:spLocks noChangeArrowheads="1"/>
          </p:cNvSpPr>
          <p:nvPr/>
        </p:nvSpPr>
        <p:spPr bwMode="auto">
          <a:xfrm>
            <a:off x="381000" y="20193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2121732" name="Text Box 4"/>
          <p:cNvSpPr txBox="1">
            <a:spLocks noChangeArrowheads="1"/>
          </p:cNvSpPr>
          <p:nvPr/>
        </p:nvSpPr>
        <p:spPr bwMode="auto">
          <a:xfrm>
            <a:off x="838200" y="1995488"/>
            <a:ext cx="75438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Indemnity conditions to restore</a:t>
            </a:r>
          </a:p>
        </p:txBody>
      </p:sp>
      <p:sp>
        <p:nvSpPr>
          <p:cNvPr id="2121733" name="Text Box 5"/>
          <p:cNvSpPr txBox="1">
            <a:spLocks noChangeArrowheads="1"/>
          </p:cNvSpPr>
          <p:nvPr/>
        </p:nvSpPr>
        <p:spPr bwMode="auto">
          <a:xfrm>
            <a:off x="3886200" y="2390775"/>
            <a:ext cx="50292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the three great blessings</a:t>
            </a:r>
          </a:p>
        </p:txBody>
      </p:sp>
      <p:sp>
        <p:nvSpPr>
          <p:cNvPr id="2121734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35" name="Oval 7"/>
          <p:cNvSpPr>
            <a:spLocks noChangeArrowheads="1"/>
          </p:cNvSpPr>
          <p:nvPr/>
        </p:nvSpPr>
        <p:spPr bwMode="auto">
          <a:xfrm>
            <a:off x="381000" y="12636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121736" name="Oval 8"/>
          <p:cNvSpPr>
            <a:spLocks noChangeArrowheads="1"/>
          </p:cNvSpPr>
          <p:nvPr/>
        </p:nvSpPr>
        <p:spPr bwMode="auto">
          <a:xfrm>
            <a:off x="381000" y="3178175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3</a:t>
            </a:r>
          </a:p>
        </p:txBody>
      </p:sp>
      <p:sp>
        <p:nvSpPr>
          <p:cNvPr id="2121737" name="Text Box 9"/>
          <p:cNvSpPr txBox="1">
            <a:spLocks noChangeArrowheads="1"/>
          </p:cNvSpPr>
          <p:nvPr/>
        </p:nvSpPr>
        <p:spPr bwMode="auto">
          <a:xfrm>
            <a:off x="838200" y="1233488"/>
            <a:ext cx="79248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Satan’s last desperate struggle</a:t>
            </a:r>
          </a:p>
        </p:txBody>
      </p:sp>
      <p:sp>
        <p:nvSpPr>
          <p:cNvPr id="2121738" name="Text Box 10"/>
          <p:cNvSpPr txBox="1">
            <a:spLocks noChangeArrowheads="1"/>
          </p:cNvSpPr>
          <p:nvPr/>
        </p:nvSpPr>
        <p:spPr bwMode="auto">
          <a:xfrm>
            <a:off x="838200" y="3154363"/>
            <a:ext cx="74676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Overcome three temptations of Jesus</a:t>
            </a:r>
          </a:p>
        </p:txBody>
      </p:sp>
      <p:grpSp>
        <p:nvGrpSpPr>
          <p:cNvPr id="2121754" name="Group 26"/>
          <p:cNvGrpSpPr>
            <a:grpSpLocks/>
          </p:cNvGrpSpPr>
          <p:nvPr/>
        </p:nvGrpSpPr>
        <p:grpSpPr bwMode="auto">
          <a:xfrm>
            <a:off x="381000" y="3916363"/>
            <a:ext cx="5791200" cy="503237"/>
            <a:chOff x="240" y="2467"/>
            <a:chExt cx="3648" cy="317"/>
          </a:xfrm>
        </p:grpSpPr>
        <p:sp>
          <p:nvSpPr>
            <p:cNvPr id="2121739" name="Oval 11"/>
            <p:cNvSpPr>
              <a:spLocks noChangeArrowheads="1"/>
            </p:cNvSpPr>
            <p:nvPr/>
          </p:nvSpPr>
          <p:spPr bwMode="auto">
            <a:xfrm>
              <a:off x="240" y="2482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4</a:t>
              </a:r>
            </a:p>
          </p:txBody>
        </p:sp>
        <p:sp>
          <p:nvSpPr>
            <p:cNvPr id="2121740" name="Text Box 12"/>
            <p:cNvSpPr txBox="1">
              <a:spLocks noChangeArrowheads="1"/>
            </p:cNvSpPr>
            <p:nvPr/>
          </p:nvSpPr>
          <p:spPr bwMode="auto">
            <a:xfrm>
              <a:off x="528" y="2467"/>
              <a:ext cx="3360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Restore God’s sovereignty</a:t>
              </a:r>
            </a:p>
          </p:txBody>
        </p:sp>
      </p:grpSp>
      <p:sp>
        <p:nvSpPr>
          <p:cNvPr id="2121742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>
                <a:solidFill>
                  <a:srgbClr val="5000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What are the Internal Causes of the World Wars ?</a:t>
            </a:r>
          </a:p>
        </p:txBody>
      </p:sp>
      <p:grpSp>
        <p:nvGrpSpPr>
          <p:cNvPr id="2121746" name="Group 18"/>
          <p:cNvGrpSpPr>
            <a:grpSpLocks/>
          </p:cNvGrpSpPr>
          <p:nvPr/>
        </p:nvGrpSpPr>
        <p:grpSpPr bwMode="auto">
          <a:xfrm>
            <a:off x="1295400" y="5762625"/>
            <a:ext cx="6477000" cy="638175"/>
            <a:chOff x="720" y="3630"/>
            <a:chExt cx="4080" cy="402"/>
          </a:xfrm>
        </p:grpSpPr>
        <p:sp>
          <p:nvSpPr>
            <p:cNvPr id="2121744" name="Text Box 16"/>
            <p:cNvSpPr txBox="1">
              <a:spLocks noChangeArrowheads="1"/>
            </p:cNvSpPr>
            <p:nvPr/>
          </p:nvSpPr>
          <p:spPr bwMode="auto">
            <a:xfrm>
              <a:off x="1056" y="3630"/>
              <a:ext cx="374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In order to fulfill the worldwide indemnity condition to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restore God’s sovereignty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21745" name="Oval 17"/>
            <p:cNvSpPr>
              <a:spLocks noChangeArrowheads="1"/>
            </p:cNvSpPr>
            <p:nvPr/>
          </p:nvSpPr>
          <p:spPr bwMode="auto">
            <a:xfrm>
              <a:off x="720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4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2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2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2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2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2752" name="Picture 48" descr="707114"/>
          <p:cNvPicPr>
            <a:picLocks noChangeAspect="1" noChangeArrowheads="1"/>
          </p:cNvPicPr>
          <p:nvPr/>
        </p:nvPicPr>
        <p:blipFill>
          <a:blip r:embed="rId3">
            <a:lum bright="48000" contrast="12000"/>
          </a:blip>
          <a:srcRect l="510" r="1631" b="3375"/>
          <a:stretch>
            <a:fillRect/>
          </a:stretch>
        </p:blipFill>
        <p:spPr bwMode="auto">
          <a:xfrm>
            <a:off x="1600200" y="1222375"/>
            <a:ext cx="5867400" cy="387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32707" name="Oval 3"/>
          <p:cNvSpPr>
            <a:spLocks noChangeArrowheads="1"/>
          </p:cNvSpPr>
          <p:nvPr/>
        </p:nvSpPr>
        <p:spPr bwMode="auto">
          <a:xfrm>
            <a:off x="381000" y="20193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2632708" name="Text Box 4"/>
          <p:cNvSpPr txBox="1">
            <a:spLocks noChangeArrowheads="1"/>
          </p:cNvSpPr>
          <p:nvPr/>
        </p:nvSpPr>
        <p:spPr bwMode="auto">
          <a:xfrm>
            <a:off x="838200" y="1995488"/>
            <a:ext cx="75438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Indemnity conditions to restore</a:t>
            </a:r>
          </a:p>
        </p:txBody>
      </p:sp>
      <p:sp>
        <p:nvSpPr>
          <p:cNvPr id="2632709" name="Text Box 5"/>
          <p:cNvSpPr txBox="1">
            <a:spLocks noChangeArrowheads="1"/>
          </p:cNvSpPr>
          <p:nvPr/>
        </p:nvSpPr>
        <p:spPr bwMode="auto">
          <a:xfrm>
            <a:off x="3886200" y="2390775"/>
            <a:ext cx="50292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the three great blessings</a:t>
            </a:r>
          </a:p>
        </p:txBody>
      </p:sp>
      <p:sp>
        <p:nvSpPr>
          <p:cNvPr id="2632710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2711" name="Oval 7"/>
          <p:cNvSpPr>
            <a:spLocks noChangeArrowheads="1"/>
          </p:cNvSpPr>
          <p:nvPr/>
        </p:nvSpPr>
        <p:spPr bwMode="auto">
          <a:xfrm>
            <a:off x="381000" y="12636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632712" name="Oval 8"/>
          <p:cNvSpPr>
            <a:spLocks noChangeArrowheads="1"/>
          </p:cNvSpPr>
          <p:nvPr/>
        </p:nvSpPr>
        <p:spPr bwMode="auto">
          <a:xfrm>
            <a:off x="381000" y="3178175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3</a:t>
            </a:r>
          </a:p>
        </p:txBody>
      </p:sp>
      <p:sp>
        <p:nvSpPr>
          <p:cNvPr id="2632713" name="Text Box 9"/>
          <p:cNvSpPr txBox="1">
            <a:spLocks noChangeArrowheads="1"/>
          </p:cNvSpPr>
          <p:nvPr/>
        </p:nvSpPr>
        <p:spPr bwMode="auto">
          <a:xfrm>
            <a:off x="838200" y="1233488"/>
            <a:ext cx="79248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Satan’s last desperate struggle</a:t>
            </a:r>
          </a:p>
        </p:txBody>
      </p:sp>
      <p:sp>
        <p:nvSpPr>
          <p:cNvPr id="2632714" name="Text Box 10"/>
          <p:cNvSpPr txBox="1">
            <a:spLocks noChangeArrowheads="1"/>
          </p:cNvSpPr>
          <p:nvPr/>
        </p:nvSpPr>
        <p:spPr bwMode="auto">
          <a:xfrm>
            <a:off x="838200" y="3154363"/>
            <a:ext cx="74676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Overcome three temptations of Jesus</a:t>
            </a:r>
          </a:p>
        </p:txBody>
      </p:sp>
      <p:sp>
        <p:nvSpPr>
          <p:cNvPr id="2632716" name="Oval 12"/>
          <p:cNvSpPr>
            <a:spLocks noChangeArrowheads="1"/>
          </p:cNvSpPr>
          <p:nvPr/>
        </p:nvSpPr>
        <p:spPr bwMode="auto">
          <a:xfrm>
            <a:off x="381000" y="3940175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4</a:t>
            </a:r>
          </a:p>
        </p:txBody>
      </p:sp>
      <p:sp>
        <p:nvSpPr>
          <p:cNvPr id="2632717" name="Text Box 13"/>
          <p:cNvSpPr txBox="1">
            <a:spLocks noChangeArrowheads="1"/>
          </p:cNvSpPr>
          <p:nvPr/>
        </p:nvSpPr>
        <p:spPr bwMode="auto">
          <a:xfrm>
            <a:off x="838200" y="3916363"/>
            <a:ext cx="53340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Restore God’s sovereignty</a:t>
            </a:r>
          </a:p>
        </p:txBody>
      </p:sp>
      <p:grpSp>
        <p:nvGrpSpPr>
          <p:cNvPr id="2632753" name="Group 49"/>
          <p:cNvGrpSpPr>
            <a:grpSpLocks/>
          </p:cNvGrpSpPr>
          <p:nvPr/>
        </p:nvGrpSpPr>
        <p:grpSpPr bwMode="auto">
          <a:xfrm>
            <a:off x="381000" y="4678363"/>
            <a:ext cx="8001000" cy="503237"/>
            <a:chOff x="240" y="2947"/>
            <a:chExt cx="5040" cy="317"/>
          </a:xfrm>
        </p:grpSpPr>
        <p:sp>
          <p:nvSpPr>
            <p:cNvPr id="2632706" name="Line 2"/>
            <p:cNvSpPr>
              <a:spLocks noChangeShapeType="1"/>
            </p:cNvSpPr>
            <p:nvPr/>
          </p:nvSpPr>
          <p:spPr bwMode="auto">
            <a:xfrm rot="-21600000">
              <a:off x="240" y="3105"/>
              <a:ext cx="288" cy="0"/>
            </a:xfrm>
            <a:prstGeom prst="line">
              <a:avLst/>
            </a:prstGeom>
            <a:noFill/>
            <a:ln w="88900">
              <a:solidFill>
                <a:srgbClr val="777777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2718" name="Text Box 14"/>
            <p:cNvSpPr txBox="1">
              <a:spLocks noChangeArrowheads="1"/>
            </p:cNvSpPr>
            <p:nvPr/>
          </p:nvSpPr>
          <p:spPr bwMode="auto">
            <a:xfrm>
              <a:off x="528" y="2947"/>
              <a:ext cx="475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The world wars occur in three stages</a:t>
              </a:r>
            </a:p>
          </p:txBody>
        </p:sp>
      </p:grpSp>
      <p:sp>
        <p:nvSpPr>
          <p:cNvPr id="2632719" name="Text Box 15"/>
          <p:cNvSpPr txBox="1">
            <a:spLocks noChangeArrowheads="1"/>
          </p:cNvSpPr>
          <p:nvPr/>
        </p:nvSpPr>
        <p:spPr bwMode="auto">
          <a:xfrm>
            <a:off x="304800" y="304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>
                <a:solidFill>
                  <a:srgbClr val="5000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What are the Internal Causes of the World Wars ?</a:t>
            </a:r>
          </a:p>
        </p:txBody>
      </p:sp>
      <p:grpSp>
        <p:nvGrpSpPr>
          <p:cNvPr id="2632726" name="Group 22"/>
          <p:cNvGrpSpPr>
            <a:grpSpLocks/>
          </p:cNvGrpSpPr>
          <p:nvPr/>
        </p:nvGrpSpPr>
        <p:grpSpPr bwMode="auto">
          <a:xfrm>
            <a:off x="1066800" y="5791200"/>
            <a:ext cx="4648200" cy="460375"/>
            <a:chOff x="864" y="3535"/>
            <a:chExt cx="2928" cy="290"/>
          </a:xfrm>
        </p:grpSpPr>
        <p:sp>
          <p:nvSpPr>
            <p:cNvPr id="2632724" name="Text Box 20"/>
            <p:cNvSpPr txBox="1">
              <a:spLocks noChangeArrowheads="1"/>
            </p:cNvSpPr>
            <p:nvPr/>
          </p:nvSpPr>
          <p:spPr bwMode="auto">
            <a:xfrm>
              <a:off x="864" y="3535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2725" name="Text Box 21"/>
            <p:cNvSpPr txBox="1">
              <a:spLocks noChangeArrowheads="1"/>
            </p:cNvSpPr>
            <p:nvPr/>
          </p:nvSpPr>
          <p:spPr bwMode="auto">
            <a:xfrm>
              <a:off x="1104" y="3581"/>
              <a:ext cx="26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world wars occur in three stages.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3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32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3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3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8026" name="Group 154"/>
          <p:cNvGrpSpPr>
            <a:grpSpLocks/>
          </p:cNvGrpSpPr>
          <p:nvPr/>
        </p:nvGrpSpPr>
        <p:grpSpPr bwMode="auto">
          <a:xfrm>
            <a:off x="5929313" y="1447800"/>
            <a:ext cx="2286000" cy="469900"/>
            <a:chOff x="3735" y="912"/>
            <a:chExt cx="1440" cy="296"/>
          </a:xfrm>
        </p:grpSpPr>
        <p:sp>
          <p:nvSpPr>
            <p:cNvPr id="2127955" name="AutoShape 83"/>
            <p:cNvSpPr>
              <a:spLocks noChangeArrowheads="1"/>
            </p:cNvSpPr>
            <p:nvPr/>
          </p:nvSpPr>
          <p:spPr bwMode="auto">
            <a:xfrm>
              <a:off x="3735" y="912"/>
              <a:ext cx="1440" cy="2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00"/>
                </a:gs>
                <a:gs pos="50000">
                  <a:srgbClr val="CC3300"/>
                </a:gs>
                <a:gs pos="100000">
                  <a:srgbClr val="FF9900"/>
                </a:gs>
              </a:gsLst>
              <a:lin ang="5400000" scaled="1"/>
            </a:gradFill>
            <a:ln w="12700" algn="ctr">
              <a:solidFill>
                <a:srgbClr val="C67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7916" name="Text Box 44"/>
            <p:cNvSpPr txBox="1">
              <a:spLocks noChangeArrowheads="1"/>
            </p:cNvSpPr>
            <p:nvPr/>
          </p:nvSpPr>
          <p:spPr bwMode="auto">
            <a:xfrm>
              <a:off x="3735" y="941"/>
              <a:ext cx="1440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Cain</a:t>
              </a:r>
            </a:p>
          </p:txBody>
        </p:sp>
      </p:grpSp>
      <p:grpSp>
        <p:nvGrpSpPr>
          <p:cNvPr id="2128025" name="Group 153"/>
          <p:cNvGrpSpPr>
            <a:grpSpLocks/>
          </p:cNvGrpSpPr>
          <p:nvPr/>
        </p:nvGrpSpPr>
        <p:grpSpPr bwMode="auto">
          <a:xfrm>
            <a:off x="2209800" y="1447800"/>
            <a:ext cx="2286000" cy="469900"/>
            <a:chOff x="1392" y="912"/>
            <a:chExt cx="1440" cy="296"/>
          </a:xfrm>
        </p:grpSpPr>
        <p:sp>
          <p:nvSpPr>
            <p:cNvPr id="2127954" name="AutoShape 82"/>
            <p:cNvSpPr>
              <a:spLocks noChangeArrowheads="1"/>
            </p:cNvSpPr>
            <p:nvPr/>
          </p:nvSpPr>
          <p:spPr bwMode="auto">
            <a:xfrm>
              <a:off x="1392" y="912"/>
              <a:ext cx="1440" cy="2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</a:pPr>
              <a:endParaRPr lang="en-US">
                <a:solidFill>
                  <a:srgbClr val="CAC500"/>
                </a:solidFill>
                <a:effectLst/>
              </a:endParaRPr>
            </a:p>
          </p:txBody>
        </p:sp>
        <p:sp>
          <p:nvSpPr>
            <p:cNvPr id="2127917" name="Text Box 45"/>
            <p:cNvSpPr txBox="1">
              <a:spLocks noChangeArrowheads="1"/>
            </p:cNvSpPr>
            <p:nvPr/>
          </p:nvSpPr>
          <p:spPr bwMode="auto">
            <a:xfrm>
              <a:off x="1392" y="941"/>
              <a:ext cx="1440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>
                  <a:solidFill>
                    <a:srgbClr val="000066"/>
                  </a:solidFill>
                  <a:effectLst/>
                  <a:latin typeface="Arial Black" pitchFamily="34" charset="0"/>
                </a:rPr>
                <a:t>Abel</a:t>
              </a:r>
            </a:p>
          </p:txBody>
        </p:sp>
      </p:grpSp>
      <p:sp>
        <p:nvSpPr>
          <p:cNvPr id="2127927" name="Rectangle 5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28022" name="Group 150"/>
          <p:cNvGrpSpPr>
            <a:grpSpLocks/>
          </p:cNvGrpSpPr>
          <p:nvPr/>
        </p:nvGrpSpPr>
        <p:grpSpPr bwMode="auto">
          <a:xfrm>
            <a:off x="838200" y="5715000"/>
            <a:ext cx="7467600" cy="711200"/>
            <a:chOff x="624" y="3600"/>
            <a:chExt cx="4704" cy="448"/>
          </a:xfrm>
        </p:grpSpPr>
        <p:sp>
          <p:nvSpPr>
            <p:cNvPr id="2127929" name="Text Box 57"/>
            <p:cNvSpPr txBox="1">
              <a:spLocks noChangeArrowheads="1"/>
            </p:cNvSpPr>
            <p:nvPr/>
          </p:nvSpPr>
          <p:spPr bwMode="auto">
            <a:xfrm>
              <a:off x="624" y="3600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27930" name="Text Box 58"/>
            <p:cNvSpPr txBox="1">
              <a:spLocks noChangeArrowheads="1"/>
            </p:cNvSpPr>
            <p:nvPr/>
          </p:nvSpPr>
          <p:spPr bwMode="auto">
            <a:xfrm>
              <a:off x="864" y="3646"/>
              <a:ext cx="446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political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sphere, the First World War was a conflict between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Abel-type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democracies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Cain-type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authoritarian states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127931" name="Text Box 59"/>
          <p:cNvSpPr txBox="1">
            <a:spLocks noChangeArrowheads="1"/>
          </p:cNvSpPr>
          <p:nvPr/>
        </p:nvSpPr>
        <p:spPr bwMode="auto">
          <a:xfrm>
            <a:off x="457200" y="136525"/>
            <a:ext cx="815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4.2  The First World War</a:t>
            </a:r>
            <a:r>
              <a:rPr lang="en-US" sz="3000" b="0">
                <a:solidFill>
                  <a:srgbClr val="500028"/>
                </a:solidFill>
                <a:effectLst/>
                <a:latin typeface="Arial Black" pitchFamily="34" charset="0"/>
              </a:rPr>
              <a:t> </a:t>
            </a:r>
            <a:r>
              <a:rPr lang="en-US" sz="2300" b="0">
                <a:solidFill>
                  <a:srgbClr val="500028"/>
                </a:solidFill>
                <a:effectLst/>
                <a:latin typeface="Arial Black" pitchFamily="34" charset="0"/>
              </a:rPr>
              <a:t>(1914 – 1918)</a:t>
            </a:r>
          </a:p>
        </p:txBody>
      </p:sp>
      <p:sp>
        <p:nvSpPr>
          <p:cNvPr id="2127932" name="Text Box 60"/>
          <p:cNvSpPr txBox="1">
            <a:spLocks noChangeArrowheads="1"/>
          </p:cNvSpPr>
          <p:nvPr/>
        </p:nvSpPr>
        <p:spPr bwMode="auto">
          <a:xfrm>
            <a:off x="457200" y="6238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u="sng">
                <a:solidFill>
                  <a:srgbClr val="500028"/>
                </a:solidFill>
                <a:effectLst/>
                <a:latin typeface="Arial Narrow" pitchFamily="34" charset="0"/>
              </a:rPr>
              <a:t>4.2.1  Summary of the Providence in the First World War</a:t>
            </a:r>
          </a:p>
        </p:txBody>
      </p:sp>
      <p:sp>
        <p:nvSpPr>
          <p:cNvPr id="2127953" name="WordArt 81"/>
          <p:cNvSpPr>
            <a:spLocks noChangeArrowheads="1" noChangeShapeType="1" noTextEdit="1"/>
          </p:cNvSpPr>
          <p:nvPr/>
        </p:nvSpPr>
        <p:spPr bwMode="auto">
          <a:xfrm>
            <a:off x="4953000" y="2254250"/>
            <a:ext cx="533400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Rounded MT Bold"/>
              </a:rPr>
              <a:t>X</a:t>
            </a:r>
          </a:p>
        </p:txBody>
      </p:sp>
      <p:grpSp>
        <p:nvGrpSpPr>
          <p:cNvPr id="2128024" name="Group 152"/>
          <p:cNvGrpSpPr>
            <a:grpSpLocks/>
          </p:cNvGrpSpPr>
          <p:nvPr/>
        </p:nvGrpSpPr>
        <p:grpSpPr bwMode="auto">
          <a:xfrm>
            <a:off x="1943100" y="2100263"/>
            <a:ext cx="2819400" cy="747712"/>
            <a:chOff x="1224" y="1323"/>
            <a:chExt cx="1776" cy="471"/>
          </a:xfrm>
        </p:grpSpPr>
        <p:sp>
          <p:nvSpPr>
            <p:cNvPr id="2127951" name="Oval 79"/>
            <p:cNvSpPr>
              <a:spLocks noChangeArrowheads="1"/>
            </p:cNvSpPr>
            <p:nvPr/>
          </p:nvSpPr>
          <p:spPr bwMode="auto">
            <a:xfrm rot="5400000">
              <a:off x="1876" y="671"/>
              <a:ext cx="471" cy="177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AC5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7952" name="Text Box 80"/>
            <p:cNvSpPr txBox="1">
              <a:spLocks noChangeArrowheads="1"/>
            </p:cNvSpPr>
            <p:nvPr/>
          </p:nvSpPr>
          <p:spPr bwMode="auto">
            <a:xfrm>
              <a:off x="1291" y="1409"/>
              <a:ext cx="1642" cy="2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000" b="0">
                  <a:solidFill>
                    <a:srgbClr val="000066"/>
                  </a:solidFill>
                  <a:effectLst/>
                  <a:latin typeface="Arial Black" pitchFamily="34" charset="0"/>
                </a:rPr>
                <a:t>Democracies</a:t>
              </a:r>
            </a:p>
          </p:txBody>
        </p:sp>
      </p:grpSp>
      <p:grpSp>
        <p:nvGrpSpPr>
          <p:cNvPr id="2128027" name="Group 155"/>
          <p:cNvGrpSpPr>
            <a:grpSpLocks/>
          </p:cNvGrpSpPr>
          <p:nvPr/>
        </p:nvGrpSpPr>
        <p:grpSpPr bwMode="auto">
          <a:xfrm>
            <a:off x="5662613" y="2100263"/>
            <a:ext cx="2819400" cy="765175"/>
            <a:chOff x="3567" y="1323"/>
            <a:chExt cx="1776" cy="482"/>
          </a:xfrm>
        </p:grpSpPr>
        <p:sp>
          <p:nvSpPr>
            <p:cNvPr id="2127948" name="Oval 76"/>
            <p:cNvSpPr>
              <a:spLocks noChangeArrowheads="1"/>
            </p:cNvSpPr>
            <p:nvPr/>
          </p:nvSpPr>
          <p:spPr bwMode="auto">
            <a:xfrm rot="5400000">
              <a:off x="4219" y="671"/>
              <a:ext cx="471" cy="177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CC3300"/>
                </a:gs>
                <a:gs pos="100000">
                  <a:srgbClr val="FF9900"/>
                </a:gs>
              </a:gsLst>
              <a:lin ang="5400000" scaled="1"/>
            </a:gradFill>
            <a:ln w="12700" algn="ctr">
              <a:solidFill>
                <a:srgbClr val="C67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7949" name="Text Box 77"/>
            <p:cNvSpPr txBox="1">
              <a:spLocks noChangeArrowheads="1"/>
            </p:cNvSpPr>
            <p:nvPr/>
          </p:nvSpPr>
          <p:spPr bwMode="auto">
            <a:xfrm>
              <a:off x="3634" y="1362"/>
              <a:ext cx="1642" cy="2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0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Authoritarian</a:t>
              </a:r>
            </a:p>
          </p:txBody>
        </p:sp>
        <p:sp>
          <p:nvSpPr>
            <p:cNvPr id="2127964" name="Text Box 92"/>
            <p:cNvSpPr txBox="1">
              <a:spLocks noChangeArrowheads="1"/>
            </p:cNvSpPr>
            <p:nvPr/>
          </p:nvSpPr>
          <p:spPr bwMode="auto">
            <a:xfrm>
              <a:off x="3634" y="1506"/>
              <a:ext cx="1642" cy="2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0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states</a:t>
              </a:r>
            </a:p>
          </p:txBody>
        </p:sp>
      </p:grpSp>
      <p:grpSp>
        <p:nvGrpSpPr>
          <p:cNvPr id="2128035" name="Group 163"/>
          <p:cNvGrpSpPr>
            <a:grpSpLocks/>
          </p:cNvGrpSpPr>
          <p:nvPr/>
        </p:nvGrpSpPr>
        <p:grpSpPr bwMode="auto">
          <a:xfrm>
            <a:off x="457200" y="2071688"/>
            <a:ext cx="1371600" cy="762000"/>
            <a:chOff x="288" y="1305"/>
            <a:chExt cx="864" cy="480"/>
          </a:xfrm>
        </p:grpSpPr>
        <p:sp>
          <p:nvSpPr>
            <p:cNvPr id="2128032" name="AutoShape 160" descr="707057"/>
            <p:cNvSpPr>
              <a:spLocks noChangeArrowheads="1"/>
            </p:cNvSpPr>
            <p:nvPr/>
          </p:nvSpPr>
          <p:spPr bwMode="auto">
            <a:xfrm>
              <a:off x="288" y="1305"/>
              <a:ext cx="864" cy="48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1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033" name="AutoShape 161"/>
            <p:cNvSpPr>
              <a:spLocks noChangeArrowheads="1"/>
            </p:cNvSpPr>
            <p:nvPr/>
          </p:nvSpPr>
          <p:spPr bwMode="auto">
            <a:xfrm>
              <a:off x="288" y="1305"/>
              <a:ext cx="864" cy="480"/>
            </a:xfrm>
            <a:prstGeom prst="roundRect">
              <a:avLst>
                <a:gd name="adj" fmla="val 16667"/>
              </a:avLst>
            </a:prstGeom>
            <a:solidFill>
              <a:srgbClr val="0000CC">
                <a:alpha val="10001"/>
              </a:srgbClr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28034" name="Text Box 162"/>
          <p:cNvSpPr txBox="1">
            <a:spLocks noChangeArrowheads="1"/>
          </p:cNvSpPr>
          <p:nvPr/>
        </p:nvSpPr>
        <p:spPr bwMode="auto">
          <a:xfrm>
            <a:off x="604838" y="2192338"/>
            <a:ext cx="1076325" cy="549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135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Politics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27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2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2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28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28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2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28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28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28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28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2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28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28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2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2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931" grpId="0"/>
      <p:bldP spid="2127932" grpId="0"/>
      <p:bldP spid="2127953" grpId="0" animBg="1"/>
      <p:bldP spid="212803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4069" name="Group 53"/>
          <p:cNvGrpSpPr>
            <a:grpSpLocks/>
          </p:cNvGrpSpPr>
          <p:nvPr/>
        </p:nvGrpSpPr>
        <p:grpSpPr bwMode="auto">
          <a:xfrm>
            <a:off x="5662613" y="3000375"/>
            <a:ext cx="2819400" cy="747713"/>
            <a:chOff x="3567" y="1890"/>
            <a:chExt cx="1776" cy="471"/>
          </a:xfrm>
        </p:grpSpPr>
        <p:sp>
          <p:nvSpPr>
            <p:cNvPr id="2134018" name="Oval 2"/>
            <p:cNvSpPr>
              <a:spLocks noChangeArrowheads="1"/>
            </p:cNvSpPr>
            <p:nvPr/>
          </p:nvSpPr>
          <p:spPr bwMode="auto">
            <a:xfrm rot="5400000">
              <a:off x="4219" y="1238"/>
              <a:ext cx="471" cy="177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CC3300"/>
                </a:gs>
                <a:gs pos="100000">
                  <a:srgbClr val="FF9900"/>
                </a:gs>
              </a:gsLst>
              <a:lin ang="5400000" scaled="1"/>
            </a:gradFill>
            <a:ln w="12700" algn="ctr">
              <a:solidFill>
                <a:srgbClr val="C67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019" name="Text Box 3"/>
            <p:cNvSpPr txBox="1">
              <a:spLocks noChangeArrowheads="1"/>
            </p:cNvSpPr>
            <p:nvPr/>
          </p:nvSpPr>
          <p:spPr bwMode="auto">
            <a:xfrm>
              <a:off x="3634" y="1890"/>
              <a:ext cx="1642" cy="2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Imperialists</a:t>
              </a:r>
            </a:p>
          </p:txBody>
        </p:sp>
        <p:sp>
          <p:nvSpPr>
            <p:cNvPr id="2134020" name="Text Box 4"/>
            <p:cNvSpPr txBox="1">
              <a:spLocks noChangeArrowheads="1"/>
            </p:cNvSpPr>
            <p:nvPr/>
          </p:nvSpPr>
          <p:spPr bwMode="auto">
            <a:xfrm>
              <a:off x="3634" y="2034"/>
              <a:ext cx="1642" cy="2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30000"/>
                </a:lnSpc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on Satan’s side</a:t>
              </a:r>
            </a:p>
          </p:txBody>
        </p:sp>
      </p:grpSp>
      <p:grpSp>
        <p:nvGrpSpPr>
          <p:cNvPr id="2134068" name="Group 52"/>
          <p:cNvGrpSpPr>
            <a:grpSpLocks/>
          </p:cNvGrpSpPr>
          <p:nvPr/>
        </p:nvGrpSpPr>
        <p:grpSpPr bwMode="auto">
          <a:xfrm>
            <a:off x="1943100" y="3000375"/>
            <a:ext cx="2819400" cy="747713"/>
            <a:chOff x="1224" y="1890"/>
            <a:chExt cx="1776" cy="471"/>
          </a:xfrm>
        </p:grpSpPr>
        <p:sp>
          <p:nvSpPr>
            <p:cNvPr id="2134025" name="Oval 9"/>
            <p:cNvSpPr>
              <a:spLocks noChangeArrowheads="1"/>
            </p:cNvSpPr>
            <p:nvPr/>
          </p:nvSpPr>
          <p:spPr bwMode="auto">
            <a:xfrm rot="5400000">
              <a:off x="1876" y="1238"/>
              <a:ext cx="471" cy="177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AC5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34026" name="Group 10"/>
            <p:cNvGrpSpPr>
              <a:grpSpLocks/>
            </p:cNvGrpSpPr>
            <p:nvPr/>
          </p:nvGrpSpPr>
          <p:grpSpPr bwMode="auto">
            <a:xfrm>
              <a:off x="1281" y="1890"/>
              <a:ext cx="1661" cy="443"/>
              <a:chOff x="1353" y="1824"/>
              <a:chExt cx="1661" cy="443"/>
            </a:xfrm>
          </p:grpSpPr>
          <p:sp>
            <p:nvSpPr>
              <p:cNvPr id="2134027" name="Text Box 11"/>
              <p:cNvSpPr txBox="1">
                <a:spLocks noChangeArrowheads="1"/>
              </p:cNvSpPr>
              <p:nvPr/>
            </p:nvSpPr>
            <p:spPr bwMode="auto">
              <a:xfrm>
                <a:off x="1372" y="1824"/>
                <a:ext cx="1642" cy="29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5000"/>
                  </a:lnSpc>
                </a:pPr>
                <a:r>
                  <a:rPr lang="en-US" sz="2000" b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Imperialists</a:t>
                </a:r>
              </a:p>
            </p:txBody>
          </p:sp>
          <p:sp>
            <p:nvSpPr>
              <p:cNvPr id="2134028" name="Text Box 12"/>
              <p:cNvSpPr txBox="1">
                <a:spLocks noChangeArrowheads="1"/>
              </p:cNvSpPr>
              <p:nvPr/>
            </p:nvSpPr>
            <p:spPr bwMode="auto">
              <a:xfrm>
                <a:off x="1353" y="1968"/>
                <a:ext cx="1642" cy="29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en-US" sz="2000" b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on God’s side</a:t>
                </a:r>
              </a:p>
            </p:txBody>
          </p:sp>
        </p:grpSp>
      </p:grpSp>
      <p:sp>
        <p:nvSpPr>
          <p:cNvPr id="2134034" name="AutoShape 18"/>
          <p:cNvSpPr>
            <a:spLocks noChangeArrowheads="1"/>
          </p:cNvSpPr>
          <p:nvPr/>
        </p:nvSpPr>
        <p:spPr bwMode="auto">
          <a:xfrm>
            <a:off x="5929313" y="1447800"/>
            <a:ext cx="2286000" cy="469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00"/>
              </a:gs>
              <a:gs pos="50000">
                <a:srgbClr val="CC3300"/>
              </a:gs>
              <a:gs pos="100000">
                <a:srgbClr val="FF9900"/>
              </a:gs>
            </a:gsLst>
            <a:lin ang="5400000" scaled="1"/>
          </a:gradFill>
          <a:ln w="12700" algn="ctr">
            <a:solidFill>
              <a:srgbClr val="C67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4035" name="Text Box 19"/>
          <p:cNvSpPr txBox="1">
            <a:spLocks noChangeArrowheads="1"/>
          </p:cNvSpPr>
          <p:nvPr/>
        </p:nvSpPr>
        <p:spPr bwMode="auto">
          <a:xfrm>
            <a:off x="5929313" y="1493838"/>
            <a:ext cx="2286000" cy="38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Cain</a:t>
            </a:r>
          </a:p>
        </p:txBody>
      </p:sp>
      <p:sp>
        <p:nvSpPr>
          <p:cNvPr id="2134036" name="AutoShape 20"/>
          <p:cNvSpPr>
            <a:spLocks noChangeArrowheads="1"/>
          </p:cNvSpPr>
          <p:nvPr/>
        </p:nvSpPr>
        <p:spPr bwMode="auto">
          <a:xfrm>
            <a:off x="2209800" y="1447800"/>
            <a:ext cx="2286000" cy="469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rgbClr val="F6F0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E0DB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5000"/>
              </a:lnSpc>
            </a:pPr>
            <a:endParaRPr lang="en-US">
              <a:solidFill>
                <a:srgbClr val="CAC500"/>
              </a:solidFill>
              <a:effectLst/>
            </a:endParaRPr>
          </a:p>
        </p:txBody>
      </p:sp>
      <p:sp>
        <p:nvSpPr>
          <p:cNvPr id="2134037" name="Text Box 21"/>
          <p:cNvSpPr txBox="1">
            <a:spLocks noChangeArrowheads="1"/>
          </p:cNvSpPr>
          <p:nvPr/>
        </p:nvSpPr>
        <p:spPr bwMode="auto">
          <a:xfrm>
            <a:off x="2209800" y="1493838"/>
            <a:ext cx="2286000" cy="38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>
                <a:solidFill>
                  <a:srgbClr val="000066"/>
                </a:solidFill>
                <a:effectLst/>
                <a:latin typeface="Arial Black" pitchFamily="34" charset="0"/>
              </a:rPr>
              <a:t>Abel</a:t>
            </a:r>
          </a:p>
        </p:txBody>
      </p:sp>
      <p:sp>
        <p:nvSpPr>
          <p:cNvPr id="2134038" name="Rectangle 2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4063" name="Group 47"/>
          <p:cNvGrpSpPr>
            <a:grpSpLocks/>
          </p:cNvGrpSpPr>
          <p:nvPr/>
        </p:nvGrpSpPr>
        <p:grpSpPr bwMode="auto">
          <a:xfrm>
            <a:off x="762000" y="5718175"/>
            <a:ext cx="7848600" cy="682625"/>
            <a:chOff x="528" y="3552"/>
            <a:chExt cx="4944" cy="430"/>
          </a:xfrm>
        </p:grpSpPr>
        <p:sp>
          <p:nvSpPr>
            <p:cNvPr id="2134040" name="Text Box 24"/>
            <p:cNvSpPr txBox="1">
              <a:spLocks noChangeArrowheads="1"/>
            </p:cNvSpPr>
            <p:nvPr/>
          </p:nvSpPr>
          <p:spPr bwMode="auto">
            <a:xfrm>
              <a:off x="528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4041" name="Text Box 25"/>
            <p:cNvSpPr txBox="1">
              <a:spLocks noChangeArrowheads="1"/>
            </p:cNvSpPr>
            <p:nvPr/>
          </p:nvSpPr>
          <p:spPr bwMode="auto">
            <a:xfrm>
              <a:off x="768" y="3598"/>
              <a:ext cx="47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economic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sphere, it was fought between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imperialistic nations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on God’s side and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imperialistic nations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on Satan’s side.</a:t>
              </a:r>
              <a:endParaRPr lang="en-US" sz="20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134042" name="Text Box 26"/>
          <p:cNvSpPr txBox="1">
            <a:spLocks noChangeArrowheads="1"/>
          </p:cNvSpPr>
          <p:nvPr/>
        </p:nvSpPr>
        <p:spPr bwMode="auto">
          <a:xfrm>
            <a:off x="457200" y="136525"/>
            <a:ext cx="815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4.2  The First World War</a:t>
            </a:r>
            <a:r>
              <a:rPr lang="en-US" sz="3000" b="0">
                <a:solidFill>
                  <a:srgbClr val="500028"/>
                </a:solidFill>
                <a:effectLst/>
                <a:latin typeface="Arial Black" pitchFamily="34" charset="0"/>
              </a:rPr>
              <a:t> </a:t>
            </a:r>
            <a:r>
              <a:rPr lang="en-US" sz="2300" b="0">
                <a:solidFill>
                  <a:srgbClr val="500028"/>
                </a:solidFill>
                <a:effectLst/>
                <a:latin typeface="Arial Black" pitchFamily="34" charset="0"/>
              </a:rPr>
              <a:t>(1914 – 1918)</a:t>
            </a:r>
          </a:p>
        </p:txBody>
      </p:sp>
      <p:sp>
        <p:nvSpPr>
          <p:cNvPr id="2134043" name="Text Box 27"/>
          <p:cNvSpPr txBox="1">
            <a:spLocks noChangeArrowheads="1"/>
          </p:cNvSpPr>
          <p:nvPr/>
        </p:nvSpPr>
        <p:spPr bwMode="auto">
          <a:xfrm>
            <a:off x="457200" y="6238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u="sng">
                <a:solidFill>
                  <a:srgbClr val="500028"/>
                </a:solidFill>
                <a:effectLst/>
                <a:latin typeface="Arial Narrow" pitchFamily="34" charset="0"/>
              </a:rPr>
              <a:t>4.2.1  Summary of the Providence in the First World War</a:t>
            </a:r>
          </a:p>
        </p:txBody>
      </p:sp>
      <p:sp>
        <p:nvSpPr>
          <p:cNvPr id="2134050" name="WordArt 34"/>
          <p:cNvSpPr>
            <a:spLocks noChangeArrowheads="1" noChangeShapeType="1" noTextEdit="1"/>
          </p:cNvSpPr>
          <p:nvPr/>
        </p:nvSpPr>
        <p:spPr bwMode="auto">
          <a:xfrm>
            <a:off x="4953000" y="2254250"/>
            <a:ext cx="533400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Rounded MT Bold"/>
              </a:rPr>
              <a:t>X</a:t>
            </a:r>
          </a:p>
        </p:txBody>
      </p:sp>
      <p:sp>
        <p:nvSpPr>
          <p:cNvPr id="2134051" name="Oval 35"/>
          <p:cNvSpPr>
            <a:spLocks noChangeArrowheads="1"/>
          </p:cNvSpPr>
          <p:nvPr/>
        </p:nvSpPr>
        <p:spPr bwMode="auto">
          <a:xfrm rot="5400000">
            <a:off x="2978944" y="1064419"/>
            <a:ext cx="747712" cy="2819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6F0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AC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4052" name="Text Box 36"/>
          <p:cNvSpPr txBox="1">
            <a:spLocks noChangeArrowheads="1"/>
          </p:cNvSpPr>
          <p:nvPr/>
        </p:nvSpPr>
        <p:spPr bwMode="auto">
          <a:xfrm>
            <a:off x="2049463" y="2236788"/>
            <a:ext cx="2606675" cy="474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000" b="0">
                <a:solidFill>
                  <a:srgbClr val="000066"/>
                </a:solidFill>
                <a:effectLst/>
                <a:latin typeface="Arial Black" pitchFamily="34" charset="0"/>
              </a:rPr>
              <a:t>Democracies</a:t>
            </a:r>
          </a:p>
        </p:txBody>
      </p:sp>
      <p:sp>
        <p:nvSpPr>
          <p:cNvPr id="2134053" name="Oval 37"/>
          <p:cNvSpPr>
            <a:spLocks noChangeArrowheads="1"/>
          </p:cNvSpPr>
          <p:nvPr/>
        </p:nvSpPr>
        <p:spPr bwMode="auto">
          <a:xfrm rot="5400000">
            <a:off x="6698457" y="1064419"/>
            <a:ext cx="747712" cy="2819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CC3300"/>
              </a:gs>
              <a:gs pos="100000">
                <a:srgbClr val="FF9900"/>
              </a:gs>
            </a:gsLst>
            <a:lin ang="5400000" scaled="1"/>
          </a:gradFill>
          <a:ln w="12700" algn="ctr">
            <a:solidFill>
              <a:srgbClr val="C67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4054" name="Text Box 38"/>
          <p:cNvSpPr txBox="1">
            <a:spLocks noChangeArrowheads="1"/>
          </p:cNvSpPr>
          <p:nvPr/>
        </p:nvSpPr>
        <p:spPr bwMode="auto">
          <a:xfrm>
            <a:off x="5768975" y="2162175"/>
            <a:ext cx="2606675" cy="474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000" b="0">
                <a:solidFill>
                  <a:schemeClr val="bg1"/>
                </a:solidFill>
                <a:effectLst/>
                <a:latin typeface="Arial Black" pitchFamily="34" charset="0"/>
              </a:rPr>
              <a:t>Authoritarian</a:t>
            </a:r>
          </a:p>
        </p:txBody>
      </p:sp>
      <p:sp>
        <p:nvSpPr>
          <p:cNvPr id="2134055" name="Text Box 39"/>
          <p:cNvSpPr txBox="1">
            <a:spLocks noChangeArrowheads="1"/>
          </p:cNvSpPr>
          <p:nvPr/>
        </p:nvSpPr>
        <p:spPr bwMode="auto">
          <a:xfrm>
            <a:off x="5768975" y="2390775"/>
            <a:ext cx="2606675" cy="474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000" b="0">
                <a:solidFill>
                  <a:schemeClr val="bg1"/>
                </a:solidFill>
                <a:effectLst/>
                <a:latin typeface="Arial Black" pitchFamily="34" charset="0"/>
              </a:rPr>
              <a:t>states</a:t>
            </a:r>
          </a:p>
        </p:txBody>
      </p:sp>
      <p:sp>
        <p:nvSpPr>
          <p:cNvPr id="2134056" name="WordArt 40"/>
          <p:cNvSpPr>
            <a:spLocks noChangeArrowheads="1" noChangeShapeType="1" noTextEdit="1"/>
          </p:cNvSpPr>
          <p:nvPr/>
        </p:nvSpPr>
        <p:spPr bwMode="auto">
          <a:xfrm>
            <a:off x="4953000" y="3151188"/>
            <a:ext cx="533400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Rounded MT Bold"/>
              </a:rPr>
              <a:t>X</a:t>
            </a:r>
          </a:p>
        </p:txBody>
      </p:sp>
      <p:sp>
        <p:nvSpPr>
          <p:cNvPr id="2134076" name="AutoShape 60" descr="707057"/>
          <p:cNvSpPr>
            <a:spLocks noChangeArrowheads="1"/>
          </p:cNvSpPr>
          <p:nvPr/>
        </p:nvSpPr>
        <p:spPr bwMode="auto">
          <a:xfrm>
            <a:off x="457200" y="2071688"/>
            <a:ext cx="1371600" cy="7620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4077" name="AutoShape 61"/>
          <p:cNvSpPr>
            <a:spLocks noChangeArrowheads="1"/>
          </p:cNvSpPr>
          <p:nvPr/>
        </p:nvSpPr>
        <p:spPr bwMode="auto">
          <a:xfrm>
            <a:off x="457200" y="2071688"/>
            <a:ext cx="1371600" cy="762000"/>
          </a:xfrm>
          <a:prstGeom prst="roundRect">
            <a:avLst>
              <a:gd name="adj" fmla="val 16667"/>
            </a:avLst>
          </a:prstGeom>
          <a:solidFill>
            <a:srgbClr val="0000CC">
              <a:alpha val="10001"/>
            </a:srgbClr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4078" name="Text Box 62"/>
          <p:cNvSpPr txBox="1">
            <a:spLocks noChangeArrowheads="1"/>
          </p:cNvSpPr>
          <p:nvPr/>
        </p:nvSpPr>
        <p:spPr bwMode="auto">
          <a:xfrm>
            <a:off x="604838" y="2192338"/>
            <a:ext cx="1076325" cy="549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135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Politics</a:t>
            </a:r>
          </a:p>
        </p:txBody>
      </p:sp>
      <p:grpSp>
        <p:nvGrpSpPr>
          <p:cNvPr id="2134082" name="Group 66"/>
          <p:cNvGrpSpPr>
            <a:grpSpLocks/>
          </p:cNvGrpSpPr>
          <p:nvPr/>
        </p:nvGrpSpPr>
        <p:grpSpPr bwMode="auto">
          <a:xfrm>
            <a:off x="457200" y="2986088"/>
            <a:ext cx="1371600" cy="762000"/>
            <a:chOff x="288" y="1881"/>
            <a:chExt cx="864" cy="480"/>
          </a:xfrm>
        </p:grpSpPr>
        <p:sp>
          <p:nvSpPr>
            <p:cNvPr id="2134079" name="AutoShape 63" descr="Bank clipart copy"/>
            <p:cNvSpPr>
              <a:spLocks noChangeArrowheads="1"/>
            </p:cNvSpPr>
            <p:nvPr/>
          </p:nvSpPr>
          <p:spPr bwMode="auto">
            <a:xfrm>
              <a:off x="288" y="1881"/>
              <a:ext cx="864" cy="48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 b="-122698"/>
              </a:stretch>
            </a:blipFill>
            <a:ln w="31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134080" name="AutoShape 64"/>
            <p:cNvSpPr>
              <a:spLocks noChangeArrowheads="1"/>
            </p:cNvSpPr>
            <p:nvPr/>
          </p:nvSpPr>
          <p:spPr bwMode="auto">
            <a:xfrm>
              <a:off x="288" y="1881"/>
              <a:ext cx="864" cy="480"/>
            </a:xfrm>
            <a:prstGeom prst="roundRect">
              <a:avLst>
                <a:gd name="adj" fmla="val 16667"/>
              </a:avLst>
            </a:prstGeom>
            <a:solidFill>
              <a:srgbClr val="AC00AC">
                <a:alpha val="20000"/>
              </a:srgb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2134081" name="Text Box 65"/>
          <p:cNvSpPr txBox="1">
            <a:spLocks noChangeArrowheads="1"/>
          </p:cNvSpPr>
          <p:nvPr/>
        </p:nvSpPr>
        <p:spPr bwMode="auto">
          <a:xfrm>
            <a:off x="457200" y="3122613"/>
            <a:ext cx="1371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Economics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3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3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34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34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3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3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4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34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3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3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4056" grpId="0" animBg="1"/>
      <p:bldP spid="213408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146" name="AutoShape 82" descr="707057"/>
          <p:cNvSpPr>
            <a:spLocks noChangeArrowheads="1"/>
          </p:cNvSpPr>
          <p:nvPr/>
        </p:nvSpPr>
        <p:spPr bwMode="auto">
          <a:xfrm>
            <a:off x="457200" y="2071688"/>
            <a:ext cx="1371600" cy="7620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6147" name="AutoShape 83"/>
          <p:cNvSpPr>
            <a:spLocks noChangeArrowheads="1"/>
          </p:cNvSpPr>
          <p:nvPr/>
        </p:nvSpPr>
        <p:spPr bwMode="auto">
          <a:xfrm>
            <a:off x="457200" y="2071688"/>
            <a:ext cx="1371600" cy="762000"/>
          </a:xfrm>
          <a:prstGeom prst="roundRect">
            <a:avLst>
              <a:gd name="adj" fmla="val 16667"/>
            </a:avLst>
          </a:prstGeom>
          <a:solidFill>
            <a:srgbClr val="0000CC">
              <a:alpha val="10001"/>
            </a:srgbClr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6066" name="Oval 2"/>
          <p:cNvSpPr>
            <a:spLocks noChangeArrowheads="1"/>
          </p:cNvSpPr>
          <p:nvPr/>
        </p:nvSpPr>
        <p:spPr bwMode="auto">
          <a:xfrm rot="5400000">
            <a:off x="6698456" y="1964532"/>
            <a:ext cx="747713" cy="2819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CC3300"/>
              </a:gs>
              <a:gs pos="100000">
                <a:srgbClr val="FF9900"/>
              </a:gs>
            </a:gsLst>
            <a:lin ang="5400000" scaled="1"/>
          </a:gradFill>
          <a:ln w="12700" algn="ctr">
            <a:solidFill>
              <a:srgbClr val="C67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6067" name="Text Box 3"/>
          <p:cNvSpPr txBox="1">
            <a:spLocks noChangeArrowheads="1"/>
          </p:cNvSpPr>
          <p:nvPr/>
        </p:nvSpPr>
        <p:spPr bwMode="auto">
          <a:xfrm>
            <a:off x="5768975" y="3000375"/>
            <a:ext cx="2606675" cy="474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Imperialists</a:t>
            </a:r>
          </a:p>
        </p:txBody>
      </p:sp>
      <p:sp>
        <p:nvSpPr>
          <p:cNvPr id="2136068" name="Text Box 4"/>
          <p:cNvSpPr txBox="1">
            <a:spLocks noChangeArrowheads="1"/>
          </p:cNvSpPr>
          <p:nvPr/>
        </p:nvSpPr>
        <p:spPr bwMode="auto">
          <a:xfrm>
            <a:off x="5768975" y="3228975"/>
            <a:ext cx="2606675" cy="474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30000"/>
              </a:lnSpc>
            </a:pPr>
            <a:r>
              <a: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on Satan’s side</a:t>
            </a:r>
          </a:p>
        </p:txBody>
      </p:sp>
      <p:grpSp>
        <p:nvGrpSpPr>
          <p:cNvPr id="2136132" name="Group 68"/>
          <p:cNvGrpSpPr>
            <a:grpSpLocks/>
          </p:cNvGrpSpPr>
          <p:nvPr/>
        </p:nvGrpSpPr>
        <p:grpSpPr bwMode="auto">
          <a:xfrm>
            <a:off x="1943100" y="3984625"/>
            <a:ext cx="2819400" cy="747713"/>
            <a:chOff x="1224" y="2510"/>
            <a:chExt cx="1776" cy="471"/>
          </a:xfrm>
        </p:grpSpPr>
        <p:sp>
          <p:nvSpPr>
            <p:cNvPr id="2136069" name="Oval 5"/>
            <p:cNvSpPr>
              <a:spLocks noChangeArrowheads="1"/>
            </p:cNvSpPr>
            <p:nvPr/>
          </p:nvSpPr>
          <p:spPr bwMode="auto">
            <a:xfrm rot="5400000">
              <a:off x="1876" y="1858"/>
              <a:ext cx="471" cy="177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AC5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36070" name="Group 6"/>
            <p:cNvGrpSpPr>
              <a:grpSpLocks/>
            </p:cNvGrpSpPr>
            <p:nvPr/>
          </p:nvGrpSpPr>
          <p:grpSpPr bwMode="auto">
            <a:xfrm>
              <a:off x="1281" y="2510"/>
              <a:ext cx="1661" cy="443"/>
              <a:chOff x="1353" y="1824"/>
              <a:chExt cx="1661" cy="443"/>
            </a:xfrm>
          </p:grpSpPr>
          <p:sp>
            <p:nvSpPr>
              <p:cNvPr id="2136071" name="Text Box 7"/>
              <p:cNvSpPr txBox="1">
                <a:spLocks noChangeArrowheads="1"/>
              </p:cNvSpPr>
              <p:nvPr/>
            </p:nvSpPr>
            <p:spPr bwMode="auto">
              <a:xfrm>
                <a:off x="1372" y="1824"/>
                <a:ext cx="1642" cy="29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5000"/>
                  </a:lnSpc>
                </a:pPr>
                <a:r>
                  <a:rPr lang="en-US" sz="2000" b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Upholders</a:t>
                </a:r>
              </a:p>
            </p:txBody>
          </p:sp>
          <p:sp>
            <p:nvSpPr>
              <p:cNvPr id="2136072" name="Text Box 8"/>
              <p:cNvSpPr txBox="1">
                <a:spLocks noChangeArrowheads="1"/>
              </p:cNvSpPr>
              <p:nvPr/>
            </p:nvSpPr>
            <p:spPr bwMode="auto">
              <a:xfrm>
                <a:off x="1353" y="1968"/>
                <a:ext cx="1642" cy="29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en-US" sz="2000" b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of Christianity</a:t>
                </a:r>
              </a:p>
            </p:txBody>
          </p:sp>
        </p:grpSp>
      </p:grpSp>
      <p:sp>
        <p:nvSpPr>
          <p:cNvPr id="2136082" name="AutoShape 18"/>
          <p:cNvSpPr>
            <a:spLocks noChangeArrowheads="1"/>
          </p:cNvSpPr>
          <p:nvPr/>
        </p:nvSpPr>
        <p:spPr bwMode="auto">
          <a:xfrm>
            <a:off x="5929313" y="1447800"/>
            <a:ext cx="2286000" cy="469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00"/>
              </a:gs>
              <a:gs pos="50000">
                <a:srgbClr val="CC3300"/>
              </a:gs>
              <a:gs pos="100000">
                <a:srgbClr val="FF9900"/>
              </a:gs>
            </a:gsLst>
            <a:lin ang="5400000" scaled="1"/>
          </a:gradFill>
          <a:ln w="12700" algn="ctr">
            <a:solidFill>
              <a:srgbClr val="C67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6083" name="Text Box 19"/>
          <p:cNvSpPr txBox="1">
            <a:spLocks noChangeArrowheads="1"/>
          </p:cNvSpPr>
          <p:nvPr/>
        </p:nvSpPr>
        <p:spPr bwMode="auto">
          <a:xfrm>
            <a:off x="5929313" y="1493838"/>
            <a:ext cx="2286000" cy="38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Cain</a:t>
            </a:r>
          </a:p>
        </p:txBody>
      </p:sp>
      <p:sp>
        <p:nvSpPr>
          <p:cNvPr id="2136086" name="Rectangle 2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6111" name="Group 47"/>
          <p:cNvGrpSpPr>
            <a:grpSpLocks/>
          </p:cNvGrpSpPr>
          <p:nvPr/>
        </p:nvGrpSpPr>
        <p:grpSpPr bwMode="auto">
          <a:xfrm>
            <a:off x="609600" y="5505450"/>
            <a:ext cx="8001000" cy="1200150"/>
            <a:chOff x="288" y="3504"/>
            <a:chExt cx="5040" cy="756"/>
          </a:xfrm>
        </p:grpSpPr>
        <p:sp>
          <p:nvSpPr>
            <p:cNvPr id="2136088" name="Text Box 24"/>
            <p:cNvSpPr txBox="1">
              <a:spLocks noChangeArrowheads="1"/>
            </p:cNvSpPr>
            <p:nvPr/>
          </p:nvSpPr>
          <p:spPr bwMode="auto">
            <a:xfrm>
              <a:off x="288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6089" name="Text Box 25"/>
            <p:cNvSpPr txBox="1">
              <a:spLocks noChangeArrowheads="1"/>
            </p:cNvSpPr>
            <p:nvPr/>
          </p:nvSpPr>
          <p:spPr bwMode="auto">
            <a:xfrm>
              <a:off x="528" y="3550"/>
              <a:ext cx="4800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the sphere of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religion and ideology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the Abel-type nations of Great Britain, the United States, and France, which generally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upheld Christianity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fought the Cain-type nations of Turkey,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persecuting Christianity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and its allies, Germany and Austria-Hungary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367-8).</a:t>
              </a:r>
            </a:p>
          </p:txBody>
        </p:sp>
      </p:grpSp>
      <p:sp>
        <p:nvSpPr>
          <p:cNvPr id="2136090" name="Text Box 26"/>
          <p:cNvSpPr txBox="1">
            <a:spLocks noChangeArrowheads="1"/>
          </p:cNvSpPr>
          <p:nvPr/>
        </p:nvSpPr>
        <p:spPr bwMode="auto">
          <a:xfrm>
            <a:off x="457200" y="136525"/>
            <a:ext cx="815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b="0">
                <a:solidFill>
                  <a:srgbClr val="500028"/>
                </a:solidFill>
                <a:effectLst/>
                <a:latin typeface="Arial Black" pitchFamily="34" charset="0"/>
              </a:rPr>
              <a:t>4.2  The First World War</a:t>
            </a:r>
            <a:r>
              <a:rPr lang="en-US" sz="3000" b="0">
                <a:solidFill>
                  <a:srgbClr val="500028"/>
                </a:solidFill>
                <a:effectLst/>
                <a:latin typeface="Arial Black" pitchFamily="34" charset="0"/>
              </a:rPr>
              <a:t> </a:t>
            </a:r>
            <a:r>
              <a:rPr lang="en-US" sz="2300" b="0">
                <a:solidFill>
                  <a:srgbClr val="500028"/>
                </a:solidFill>
                <a:effectLst/>
                <a:latin typeface="Arial Black" pitchFamily="34" charset="0"/>
              </a:rPr>
              <a:t>(1914 – 1918)</a:t>
            </a:r>
          </a:p>
        </p:txBody>
      </p:sp>
      <p:sp>
        <p:nvSpPr>
          <p:cNvPr id="2136091" name="Text Box 27"/>
          <p:cNvSpPr txBox="1">
            <a:spLocks noChangeArrowheads="1"/>
          </p:cNvSpPr>
          <p:nvPr/>
        </p:nvSpPr>
        <p:spPr bwMode="auto">
          <a:xfrm>
            <a:off x="457200" y="6238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u="sng">
                <a:solidFill>
                  <a:srgbClr val="500028"/>
                </a:solidFill>
                <a:effectLst/>
                <a:latin typeface="Arial Narrow" pitchFamily="34" charset="0"/>
              </a:rPr>
              <a:t>4.2.1  Summary of the Providence in the First World War</a:t>
            </a:r>
          </a:p>
        </p:txBody>
      </p:sp>
      <p:sp>
        <p:nvSpPr>
          <p:cNvPr id="2136098" name="WordArt 34"/>
          <p:cNvSpPr>
            <a:spLocks noChangeArrowheads="1" noChangeShapeType="1" noTextEdit="1"/>
          </p:cNvSpPr>
          <p:nvPr/>
        </p:nvSpPr>
        <p:spPr bwMode="auto">
          <a:xfrm>
            <a:off x="4953000" y="2254250"/>
            <a:ext cx="533400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Rounded MT Bold"/>
              </a:rPr>
              <a:t>X</a:t>
            </a:r>
          </a:p>
        </p:txBody>
      </p:sp>
      <p:sp>
        <p:nvSpPr>
          <p:cNvPr id="2136101" name="Oval 37"/>
          <p:cNvSpPr>
            <a:spLocks noChangeArrowheads="1"/>
          </p:cNvSpPr>
          <p:nvPr/>
        </p:nvSpPr>
        <p:spPr bwMode="auto">
          <a:xfrm rot="5400000">
            <a:off x="6698457" y="1064419"/>
            <a:ext cx="747712" cy="2819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CC3300"/>
              </a:gs>
              <a:gs pos="100000">
                <a:srgbClr val="FF9900"/>
              </a:gs>
            </a:gsLst>
            <a:lin ang="5400000" scaled="1"/>
          </a:gradFill>
          <a:ln w="12700" algn="ctr">
            <a:solidFill>
              <a:srgbClr val="C67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6102" name="Text Box 38"/>
          <p:cNvSpPr txBox="1">
            <a:spLocks noChangeArrowheads="1"/>
          </p:cNvSpPr>
          <p:nvPr/>
        </p:nvSpPr>
        <p:spPr bwMode="auto">
          <a:xfrm>
            <a:off x="5768975" y="2162175"/>
            <a:ext cx="2606675" cy="474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000" b="0">
                <a:solidFill>
                  <a:schemeClr val="bg1"/>
                </a:solidFill>
                <a:effectLst/>
                <a:latin typeface="Arial Black" pitchFamily="34" charset="0"/>
              </a:rPr>
              <a:t>Authoritarian</a:t>
            </a:r>
          </a:p>
        </p:txBody>
      </p:sp>
      <p:sp>
        <p:nvSpPr>
          <p:cNvPr id="2136103" name="Text Box 39"/>
          <p:cNvSpPr txBox="1">
            <a:spLocks noChangeArrowheads="1"/>
          </p:cNvSpPr>
          <p:nvPr/>
        </p:nvSpPr>
        <p:spPr bwMode="auto">
          <a:xfrm>
            <a:off x="5768975" y="2390775"/>
            <a:ext cx="2606675" cy="474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000" b="0">
                <a:solidFill>
                  <a:schemeClr val="bg1"/>
                </a:solidFill>
                <a:effectLst/>
                <a:latin typeface="Arial Black" pitchFamily="34" charset="0"/>
              </a:rPr>
              <a:t>states</a:t>
            </a:r>
          </a:p>
        </p:txBody>
      </p:sp>
      <p:sp>
        <p:nvSpPr>
          <p:cNvPr id="2136104" name="WordArt 40"/>
          <p:cNvSpPr>
            <a:spLocks noChangeArrowheads="1" noChangeShapeType="1" noTextEdit="1"/>
          </p:cNvSpPr>
          <p:nvPr/>
        </p:nvSpPr>
        <p:spPr bwMode="auto">
          <a:xfrm>
            <a:off x="4953000" y="3151188"/>
            <a:ext cx="533400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Rounded MT Bold"/>
              </a:rPr>
              <a:t>X</a:t>
            </a:r>
          </a:p>
        </p:txBody>
      </p:sp>
      <p:grpSp>
        <p:nvGrpSpPr>
          <p:cNvPr id="2136115" name="Group 51"/>
          <p:cNvGrpSpPr>
            <a:grpSpLocks/>
          </p:cNvGrpSpPr>
          <p:nvPr/>
        </p:nvGrpSpPr>
        <p:grpSpPr bwMode="auto">
          <a:xfrm>
            <a:off x="5662613" y="3984625"/>
            <a:ext cx="2819400" cy="747713"/>
            <a:chOff x="3567" y="2510"/>
            <a:chExt cx="1776" cy="471"/>
          </a:xfrm>
        </p:grpSpPr>
        <p:sp>
          <p:nvSpPr>
            <p:cNvPr id="2136105" name="Oval 41"/>
            <p:cNvSpPr>
              <a:spLocks noChangeArrowheads="1"/>
            </p:cNvSpPr>
            <p:nvPr/>
          </p:nvSpPr>
          <p:spPr bwMode="auto">
            <a:xfrm rot="5400000">
              <a:off x="4219" y="1858"/>
              <a:ext cx="471" cy="177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CC3300"/>
                </a:gs>
                <a:gs pos="100000">
                  <a:srgbClr val="FF9900"/>
                </a:gs>
              </a:gsLst>
              <a:lin ang="5400000" scaled="1"/>
            </a:gradFill>
            <a:ln w="12700" algn="ctr">
              <a:solidFill>
                <a:srgbClr val="C67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6106" name="Text Box 42"/>
            <p:cNvSpPr txBox="1">
              <a:spLocks noChangeArrowheads="1"/>
            </p:cNvSpPr>
            <p:nvPr/>
          </p:nvSpPr>
          <p:spPr bwMode="auto">
            <a:xfrm>
              <a:off x="3634" y="2510"/>
              <a:ext cx="1642" cy="2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Persecutors</a:t>
              </a:r>
            </a:p>
          </p:txBody>
        </p:sp>
        <p:sp>
          <p:nvSpPr>
            <p:cNvPr id="2136107" name="Text Box 43"/>
            <p:cNvSpPr txBox="1">
              <a:spLocks noChangeArrowheads="1"/>
            </p:cNvSpPr>
            <p:nvPr/>
          </p:nvSpPr>
          <p:spPr bwMode="auto">
            <a:xfrm>
              <a:off x="3634" y="2654"/>
              <a:ext cx="1642" cy="2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30000"/>
                </a:lnSpc>
              </a:pP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of Christianity</a:t>
              </a:r>
            </a:p>
          </p:txBody>
        </p:sp>
      </p:grpSp>
      <p:sp>
        <p:nvSpPr>
          <p:cNvPr id="2136108" name="Text Box 44"/>
          <p:cNvSpPr txBox="1">
            <a:spLocks noChangeArrowheads="1"/>
          </p:cNvSpPr>
          <p:nvPr/>
        </p:nvSpPr>
        <p:spPr bwMode="auto">
          <a:xfrm>
            <a:off x="1600200" y="4967288"/>
            <a:ext cx="350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000" b="0">
                <a:solidFill>
                  <a:srgbClr val="000066"/>
                </a:solidFill>
                <a:effectLst/>
                <a:latin typeface="Arial Black" pitchFamily="34" charset="0"/>
              </a:rPr>
              <a:t>Britain - U.S. - France</a:t>
            </a:r>
          </a:p>
        </p:txBody>
      </p:sp>
      <p:sp>
        <p:nvSpPr>
          <p:cNvPr id="2136109" name="Text Box 45"/>
          <p:cNvSpPr txBox="1">
            <a:spLocks noChangeArrowheads="1"/>
          </p:cNvSpPr>
          <p:nvPr/>
        </p:nvSpPr>
        <p:spPr bwMode="auto">
          <a:xfrm>
            <a:off x="5153025" y="4967288"/>
            <a:ext cx="3000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000" b="0" dirty="0">
                <a:solidFill>
                  <a:schemeClr val="tx1"/>
                </a:solidFill>
                <a:effectLst/>
                <a:latin typeface="Arial Black" pitchFamily="34" charset="0"/>
              </a:rPr>
              <a:t>Germany - Austria -</a:t>
            </a:r>
          </a:p>
        </p:txBody>
      </p:sp>
      <p:sp>
        <p:nvSpPr>
          <p:cNvPr id="2136110" name="WordArt 46"/>
          <p:cNvSpPr>
            <a:spLocks noChangeArrowheads="1" noChangeShapeType="1" noTextEdit="1"/>
          </p:cNvSpPr>
          <p:nvPr/>
        </p:nvSpPr>
        <p:spPr bwMode="auto">
          <a:xfrm>
            <a:off x="4953000" y="4129088"/>
            <a:ext cx="533400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Rounded MT Bold"/>
              </a:rPr>
              <a:t>X</a:t>
            </a:r>
          </a:p>
        </p:txBody>
      </p:sp>
      <p:sp>
        <p:nvSpPr>
          <p:cNvPr id="2136116" name="Text Box 52"/>
          <p:cNvSpPr txBox="1">
            <a:spLocks noChangeArrowheads="1"/>
          </p:cNvSpPr>
          <p:nvPr/>
        </p:nvSpPr>
        <p:spPr bwMode="auto">
          <a:xfrm>
            <a:off x="7924800" y="4967288"/>
            <a:ext cx="1219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000" b="0" dirty="0">
                <a:solidFill>
                  <a:schemeClr val="tx1"/>
                </a:solidFill>
                <a:effectLst/>
                <a:latin typeface="Arial Black" pitchFamily="34" charset="0"/>
              </a:rPr>
              <a:t>Turkey</a:t>
            </a:r>
          </a:p>
        </p:txBody>
      </p:sp>
      <p:sp>
        <p:nvSpPr>
          <p:cNvPr id="2136118" name="AutoShape 54"/>
          <p:cNvSpPr>
            <a:spLocks noChangeArrowheads="1"/>
          </p:cNvSpPr>
          <p:nvPr/>
        </p:nvSpPr>
        <p:spPr bwMode="auto">
          <a:xfrm>
            <a:off x="2209800" y="1447800"/>
            <a:ext cx="2286000" cy="469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rgbClr val="F6F0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E0DB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5000"/>
              </a:lnSpc>
            </a:pPr>
            <a:endParaRPr lang="en-US">
              <a:solidFill>
                <a:srgbClr val="CAC500"/>
              </a:solidFill>
              <a:effectLst/>
            </a:endParaRPr>
          </a:p>
        </p:txBody>
      </p:sp>
      <p:sp>
        <p:nvSpPr>
          <p:cNvPr id="2136119" name="Text Box 55"/>
          <p:cNvSpPr txBox="1">
            <a:spLocks noChangeArrowheads="1"/>
          </p:cNvSpPr>
          <p:nvPr/>
        </p:nvSpPr>
        <p:spPr bwMode="auto">
          <a:xfrm>
            <a:off x="2209800" y="1493838"/>
            <a:ext cx="2286000" cy="38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>
                <a:solidFill>
                  <a:srgbClr val="000066"/>
                </a:solidFill>
                <a:effectLst/>
                <a:latin typeface="Arial Black" pitchFamily="34" charset="0"/>
              </a:rPr>
              <a:t>Abel</a:t>
            </a:r>
          </a:p>
        </p:txBody>
      </p:sp>
      <p:sp>
        <p:nvSpPr>
          <p:cNvPr id="2136120" name="Oval 56"/>
          <p:cNvSpPr>
            <a:spLocks noChangeArrowheads="1"/>
          </p:cNvSpPr>
          <p:nvPr/>
        </p:nvSpPr>
        <p:spPr bwMode="auto">
          <a:xfrm rot="5400000">
            <a:off x="2978944" y="1064419"/>
            <a:ext cx="747712" cy="2819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6F0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AC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6121" name="Text Box 57"/>
          <p:cNvSpPr txBox="1">
            <a:spLocks noChangeArrowheads="1"/>
          </p:cNvSpPr>
          <p:nvPr/>
        </p:nvSpPr>
        <p:spPr bwMode="auto">
          <a:xfrm>
            <a:off x="2049463" y="2236788"/>
            <a:ext cx="2606675" cy="474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000" b="0">
                <a:solidFill>
                  <a:srgbClr val="000066"/>
                </a:solidFill>
                <a:effectLst/>
                <a:latin typeface="Arial Black" pitchFamily="34" charset="0"/>
              </a:rPr>
              <a:t>Democracies</a:t>
            </a:r>
          </a:p>
        </p:txBody>
      </p:sp>
      <p:grpSp>
        <p:nvGrpSpPr>
          <p:cNvPr id="2136122" name="Group 58"/>
          <p:cNvGrpSpPr>
            <a:grpSpLocks/>
          </p:cNvGrpSpPr>
          <p:nvPr/>
        </p:nvGrpSpPr>
        <p:grpSpPr bwMode="auto">
          <a:xfrm>
            <a:off x="1943100" y="3000375"/>
            <a:ext cx="2819400" cy="747713"/>
            <a:chOff x="1224" y="1890"/>
            <a:chExt cx="1776" cy="471"/>
          </a:xfrm>
        </p:grpSpPr>
        <p:sp>
          <p:nvSpPr>
            <p:cNvPr id="2136123" name="Oval 59"/>
            <p:cNvSpPr>
              <a:spLocks noChangeArrowheads="1"/>
            </p:cNvSpPr>
            <p:nvPr/>
          </p:nvSpPr>
          <p:spPr bwMode="auto">
            <a:xfrm rot="5400000">
              <a:off x="1876" y="1238"/>
              <a:ext cx="471" cy="177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6F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AC5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36124" name="Group 60"/>
            <p:cNvGrpSpPr>
              <a:grpSpLocks/>
            </p:cNvGrpSpPr>
            <p:nvPr/>
          </p:nvGrpSpPr>
          <p:grpSpPr bwMode="auto">
            <a:xfrm>
              <a:off x="1281" y="1890"/>
              <a:ext cx="1661" cy="443"/>
              <a:chOff x="1353" y="1824"/>
              <a:chExt cx="1661" cy="443"/>
            </a:xfrm>
          </p:grpSpPr>
          <p:sp>
            <p:nvSpPr>
              <p:cNvPr id="2136125" name="Text Box 61"/>
              <p:cNvSpPr txBox="1">
                <a:spLocks noChangeArrowheads="1"/>
              </p:cNvSpPr>
              <p:nvPr/>
            </p:nvSpPr>
            <p:spPr bwMode="auto">
              <a:xfrm>
                <a:off x="1372" y="1824"/>
                <a:ext cx="1642" cy="29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5000"/>
                  </a:lnSpc>
                </a:pPr>
                <a:r>
                  <a:rPr lang="en-US" sz="2000" b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Imperialists</a:t>
                </a:r>
              </a:p>
            </p:txBody>
          </p:sp>
          <p:sp>
            <p:nvSpPr>
              <p:cNvPr id="2136126" name="Text Box 62"/>
              <p:cNvSpPr txBox="1">
                <a:spLocks noChangeArrowheads="1"/>
              </p:cNvSpPr>
              <p:nvPr/>
            </p:nvSpPr>
            <p:spPr bwMode="auto">
              <a:xfrm>
                <a:off x="1353" y="1968"/>
                <a:ext cx="1642" cy="29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en-US" sz="2000" b="0">
                    <a:solidFill>
                      <a:srgbClr val="000066"/>
                    </a:solidFill>
                    <a:effectLst/>
                    <a:latin typeface="Arial Black" pitchFamily="34" charset="0"/>
                  </a:rPr>
                  <a:t>on God’s side</a:t>
                </a:r>
              </a:p>
            </p:txBody>
          </p:sp>
        </p:grpSp>
      </p:grpSp>
      <p:grpSp>
        <p:nvGrpSpPr>
          <p:cNvPr id="2136141" name="Group 77"/>
          <p:cNvGrpSpPr>
            <a:grpSpLocks/>
          </p:cNvGrpSpPr>
          <p:nvPr/>
        </p:nvGrpSpPr>
        <p:grpSpPr bwMode="auto">
          <a:xfrm>
            <a:off x="457200" y="3892550"/>
            <a:ext cx="1371600" cy="992188"/>
            <a:chOff x="288" y="2452"/>
            <a:chExt cx="864" cy="625"/>
          </a:xfrm>
        </p:grpSpPr>
        <p:sp>
          <p:nvSpPr>
            <p:cNvPr id="2136093" name="AutoShape 29" descr="Religion-CROSS"/>
            <p:cNvSpPr>
              <a:spLocks noChangeArrowheads="1"/>
            </p:cNvSpPr>
            <p:nvPr/>
          </p:nvSpPr>
          <p:spPr bwMode="auto">
            <a:xfrm>
              <a:off x="288" y="2453"/>
              <a:ext cx="864" cy="62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31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136140" name="AutoShape 76"/>
            <p:cNvSpPr>
              <a:spLocks noChangeArrowheads="1"/>
            </p:cNvSpPr>
            <p:nvPr/>
          </p:nvSpPr>
          <p:spPr bwMode="auto">
            <a:xfrm>
              <a:off x="288" y="2452"/>
              <a:ext cx="864" cy="624"/>
            </a:xfrm>
            <a:prstGeom prst="roundRect">
              <a:avLst>
                <a:gd name="adj" fmla="val 16667"/>
              </a:avLst>
            </a:prstGeom>
            <a:solidFill>
              <a:srgbClr val="0000CC">
                <a:alpha val="20000"/>
              </a:srgb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grpSp>
        <p:nvGrpSpPr>
          <p:cNvPr id="2136139" name="Group 75"/>
          <p:cNvGrpSpPr>
            <a:grpSpLocks/>
          </p:cNvGrpSpPr>
          <p:nvPr/>
        </p:nvGrpSpPr>
        <p:grpSpPr bwMode="auto">
          <a:xfrm>
            <a:off x="571500" y="3824288"/>
            <a:ext cx="1143000" cy="1066800"/>
            <a:chOff x="360" y="2409"/>
            <a:chExt cx="720" cy="672"/>
          </a:xfrm>
        </p:grpSpPr>
        <p:sp>
          <p:nvSpPr>
            <p:cNvPr id="2136095" name="Text Box 31"/>
            <p:cNvSpPr txBox="1">
              <a:spLocks noChangeArrowheads="1"/>
            </p:cNvSpPr>
            <p:nvPr/>
          </p:nvSpPr>
          <p:spPr bwMode="auto">
            <a:xfrm>
              <a:off x="384" y="2409"/>
              <a:ext cx="67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123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ette Engschrift" pitchFamily="2" charset="0"/>
                </a:rPr>
                <a:t>Religion</a:t>
              </a:r>
            </a:p>
          </p:txBody>
        </p:sp>
        <p:sp>
          <p:nvSpPr>
            <p:cNvPr id="2136096" name="Text Box 32"/>
            <p:cNvSpPr txBox="1">
              <a:spLocks noChangeArrowheads="1"/>
            </p:cNvSpPr>
            <p:nvPr/>
          </p:nvSpPr>
          <p:spPr bwMode="auto">
            <a:xfrm>
              <a:off x="384" y="2601"/>
              <a:ext cx="672" cy="30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123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ette Engschrift" pitchFamily="2" charset="0"/>
                </a:rPr>
                <a:t>and</a:t>
              </a:r>
            </a:p>
          </p:txBody>
        </p:sp>
        <p:sp>
          <p:nvSpPr>
            <p:cNvPr id="2136097" name="Text Box 33"/>
            <p:cNvSpPr txBox="1">
              <a:spLocks noChangeArrowheads="1"/>
            </p:cNvSpPr>
            <p:nvPr/>
          </p:nvSpPr>
          <p:spPr bwMode="auto">
            <a:xfrm>
              <a:off x="360" y="2754"/>
              <a:ext cx="720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123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ette Engschrift" pitchFamily="2" charset="0"/>
                </a:rPr>
                <a:t>Ideology</a:t>
              </a:r>
            </a:p>
          </p:txBody>
        </p:sp>
      </p:grpSp>
      <p:sp>
        <p:nvSpPr>
          <p:cNvPr id="2136142" name="AutoShape 78" descr="Bank clipart copy"/>
          <p:cNvSpPr>
            <a:spLocks noChangeArrowheads="1"/>
          </p:cNvSpPr>
          <p:nvPr/>
        </p:nvSpPr>
        <p:spPr bwMode="auto">
          <a:xfrm>
            <a:off x="457200" y="2986088"/>
            <a:ext cx="1371600" cy="76200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 b="-122698"/>
            </a:stretch>
          </a:blip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36144" name="AutoShape 80"/>
          <p:cNvSpPr>
            <a:spLocks noChangeArrowheads="1"/>
          </p:cNvSpPr>
          <p:nvPr/>
        </p:nvSpPr>
        <p:spPr bwMode="auto">
          <a:xfrm>
            <a:off x="457200" y="2986088"/>
            <a:ext cx="1371600" cy="762000"/>
          </a:xfrm>
          <a:prstGeom prst="roundRect">
            <a:avLst>
              <a:gd name="adj" fmla="val 16667"/>
            </a:avLst>
          </a:prstGeom>
          <a:solidFill>
            <a:srgbClr val="AC00AC">
              <a:alpha val="20000"/>
            </a:srgbClr>
          </a:solidFill>
          <a:ln w="3175" algn="ctr">
            <a:noFill/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36143" name="Text Box 79"/>
          <p:cNvSpPr txBox="1">
            <a:spLocks noChangeArrowheads="1"/>
          </p:cNvSpPr>
          <p:nvPr/>
        </p:nvSpPr>
        <p:spPr bwMode="auto">
          <a:xfrm>
            <a:off x="457200" y="3122613"/>
            <a:ext cx="1371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Economics</a:t>
            </a:r>
          </a:p>
        </p:txBody>
      </p:sp>
      <p:sp>
        <p:nvSpPr>
          <p:cNvPr id="2136148" name="Text Box 84"/>
          <p:cNvSpPr txBox="1">
            <a:spLocks noChangeArrowheads="1"/>
          </p:cNvSpPr>
          <p:nvPr/>
        </p:nvSpPr>
        <p:spPr bwMode="auto">
          <a:xfrm>
            <a:off x="604838" y="2192338"/>
            <a:ext cx="1076325" cy="549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135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Politics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3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3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36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36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3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3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3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3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36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36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3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3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3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3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6108" grpId="0"/>
      <p:bldP spid="2136109" grpId="0"/>
      <p:bldP spid="2136110" grpId="0" animBg="1"/>
      <p:bldP spid="2136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5892" name="Picture 84" descr="Painting of Jan Hus in Council of Constance by Václav Brožík (1883) _Public Do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738" y="2519363"/>
            <a:ext cx="3636962" cy="2509837"/>
          </a:xfrm>
          <a:prstGeom prst="rect">
            <a:avLst/>
          </a:prstGeom>
          <a:noFill/>
        </p:spPr>
      </p:pic>
      <p:pic>
        <p:nvPicPr>
          <p:cNvPr id="2295893" name="Picture 85" descr="Peasants plowing in front of a castle, French manuscript c"/>
          <p:cNvPicPr>
            <a:picLocks noChangeAspect="1" noChangeArrowheads="1"/>
          </p:cNvPicPr>
          <p:nvPr/>
        </p:nvPicPr>
        <p:blipFill>
          <a:blip r:embed="rId4"/>
          <a:srcRect l="2965" t="32054" r="2156" b="1169"/>
          <a:stretch>
            <a:fillRect/>
          </a:stretch>
        </p:blipFill>
        <p:spPr bwMode="auto">
          <a:xfrm>
            <a:off x="3124200" y="2514600"/>
            <a:ext cx="2212975" cy="2514600"/>
          </a:xfrm>
          <a:prstGeom prst="rect">
            <a:avLst/>
          </a:prstGeom>
          <a:noFill/>
        </p:spPr>
      </p:pic>
      <p:pic>
        <p:nvPicPr>
          <p:cNvPr id="2295889" name="Picture 81" descr="Galileo facing the Roman Inquisition, painting by Cristiano Banti_Public Domain"/>
          <p:cNvPicPr>
            <a:picLocks noChangeAspect="1" noChangeArrowheads="1"/>
          </p:cNvPicPr>
          <p:nvPr/>
        </p:nvPicPr>
        <p:blipFill>
          <a:blip r:embed="rId5"/>
          <a:srcRect l="1755" t="2299" r="1755" b="1149"/>
          <a:stretch>
            <a:fillRect/>
          </a:stretch>
        </p:blipFill>
        <p:spPr bwMode="auto">
          <a:xfrm>
            <a:off x="3276600" y="2227263"/>
            <a:ext cx="4267200" cy="3259137"/>
          </a:xfrm>
          <a:prstGeom prst="rect">
            <a:avLst/>
          </a:prstGeom>
          <a:noFill/>
        </p:spPr>
      </p:pic>
      <p:pic>
        <p:nvPicPr>
          <p:cNvPr id="2295890" name="Picture 82" descr="Irish_potato_famine_Bridget_ODonnel 1321 Poem  of Evil Edward II"/>
          <p:cNvPicPr>
            <a:picLocks noChangeAspect="1" noChangeArrowheads="1"/>
          </p:cNvPicPr>
          <p:nvPr/>
        </p:nvPicPr>
        <p:blipFill>
          <a:blip r:embed="rId6"/>
          <a:srcRect l="12549" r="3015" b="2318"/>
          <a:stretch>
            <a:fillRect/>
          </a:stretch>
        </p:blipFill>
        <p:spPr bwMode="auto">
          <a:xfrm>
            <a:off x="663575" y="1905000"/>
            <a:ext cx="2133600" cy="3581400"/>
          </a:xfrm>
          <a:prstGeom prst="rect">
            <a:avLst/>
          </a:prstGeom>
          <a:noFill/>
        </p:spPr>
      </p:pic>
      <p:sp>
        <p:nvSpPr>
          <p:cNvPr id="2295813" name="Text Box 5"/>
          <p:cNvSpPr txBox="1">
            <a:spLocks noChangeArrowheads="1"/>
          </p:cNvSpPr>
          <p:nvPr/>
        </p:nvSpPr>
        <p:spPr bwMode="auto">
          <a:xfrm>
            <a:off x="3200400" y="533400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Feudalism</a:t>
            </a:r>
          </a:p>
        </p:txBody>
      </p:sp>
      <p:sp>
        <p:nvSpPr>
          <p:cNvPr id="2295814" name="Text Box 6"/>
          <p:cNvSpPr txBox="1">
            <a:spLocks noChangeArrowheads="1"/>
          </p:cNvSpPr>
          <p:nvPr/>
        </p:nvSpPr>
        <p:spPr bwMode="auto">
          <a:xfrm>
            <a:off x="3200400" y="1447800"/>
            <a:ext cx="3429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Corruption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of</a:t>
            </a:r>
          </a:p>
          <a:p>
            <a:pPr algn="l" eaLnBrk="0" hangingPunct="0">
              <a:lnSpc>
                <a:spcPct val="75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the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Roman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Church</a:t>
            </a:r>
          </a:p>
        </p:txBody>
      </p:sp>
      <p:grpSp>
        <p:nvGrpSpPr>
          <p:cNvPr id="2295815" name="Group 7"/>
          <p:cNvGrpSpPr>
            <a:grpSpLocks/>
          </p:cNvGrpSpPr>
          <p:nvPr/>
        </p:nvGrpSpPr>
        <p:grpSpPr bwMode="auto">
          <a:xfrm>
            <a:off x="2835275" y="685800"/>
            <a:ext cx="381000" cy="1066800"/>
            <a:chOff x="1728" y="528"/>
            <a:chExt cx="240" cy="672"/>
          </a:xfrm>
        </p:grpSpPr>
        <p:grpSp>
          <p:nvGrpSpPr>
            <p:cNvPr id="2295816" name="Group 8"/>
            <p:cNvGrpSpPr>
              <a:grpSpLocks/>
            </p:cNvGrpSpPr>
            <p:nvPr/>
          </p:nvGrpSpPr>
          <p:grpSpPr bwMode="auto">
            <a:xfrm>
              <a:off x="1824" y="528"/>
              <a:ext cx="144" cy="672"/>
              <a:chOff x="1824" y="528"/>
              <a:chExt cx="144" cy="672"/>
            </a:xfrm>
          </p:grpSpPr>
          <p:sp>
            <p:nvSpPr>
              <p:cNvPr id="2295817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528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295818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52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295819" name="WordArt 11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1536" y="816"/>
                <a:ext cx="62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22958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728" y="840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808080"/>
                  </a:solidFill>
                  <a:effectLst/>
                  <a:latin typeface="Arial Black"/>
                </a:rPr>
                <a:t>_</a:t>
              </a:r>
            </a:p>
          </p:txBody>
        </p:sp>
      </p:grpSp>
      <p:grpSp>
        <p:nvGrpSpPr>
          <p:cNvPr id="2295856" name="Group 48"/>
          <p:cNvGrpSpPr>
            <a:grpSpLocks/>
          </p:cNvGrpSpPr>
          <p:nvPr/>
        </p:nvGrpSpPr>
        <p:grpSpPr bwMode="auto">
          <a:xfrm>
            <a:off x="320675" y="3505200"/>
            <a:ext cx="2819400" cy="782638"/>
            <a:chOff x="202" y="2208"/>
            <a:chExt cx="1776" cy="493"/>
          </a:xfrm>
        </p:grpSpPr>
        <p:sp>
          <p:nvSpPr>
            <p:cNvPr id="2295835" name="AutoShape 27"/>
            <p:cNvSpPr>
              <a:spLocks noChangeArrowheads="1"/>
            </p:cNvSpPr>
            <p:nvPr/>
          </p:nvSpPr>
          <p:spPr bwMode="auto">
            <a:xfrm>
              <a:off x="202" y="2208"/>
              <a:ext cx="1776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12700" algn="ctr">
              <a:solidFill>
                <a:srgbClr val="4C002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grpSp>
          <p:nvGrpSpPr>
            <p:cNvPr id="2295836" name="Group 28"/>
            <p:cNvGrpSpPr>
              <a:grpSpLocks/>
            </p:cNvGrpSpPr>
            <p:nvPr/>
          </p:nvGrpSpPr>
          <p:grpSpPr bwMode="auto">
            <a:xfrm>
              <a:off x="220" y="2208"/>
              <a:ext cx="1739" cy="493"/>
              <a:chOff x="288" y="2640"/>
              <a:chExt cx="1739" cy="493"/>
            </a:xfrm>
          </p:grpSpPr>
          <p:sp>
            <p:nvSpPr>
              <p:cNvPr id="2295837" name="Text Box 29"/>
              <p:cNvSpPr txBox="1">
                <a:spLocks noChangeArrowheads="1"/>
              </p:cNvSpPr>
              <p:nvPr/>
            </p:nvSpPr>
            <p:spPr bwMode="auto">
              <a:xfrm>
                <a:off x="288" y="2640"/>
                <a:ext cx="173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2400" b="0">
                    <a:solidFill>
                      <a:srgbClr val="500028"/>
                    </a:solidFill>
                    <a:effectLst/>
                    <a:latin typeface="Arial Black" pitchFamily="34" charset="0"/>
                  </a:rPr>
                  <a:t>Restoration of</a:t>
                </a:r>
              </a:p>
            </p:txBody>
          </p:sp>
          <p:sp>
            <p:nvSpPr>
              <p:cNvPr id="2295838" name="Text Box 30"/>
              <p:cNvSpPr txBox="1">
                <a:spLocks noChangeArrowheads="1"/>
              </p:cNvSpPr>
              <p:nvPr/>
            </p:nvSpPr>
            <p:spPr bwMode="auto">
              <a:xfrm>
                <a:off x="293" y="2806"/>
                <a:ext cx="17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2400" b="0">
                    <a:solidFill>
                      <a:srgbClr val="500028"/>
                    </a:solidFill>
                    <a:effectLst/>
                    <a:latin typeface="Arial Black" pitchFamily="34" charset="0"/>
                  </a:rPr>
                  <a:t>original</a:t>
                </a:r>
                <a:r>
                  <a:rPr lang="en-US" sz="2800">
                    <a:solidFill>
                      <a:srgbClr val="5000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</a:rPr>
                  <a:t> </a:t>
                </a:r>
                <a:r>
                  <a:rPr lang="en-US" sz="2400" b="0">
                    <a:solidFill>
                      <a:srgbClr val="500028"/>
                    </a:solidFill>
                    <a:effectLst/>
                    <a:latin typeface="Arial Black" pitchFamily="34" charset="0"/>
                  </a:rPr>
                  <a:t>nature</a:t>
                </a:r>
              </a:p>
            </p:txBody>
          </p:sp>
        </p:grpSp>
      </p:grpSp>
      <p:grpSp>
        <p:nvGrpSpPr>
          <p:cNvPr id="2295821" name="Group 13"/>
          <p:cNvGrpSpPr>
            <a:grpSpLocks/>
          </p:cNvGrpSpPr>
          <p:nvPr/>
        </p:nvGrpSpPr>
        <p:grpSpPr bwMode="auto">
          <a:xfrm>
            <a:off x="1616075" y="1600200"/>
            <a:ext cx="228600" cy="1828800"/>
            <a:chOff x="936" y="1200"/>
            <a:chExt cx="144" cy="1152"/>
          </a:xfrm>
        </p:grpSpPr>
        <p:sp>
          <p:nvSpPr>
            <p:cNvPr id="2295822" name="Rectangle 14"/>
            <p:cNvSpPr>
              <a:spLocks noChangeArrowheads="1"/>
            </p:cNvSpPr>
            <p:nvPr/>
          </p:nvSpPr>
          <p:spPr bwMode="auto">
            <a:xfrm>
              <a:off x="984" y="1200"/>
              <a:ext cx="47" cy="1056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823" name="AutoShape 15"/>
            <p:cNvSpPr>
              <a:spLocks noChangeArrowheads="1"/>
            </p:cNvSpPr>
            <p:nvPr/>
          </p:nvSpPr>
          <p:spPr bwMode="auto">
            <a:xfrm>
              <a:off x="936" y="2208"/>
              <a:ext cx="144" cy="144"/>
            </a:xfrm>
            <a:prstGeom prst="downArrow">
              <a:avLst>
                <a:gd name="adj1" fmla="val 42593"/>
                <a:gd name="adj2" fmla="val 10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5826" name="Group 18"/>
          <p:cNvGrpSpPr>
            <a:grpSpLocks/>
          </p:cNvGrpSpPr>
          <p:nvPr/>
        </p:nvGrpSpPr>
        <p:grpSpPr bwMode="auto">
          <a:xfrm>
            <a:off x="587375" y="685800"/>
            <a:ext cx="2286000" cy="1143000"/>
            <a:chOff x="288" y="528"/>
            <a:chExt cx="1440" cy="720"/>
          </a:xfrm>
        </p:grpSpPr>
        <p:sp>
          <p:nvSpPr>
            <p:cNvPr id="2295827" name="Oval 19"/>
            <p:cNvSpPr>
              <a:spLocks noChangeArrowheads="1"/>
            </p:cNvSpPr>
            <p:nvPr/>
          </p:nvSpPr>
          <p:spPr bwMode="auto">
            <a:xfrm rot="5400000">
              <a:off x="648" y="168"/>
              <a:ext cx="720" cy="1440"/>
            </a:xfrm>
            <a:prstGeom prst="ellipse">
              <a:avLst/>
            </a:prstGeom>
            <a:gradFill rotWithShape="1">
              <a:gsLst>
                <a:gs pos="0">
                  <a:srgbClr val="660033"/>
                </a:gs>
                <a:gs pos="100000">
                  <a:schemeClr val="tx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828" name="Text Box 20"/>
            <p:cNvSpPr txBox="1">
              <a:spLocks noChangeArrowheads="1"/>
            </p:cNvSpPr>
            <p:nvPr/>
          </p:nvSpPr>
          <p:spPr bwMode="auto">
            <a:xfrm>
              <a:off x="312" y="664"/>
              <a:ext cx="1392" cy="4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Middle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Ages</a:t>
              </a:r>
            </a:p>
          </p:txBody>
        </p:sp>
      </p:grpSp>
      <p:sp>
        <p:nvSpPr>
          <p:cNvPr id="2295812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5840" name="Text Box 32"/>
          <p:cNvSpPr txBox="1">
            <a:spLocks noChangeArrowheads="1"/>
          </p:cNvSpPr>
          <p:nvPr/>
        </p:nvSpPr>
        <p:spPr bwMode="auto">
          <a:xfrm>
            <a:off x="1447800" y="5711825"/>
            <a:ext cx="63246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Arial Narrow" pitchFamily="34" charset="0"/>
              </a:rPr>
              <a:t>Medieval Europeans were prompted by the impulses of their innermost hearts to break down their social environment to open the way for the </a:t>
            </a:r>
            <a:r>
              <a:rPr lang="en-US" sz="2000" u="sng" dirty="0">
                <a:solidFill>
                  <a:schemeClr val="bg1"/>
                </a:solidFill>
                <a:effectLst/>
                <a:latin typeface="Arial Narrow" pitchFamily="34" charset="0"/>
              </a:rPr>
              <a:t>restoration of their original nature</a:t>
            </a:r>
            <a:r>
              <a:rPr lang="en-US" sz="2000" dirty="0">
                <a:solidFill>
                  <a:schemeClr val="bg1"/>
                </a:solidFill>
                <a:effectLst/>
                <a:latin typeface="Arial Narrow" pitchFamily="34" charset="0"/>
              </a:rPr>
              <a:t>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 Narrow" pitchFamily="34" charset="0"/>
              </a:rPr>
              <a:t>(p. 348).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9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9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295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95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95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9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9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9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9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584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85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8854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4.2.2 What Decides God’s Side and Satan’s Side?</a:t>
            </a:r>
          </a:p>
        </p:txBody>
      </p:sp>
      <p:sp>
        <p:nvSpPr>
          <p:cNvPr id="2638855" name="Text Box 7"/>
          <p:cNvSpPr txBox="1">
            <a:spLocks noChangeArrowheads="1"/>
          </p:cNvSpPr>
          <p:nvPr/>
        </p:nvSpPr>
        <p:spPr bwMode="auto">
          <a:xfrm>
            <a:off x="317500" y="1600200"/>
            <a:ext cx="3657600" cy="67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  <a:effectLst/>
                <a:latin typeface="Arial Narrow" pitchFamily="34" charset="0"/>
              </a:rPr>
              <a:t>Acting in line or in concert</a:t>
            </a:r>
          </a:p>
          <a:p>
            <a:pPr eaLnBrk="0" hangingPunct="0"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  <a:effectLst/>
                <a:latin typeface="Arial Narrow" pitchFamily="34" charset="0"/>
              </a:rPr>
              <a:t>with God’s providence</a:t>
            </a:r>
          </a:p>
        </p:txBody>
      </p:sp>
      <p:grpSp>
        <p:nvGrpSpPr>
          <p:cNvPr id="2638897" name="Group 49"/>
          <p:cNvGrpSpPr>
            <a:grpSpLocks/>
          </p:cNvGrpSpPr>
          <p:nvPr/>
        </p:nvGrpSpPr>
        <p:grpSpPr bwMode="auto">
          <a:xfrm>
            <a:off x="5662613" y="984250"/>
            <a:ext cx="2667000" cy="469900"/>
            <a:chOff x="3648" y="624"/>
            <a:chExt cx="1680" cy="296"/>
          </a:xfrm>
        </p:grpSpPr>
        <p:sp>
          <p:nvSpPr>
            <p:cNvPr id="2638898" name="AutoShape 50"/>
            <p:cNvSpPr>
              <a:spLocks noChangeArrowheads="1"/>
            </p:cNvSpPr>
            <p:nvPr/>
          </p:nvSpPr>
          <p:spPr bwMode="auto">
            <a:xfrm>
              <a:off x="3648" y="624"/>
              <a:ext cx="1680" cy="2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3300"/>
                </a:gs>
                <a:gs pos="50000">
                  <a:schemeClr val="tx1"/>
                </a:gs>
                <a:gs pos="100000">
                  <a:srgbClr val="6633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66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38899" name="Text Box 51"/>
            <p:cNvSpPr txBox="1">
              <a:spLocks noChangeArrowheads="1"/>
            </p:cNvSpPr>
            <p:nvPr/>
          </p:nvSpPr>
          <p:spPr bwMode="auto">
            <a:xfrm>
              <a:off x="3672" y="645"/>
              <a:ext cx="1632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Satan’s side</a:t>
              </a:r>
            </a:p>
          </p:txBody>
        </p:sp>
      </p:grpSp>
      <p:sp>
        <p:nvSpPr>
          <p:cNvPr id="2638903" name="Text Box 55"/>
          <p:cNvSpPr txBox="1">
            <a:spLocks noChangeArrowheads="1"/>
          </p:cNvSpPr>
          <p:nvPr/>
        </p:nvSpPr>
        <p:spPr bwMode="auto">
          <a:xfrm>
            <a:off x="5167313" y="1749425"/>
            <a:ext cx="36576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Arial Narrow" pitchFamily="34" charset="0"/>
              </a:rPr>
              <a:t>Opposing God’s providence</a:t>
            </a:r>
          </a:p>
        </p:txBody>
      </p:sp>
      <p:grpSp>
        <p:nvGrpSpPr>
          <p:cNvPr id="2638904" name="Group 56"/>
          <p:cNvGrpSpPr>
            <a:grpSpLocks/>
          </p:cNvGrpSpPr>
          <p:nvPr/>
        </p:nvGrpSpPr>
        <p:grpSpPr bwMode="auto">
          <a:xfrm flipV="1">
            <a:off x="3581400" y="1219200"/>
            <a:ext cx="1981200" cy="76200"/>
            <a:chOff x="2976" y="1824"/>
            <a:chExt cx="1009" cy="0"/>
          </a:xfrm>
        </p:grpSpPr>
        <p:sp>
          <p:nvSpPr>
            <p:cNvPr id="2638905" name="Line 57"/>
            <p:cNvSpPr>
              <a:spLocks noChangeShapeType="1"/>
            </p:cNvSpPr>
            <p:nvPr/>
          </p:nvSpPr>
          <p:spPr bwMode="auto">
            <a:xfrm flipH="1">
              <a:off x="2976" y="1824"/>
              <a:ext cx="480" cy="0"/>
            </a:xfrm>
            <a:prstGeom prst="line">
              <a:avLst/>
            </a:prstGeom>
            <a:noFill/>
            <a:ln w="889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8906" name="Line 58"/>
            <p:cNvSpPr>
              <a:spLocks noChangeShapeType="1"/>
            </p:cNvSpPr>
            <p:nvPr/>
          </p:nvSpPr>
          <p:spPr bwMode="auto">
            <a:xfrm rot="-21600000">
              <a:off x="3457" y="1824"/>
              <a:ext cx="528" cy="0"/>
            </a:xfrm>
            <a:prstGeom prst="line">
              <a:avLst/>
            </a:prstGeom>
            <a:noFill/>
            <a:ln w="889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638907" name="Group 59"/>
          <p:cNvGrpSpPr>
            <a:grpSpLocks/>
          </p:cNvGrpSpPr>
          <p:nvPr/>
        </p:nvGrpSpPr>
        <p:grpSpPr bwMode="auto">
          <a:xfrm>
            <a:off x="1447800" y="5562600"/>
            <a:ext cx="6324600" cy="984250"/>
            <a:chOff x="432" y="3535"/>
            <a:chExt cx="3984" cy="620"/>
          </a:xfrm>
        </p:grpSpPr>
        <p:sp>
          <p:nvSpPr>
            <p:cNvPr id="2638908" name="Text Box 60"/>
            <p:cNvSpPr txBox="1">
              <a:spLocks noChangeArrowheads="1"/>
            </p:cNvSpPr>
            <p:nvPr/>
          </p:nvSpPr>
          <p:spPr bwMode="auto">
            <a:xfrm>
              <a:off x="432" y="3535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8909" name="Text Box 61"/>
            <p:cNvSpPr txBox="1">
              <a:spLocks noChangeArrowheads="1"/>
            </p:cNvSpPr>
            <p:nvPr/>
          </p:nvSpPr>
          <p:spPr bwMode="auto">
            <a:xfrm>
              <a:off x="672" y="3581"/>
              <a:ext cx="3744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Those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acting in line or in concert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with the direction of God’s providence are on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side of God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, while those taking an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opposing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position are on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side of Satan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2638915" name="Group 67"/>
          <p:cNvGrpSpPr>
            <a:grpSpLocks/>
          </p:cNvGrpSpPr>
          <p:nvPr/>
        </p:nvGrpSpPr>
        <p:grpSpPr bwMode="auto">
          <a:xfrm>
            <a:off x="812800" y="984250"/>
            <a:ext cx="2667000" cy="469900"/>
            <a:chOff x="744" y="616"/>
            <a:chExt cx="1680" cy="296"/>
          </a:xfrm>
        </p:grpSpPr>
        <p:sp>
          <p:nvSpPr>
            <p:cNvPr id="2638916" name="AutoShape 68"/>
            <p:cNvSpPr>
              <a:spLocks noChangeArrowheads="1"/>
            </p:cNvSpPr>
            <p:nvPr/>
          </p:nvSpPr>
          <p:spPr bwMode="auto">
            <a:xfrm>
              <a:off x="744" y="616"/>
              <a:ext cx="1680" cy="2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5000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 w="12700" algn="ctr">
              <a:solidFill>
                <a:srgbClr val="6600CC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38917" name="Text Box 69"/>
            <p:cNvSpPr txBox="1">
              <a:spLocks noChangeArrowheads="1"/>
            </p:cNvSpPr>
            <p:nvPr/>
          </p:nvSpPr>
          <p:spPr bwMode="auto">
            <a:xfrm>
              <a:off x="864" y="645"/>
              <a:ext cx="1440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rgbClr val="6600CC"/>
                  </a:solidFill>
                  <a:effectLst/>
                  <a:latin typeface="Arial Black" pitchFamily="34" charset="0"/>
                </a:rPr>
                <a:t>God’s side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3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3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3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3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3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38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38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3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3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8854" grpId="0"/>
      <p:bldP spid="263890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04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47043" name="Group 3"/>
          <p:cNvGrpSpPr>
            <a:grpSpLocks/>
          </p:cNvGrpSpPr>
          <p:nvPr/>
        </p:nvGrpSpPr>
        <p:grpSpPr bwMode="auto">
          <a:xfrm>
            <a:off x="1143000" y="5765800"/>
            <a:ext cx="7086600" cy="711200"/>
            <a:chOff x="1056" y="3535"/>
            <a:chExt cx="4464" cy="448"/>
          </a:xfrm>
        </p:grpSpPr>
        <p:sp>
          <p:nvSpPr>
            <p:cNvPr id="2647044" name="Text Box 4"/>
            <p:cNvSpPr txBox="1">
              <a:spLocks noChangeArrowheads="1"/>
            </p:cNvSpPr>
            <p:nvPr/>
          </p:nvSpPr>
          <p:spPr bwMode="auto">
            <a:xfrm>
              <a:off x="1056" y="3535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47045" name="Text Box 5"/>
            <p:cNvSpPr txBox="1">
              <a:spLocks noChangeArrowheads="1"/>
            </p:cNvSpPr>
            <p:nvPr/>
          </p:nvSpPr>
          <p:spPr bwMode="auto">
            <a:xfrm>
              <a:off x="1296" y="3581"/>
              <a:ext cx="422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the First World War,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Allied Powers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led by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Great Britain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,  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Russia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, 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France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,  and the 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United States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 stood on God’s side. 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647046" name="Text Box 6"/>
          <p:cNvSpPr txBox="1">
            <a:spLocks noChangeArrowheads="1"/>
          </p:cNvSpPr>
          <p:nvPr/>
        </p:nvSpPr>
        <p:spPr bwMode="auto">
          <a:xfrm>
            <a:off x="317500" y="1600200"/>
            <a:ext cx="3657600" cy="67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  <a:effectLst/>
                <a:latin typeface="Arial Narrow" pitchFamily="34" charset="0"/>
              </a:rPr>
              <a:t>Acting in line or in concert</a:t>
            </a:r>
          </a:p>
          <a:p>
            <a:pPr eaLnBrk="0" hangingPunct="0"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  <a:effectLst/>
                <a:latin typeface="Arial Narrow" pitchFamily="34" charset="0"/>
              </a:rPr>
              <a:t>with God’s providence</a:t>
            </a:r>
          </a:p>
        </p:txBody>
      </p:sp>
      <p:sp>
        <p:nvSpPr>
          <p:cNvPr id="2647047" name="Rectangle 7"/>
          <p:cNvSpPr>
            <a:spLocks noChangeArrowheads="1"/>
          </p:cNvSpPr>
          <p:nvPr/>
        </p:nvSpPr>
        <p:spPr bwMode="auto">
          <a:xfrm>
            <a:off x="393700" y="4953000"/>
            <a:ext cx="3505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0">
                <a:solidFill>
                  <a:srgbClr val="000099"/>
                </a:solidFill>
                <a:effectLst/>
                <a:latin typeface="Arial Black" pitchFamily="34" charset="0"/>
              </a:rPr>
              <a:t>Allied Powers</a:t>
            </a:r>
          </a:p>
        </p:txBody>
      </p:sp>
      <p:grpSp>
        <p:nvGrpSpPr>
          <p:cNvPr id="2647048" name="Group 8"/>
          <p:cNvGrpSpPr>
            <a:grpSpLocks/>
          </p:cNvGrpSpPr>
          <p:nvPr/>
        </p:nvGrpSpPr>
        <p:grpSpPr bwMode="auto">
          <a:xfrm>
            <a:off x="1409700" y="2895600"/>
            <a:ext cx="1657350" cy="1470025"/>
            <a:chOff x="2359" y="2016"/>
            <a:chExt cx="1189" cy="931"/>
          </a:xfrm>
        </p:grpSpPr>
        <p:sp>
          <p:nvSpPr>
            <p:cNvPr id="2647049" name="Line 9"/>
            <p:cNvSpPr>
              <a:spLocks noChangeShapeType="1"/>
            </p:cNvSpPr>
            <p:nvPr/>
          </p:nvSpPr>
          <p:spPr bwMode="auto">
            <a:xfrm rot="18677144" flipH="1">
              <a:off x="3268" y="1931"/>
              <a:ext cx="13" cy="547"/>
            </a:xfrm>
            <a:prstGeom prst="line">
              <a:avLst/>
            </a:prstGeom>
            <a:noFill/>
            <a:ln w="57150">
              <a:solidFill>
                <a:srgbClr val="000099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050" name="Line 10"/>
            <p:cNvSpPr>
              <a:spLocks noChangeShapeType="1"/>
            </p:cNvSpPr>
            <p:nvPr/>
          </p:nvSpPr>
          <p:spPr bwMode="auto">
            <a:xfrm rot="2135728" flipH="1">
              <a:off x="2410" y="2016"/>
              <a:ext cx="86" cy="413"/>
            </a:xfrm>
            <a:prstGeom prst="line">
              <a:avLst/>
            </a:prstGeom>
            <a:noFill/>
            <a:ln w="57150">
              <a:solidFill>
                <a:srgbClr val="000099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051" name="Line 11"/>
            <p:cNvSpPr>
              <a:spLocks noChangeShapeType="1"/>
            </p:cNvSpPr>
            <p:nvPr/>
          </p:nvSpPr>
          <p:spPr bwMode="auto">
            <a:xfrm>
              <a:off x="2400" y="2519"/>
              <a:ext cx="960" cy="0"/>
            </a:xfrm>
            <a:prstGeom prst="line">
              <a:avLst/>
            </a:prstGeom>
            <a:noFill/>
            <a:ln w="57150">
              <a:solidFill>
                <a:srgbClr val="000099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47052" name="Line 12"/>
            <p:cNvSpPr>
              <a:spLocks noChangeShapeType="1"/>
            </p:cNvSpPr>
            <p:nvPr/>
          </p:nvSpPr>
          <p:spPr bwMode="auto">
            <a:xfrm rot="2922856" flipH="1" flipV="1">
              <a:off x="3268" y="2562"/>
              <a:ext cx="13" cy="547"/>
            </a:xfrm>
            <a:prstGeom prst="line">
              <a:avLst/>
            </a:prstGeom>
            <a:noFill/>
            <a:ln w="57150">
              <a:solidFill>
                <a:srgbClr val="000099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053" name="Line 13"/>
            <p:cNvSpPr>
              <a:spLocks noChangeShapeType="1"/>
            </p:cNvSpPr>
            <p:nvPr/>
          </p:nvSpPr>
          <p:spPr bwMode="auto">
            <a:xfrm rot="-23600984" flipH="1" flipV="1">
              <a:off x="2359" y="2534"/>
              <a:ext cx="86" cy="413"/>
            </a:xfrm>
            <a:prstGeom prst="line">
              <a:avLst/>
            </a:prstGeom>
            <a:noFill/>
            <a:ln w="57150">
              <a:solidFill>
                <a:srgbClr val="000099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47054" name="Group 14"/>
          <p:cNvGrpSpPr>
            <a:grpSpLocks/>
          </p:cNvGrpSpPr>
          <p:nvPr/>
        </p:nvGrpSpPr>
        <p:grpSpPr bwMode="auto">
          <a:xfrm>
            <a:off x="5662613" y="984250"/>
            <a:ext cx="2667000" cy="469900"/>
            <a:chOff x="3648" y="624"/>
            <a:chExt cx="1680" cy="296"/>
          </a:xfrm>
        </p:grpSpPr>
        <p:sp>
          <p:nvSpPr>
            <p:cNvPr id="2647055" name="AutoShape 15"/>
            <p:cNvSpPr>
              <a:spLocks noChangeArrowheads="1"/>
            </p:cNvSpPr>
            <p:nvPr/>
          </p:nvSpPr>
          <p:spPr bwMode="auto">
            <a:xfrm>
              <a:off x="3648" y="624"/>
              <a:ext cx="1680" cy="2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3300"/>
                </a:gs>
                <a:gs pos="50000">
                  <a:schemeClr val="tx1"/>
                </a:gs>
                <a:gs pos="100000">
                  <a:srgbClr val="6633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66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47056" name="Text Box 16"/>
            <p:cNvSpPr txBox="1">
              <a:spLocks noChangeArrowheads="1"/>
            </p:cNvSpPr>
            <p:nvPr/>
          </p:nvSpPr>
          <p:spPr bwMode="auto">
            <a:xfrm>
              <a:off x="3672" y="645"/>
              <a:ext cx="1632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Satan’s side</a:t>
              </a:r>
            </a:p>
          </p:txBody>
        </p:sp>
      </p:grpSp>
      <p:sp>
        <p:nvSpPr>
          <p:cNvPr id="2647057" name="Text Box 17"/>
          <p:cNvSpPr txBox="1">
            <a:spLocks noChangeArrowheads="1"/>
          </p:cNvSpPr>
          <p:nvPr/>
        </p:nvSpPr>
        <p:spPr bwMode="auto">
          <a:xfrm>
            <a:off x="5167313" y="1749425"/>
            <a:ext cx="36576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Arial Narrow" pitchFamily="34" charset="0"/>
              </a:rPr>
              <a:t>Opposing God’s providence</a:t>
            </a:r>
          </a:p>
        </p:txBody>
      </p:sp>
      <p:grpSp>
        <p:nvGrpSpPr>
          <p:cNvPr id="2647058" name="Group 18"/>
          <p:cNvGrpSpPr>
            <a:grpSpLocks/>
          </p:cNvGrpSpPr>
          <p:nvPr/>
        </p:nvGrpSpPr>
        <p:grpSpPr bwMode="auto">
          <a:xfrm flipV="1">
            <a:off x="3581400" y="1219200"/>
            <a:ext cx="1981200" cy="76200"/>
            <a:chOff x="2976" y="1824"/>
            <a:chExt cx="1009" cy="0"/>
          </a:xfrm>
        </p:grpSpPr>
        <p:sp>
          <p:nvSpPr>
            <p:cNvPr id="2647059" name="Line 19"/>
            <p:cNvSpPr>
              <a:spLocks noChangeShapeType="1"/>
            </p:cNvSpPr>
            <p:nvPr/>
          </p:nvSpPr>
          <p:spPr bwMode="auto">
            <a:xfrm flipH="1">
              <a:off x="2976" y="1824"/>
              <a:ext cx="480" cy="0"/>
            </a:xfrm>
            <a:prstGeom prst="line">
              <a:avLst/>
            </a:prstGeom>
            <a:noFill/>
            <a:ln w="889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47060" name="Line 20"/>
            <p:cNvSpPr>
              <a:spLocks noChangeShapeType="1"/>
            </p:cNvSpPr>
            <p:nvPr/>
          </p:nvSpPr>
          <p:spPr bwMode="auto">
            <a:xfrm rot="-21600000">
              <a:off x="3457" y="1824"/>
              <a:ext cx="528" cy="0"/>
            </a:xfrm>
            <a:prstGeom prst="line">
              <a:avLst/>
            </a:prstGeom>
            <a:noFill/>
            <a:ln w="889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647061" name="Text Box 21"/>
          <p:cNvSpPr txBox="1">
            <a:spLocks noChangeArrowheads="1"/>
          </p:cNvSpPr>
          <p:nvPr/>
        </p:nvSpPr>
        <p:spPr bwMode="auto">
          <a:xfrm>
            <a:off x="3810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4.2.2 What Decides God’s Side and Satan’s Side?</a:t>
            </a:r>
          </a:p>
        </p:txBody>
      </p:sp>
      <p:grpSp>
        <p:nvGrpSpPr>
          <p:cNvPr id="2647062" name="Group 22"/>
          <p:cNvGrpSpPr>
            <a:grpSpLocks/>
          </p:cNvGrpSpPr>
          <p:nvPr/>
        </p:nvGrpSpPr>
        <p:grpSpPr bwMode="auto">
          <a:xfrm>
            <a:off x="2671763" y="3287713"/>
            <a:ext cx="1392237" cy="722312"/>
            <a:chOff x="1683" y="2119"/>
            <a:chExt cx="877" cy="455"/>
          </a:xfrm>
        </p:grpSpPr>
        <p:sp>
          <p:nvSpPr>
            <p:cNvPr id="2647063" name="Oval 23" descr="flag of the United Kingdom_PD"/>
            <p:cNvSpPr>
              <a:spLocks noChangeArrowheads="1"/>
            </p:cNvSpPr>
            <p:nvPr/>
          </p:nvSpPr>
          <p:spPr bwMode="auto">
            <a:xfrm>
              <a:off x="1683" y="2119"/>
              <a:ext cx="877" cy="455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12700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2400" b="0">
                <a:solidFill>
                  <a:srgbClr val="003300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47064" name="Text Box 24"/>
            <p:cNvSpPr txBox="1">
              <a:spLocks noChangeArrowheads="1"/>
            </p:cNvSpPr>
            <p:nvPr/>
          </p:nvSpPr>
          <p:spPr bwMode="auto">
            <a:xfrm>
              <a:off x="1784" y="2204"/>
              <a:ext cx="67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5400" dir="10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Britain</a:t>
              </a:r>
            </a:p>
          </p:txBody>
        </p:sp>
      </p:grpSp>
      <p:grpSp>
        <p:nvGrpSpPr>
          <p:cNvPr id="2647065" name="Group 25"/>
          <p:cNvGrpSpPr>
            <a:grpSpLocks/>
          </p:cNvGrpSpPr>
          <p:nvPr/>
        </p:nvGrpSpPr>
        <p:grpSpPr bwMode="auto">
          <a:xfrm>
            <a:off x="1466850" y="4184650"/>
            <a:ext cx="1338263" cy="722313"/>
            <a:chOff x="924" y="2636"/>
            <a:chExt cx="843" cy="455"/>
          </a:xfrm>
        </p:grpSpPr>
        <p:sp>
          <p:nvSpPr>
            <p:cNvPr id="2647066" name="Oval 26" descr="The French Flag"/>
            <p:cNvSpPr>
              <a:spLocks noChangeArrowheads="1"/>
            </p:cNvSpPr>
            <p:nvPr/>
          </p:nvSpPr>
          <p:spPr bwMode="auto">
            <a:xfrm>
              <a:off x="924" y="2636"/>
              <a:ext cx="843" cy="455"/>
            </a:xfrm>
            <a:prstGeom prst="ellipse">
              <a:avLst/>
            </a:prstGeom>
            <a:blipFill dpi="0" rotWithShape="0">
              <a:blip r:embed="rId4" cstate="print"/>
              <a:srcRect/>
              <a:stretch>
                <a:fillRect b="-23439"/>
              </a:stretch>
            </a:blipFill>
            <a:ln w="12700" algn="ctr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47067" name="Text Box 27"/>
            <p:cNvSpPr txBox="1">
              <a:spLocks noChangeArrowheads="1"/>
            </p:cNvSpPr>
            <p:nvPr/>
          </p:nvSpPr>
          <p:spPr bwMode="auto">
            <a:xfrm>
              <a:off x="967" y="2720"/>
              <a:ext cx="759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17961" dir="81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France</a:t>
              </a:r>
            </a:p>
          </p:txBody>
        </p:sp>
      </p:grpSp>
      <p:grpSp>
        <p:nvGrpSpPr>
          <p:cNvPr id="2647080" name="Group 40"/>
          <p:cNvGrpSpPr>
            <a:grpSpLocks/>
          </p:cNvGrpSpPr>
          <p:nvPr/>
        </p:nvGrpSpPr>
        <p:grpSpPr bwMode="auto">
          <a:xfrm>
            <a:off x="812800" y="984250"/>
            <a:ext cx="2667000" cy="469900"/>
            <a:chOff x="744" y="616"/>
            <a:chExt cx="1680" cy="296"/>
          </a:xfrm>
        </p:grpSpPr>
        <p:sp>
          <p:nvSpPr>
            <p:cNvPr id="2647081" name="AutoShape 41"/>
            <p:cNvSpPr>
              <a:spLocks noChangeArrowheads="1"/>
            </p:cNvSpPr>
            <p:nvPr/>
          </p:nvSpPr>
          <p:spPr bwMode="auto">
            <a:xfrm>
              <a:off x="744" y="616"/>
              <a:ext cx="1680" cy="2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5000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 w="12700" algn="ctr">
              <a:solidFill>
                <a:srgbClr val="6600CC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47082" name="Text Box 42"/>
            <p:cNvSpPr txBox="1">
              <a:spLocks noChangeArrowheads="1"/>
            </p:cNvSpPr>
            <p:nvPr/>
          </p:nvSpPr>
          <p:spPr bwMode="auto">
            <a:xfrm>
              <a:off x="864" y="645"/>
              <a:ext cx="1440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rgbClr val="6600CC"/>
                  </a:solidFill>
                  <a:effectLst/>
                  <a:latin typeface="Arial Black" pitchFamily="34" charset="0"/>
                </a:rPr>
                <a:t>God’s side</a:t>
              </a:r>
            </a:p>
          </p:txBody>
        </p:sp>
      </p:grpSp>
      <p:grpSp>
        <p:nvGrpSpPr>
          <p:cNvPr id="2647071" name="Group 31"/>
          <p:cNvGrpSpPr>
            <a:grpSpLocks/>
          </p:cNvGrpSpPr>
          <p:nvPr/>
        </p:nvGrpSpPr>
        <p:grpSpPr bwMode="auto">
          <a:xfrm>
            <a:off x="228600" y="3279775"/>
            <a:ext cx="1371600" cy="987425"/>
            <a:chOff x="144" y="2114"/>
            <a:chExt cx="864" cy="622"/>
          </a:xfrm>
        </p:grpSpPr>
        <p:sp>
          <p:nvSpPr>
            <p:cNvPr id="264707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82" y="2592"/>
              <a:ext cx="582" cy="144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Arial Black"/>
                </a:rPr>
                <a:t>  till 1917  </a:t>
              </a:r>
            </a:p>
          </p:txBody>
        </p:sp>
        <p:grpSp>
          <p:nvGrpSpPr>
            <p:cNvPr id="2647073" name="Group 33"/>
            <p:cNvGrpSpPr>
              <a:grpSpLocks/>
            </p:cNvGrpSpPr>
            <p:nvPr/>
          </p:nvGrpSpPr>
          <p:grpSpPr bwMode="auto">
            <a:xfrm>
              <a:off x="144" y="2114"/>
              <a:ext cx="864" cy="478"/>
              <a:chOff x="144" y="1436"/>
              <a:chExt cx="864" cy="478"/>
            </a:xfrm>
          </p:grpSpPr>
          <p:sp>
            <p:nvSpPr>
              <p:cNvPr id="2647074" name="Oval 34" descr="Russian Empire till 1917_PD"/>
              <p:cNvSpPr>
                <a:spLocks noChangeArrowheads="1"/>
              </p:cNvSpPr>
              <p:nvPr/>
            </p:nvSpPr>
            <p:spPr bwMode="auto">
              <a:xfrm>
                <a:off x="155" y="1436"/>
                <a:ext cx="842" cy="478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 w="12700" algn="ctr">
                <a:solidFill>
                  <a:srgbClr val="000099">
                    <a:alpha val="39999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</a:pPr>
                <a:endParaRPr lang="en-US" sz="2400" b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2647075" name="Text Box 35"/>
              <p:cNvSpPr txBox="1">
                <a:spLocks noChangeArrowheads="1"/>
              </p:cNvSpPr>
              <p:nvPr/>
            </p:nvSpPr>
            <p:spPr bwMode="auto">
              <a:xfrm>
                <a:off x="144" y="1532"/>
                <a:ext cx="864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</a:rPr>
                  <a:t>Russia</a:t>
                </a:r>
              </a:p>
            </p:txBody>
          </p:sp>
        </p:grpSp>
      </p:grpSp>
      <p:grpSp>
        <p:nvGrpSpPr>
          <p:cNvPr id="2647083" name="Group 43"/>
          <p:cNvGrpSpPr>
            <a:grpSpLocks/>
          </p:cNvGrpSpPr>
          <p:nvPr/>
        </p:nvGrpSpPr>
        <p:grpSpPr bwMode="auto">
          <a:xfrm>
            <a:off x="0" y="2514600"/>
            <a:ext cx="1371600" cy="1219200"/>
            <a:chOff x="144" y="1968"/>
            <a:chExt cx="864" cy="768"/>
          </a:xfrm>
        </p:grpSpPr>
        <p:grpSp>
          <p:nvGrpSpPr>
            <p:cNvPr id="2647084" name="Group 44"/>
            <p:cNvGrpSpPr>
              <a:grpSpLocks/>
            </p:cNvGrpSpPr>
            <p:nvPr/>
          </p:nvGrpSpPr>
          <p:grpSpPr bwMode="auto">
            <a:xfrm>
              <a:off x="144" y="2114"/>
              <a:ext cx="864" cy="622"/>
              <a:chOff x="144" y="2114"/>
              <a:chExt cx="864" cy="622"/>
            </a:xfrm>
          </p:grpSpPr>
          <p:sp>
            <p:nvSpPr>
              <p:cNvPr id="2647085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2" y="2592"/>
                <a:ext cx="582" cy="144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66"/>
                    </a:solidFill>
                    <a:effectLst/>
                    <a:latin typeface="Arial Black"/>
                  </a:rPr>
                  <a:t>  till 1917  </a:t>
                </a:r>
              </a:p>
            </p:txBody>
          </p:sp>
          <p:grpSp>
            <p:nvGrpSpPr>
              <p:cNvPr id="2647086" name="Group 46"/>
              <p:cNvGrpSpPr>
                <a:grpSpLocks/>
              </p:cNvGrpSpPr>
              <p:nvPr/>
            </p:nvGrpSpPr>
            <p:grpSpPr bwMode="auto">
              <a:xfrm>
                <a:off x="144" y="2114"/>
                <a:ext cx="864" cy="478"/>
                <a:chOff x="144" y="1436"/>
                <a:chExt cx="864" cy="478"/>
              </a:xfrm>
            </p:grpSpPr>
            <p:sp>
              <p:nvSpPr>
                <p:cNvPr id="2647087" name="Oval 47" descr="Russian Empire till 1917_PD"/>
                <p:cNvSpPr>
                  <a:spLocks noChangeArrowheads="1"/>
                </p:cNvSpPr>
                <p:nvPr/>
              </p:nvSpPr>
              <p:spPr bwMode="auto">
                <a:xfrm>
                  <a:off x="155" y="1436"/>
                  <a:ext cx="842" cy="478"/>
                </a:xfrm>
                <a:prstGeom prst="ellipse">
                  <a:avLst/>
                </a:prstGeom>
                <a:blipFill dpi="0" rotWithShape="0">
                  <a:blip r:embed="rId5">
                    <a:lum bright="70000" contrast="-70000"/>
                  </a:blip>
                  <a:srcRect/>
                  <a:stretch>
                    <a:fillRect/>
                  </a:stretch>
                </a:blipFill>
                <a:ln w="12700" algn="ctr">
                  <a:solidFill>
                    <a:srgbClr val="000099">
                      <a:alpha val="2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lnSpc>
                      <a:spcPct val="100000"/>
                    </a:lnSpc>
                  </a:pPr>
                  <a:endParaRPr lang="en-US" sz="2400" b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Black" pitchFamily="34" charset="0"/>
                  </a:endParaRPr>
                </a:p>
              </p:txBody>
            </p:sp>
            <p:sp>
              <p:nvSpPr>
                <p:cNvPr id="264708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44" y="1532"/>
                  <a:ext cx="864" cy="288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400">
                      <a:solidFill>
                        <a:srgbClr val="EAEAEA"/>
                      </a:solidFill>
                      <a:effectLst/>
                      <a:latin typeface="Arial Narrow" pitchFamily="34" charset="0"/>
                    </a:rPr>
                    <a:t>Russia</a:t>
                  </a:r>
                </a:p>
              </p:txBody>
            </p:sp>
          </p:grpSp>
        </p:grpSp>
        <p:sp>
          <p:nvSpPr>
            <p:cNvPr id="2647089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88" y="1968"/>
              <a:ext cx="582" cy="144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66667"/>
                </a:avLst>
              </a:prstTxWarp>
            </a:bodyPr>
            <a:lstStyle/>
            <a:p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66">
                      <a:alpha val="30000"/>
                    </a:srgbClr>
                  </a:solidFill>
                  <a:effectLst/>
                  <a:latin typeface="Arial Black"/>
                </a:rPr>
                <a:t>  till 1917  </a:t>
              </a:r>
            </a:p>
          </p:txBody>
        </p:sp>
      </p:grpSp>
      <p:grpSp>
        <p:nvGrpSpPr>
          <p:cNvPr id="2647076" name="Group 36"/>
          <p:cNvGrpSpPr>
            <a:grpSpLocks/>
          </p:cNvGrpSpPr>
          <p:nvPr/>
        </p:nvGrpSpPr>
        <p:grpSpPr bwMode="auto">
          <a:xfrm>
            <a:off x="228600" y="3276600"/>
            <a:ext cx="1371600" cy="758825"/>
            <a:chOff x="144" y="2108"/>
            <a:chExt cx="864" cy="478"/>
          </a:xfrm>
        </p:grpSpPr>
        <p:sp>
          <p:nvSpPr>
            <p:cNvPr id="2647077" name="Oval 37" descr="US Flag with 48 stars-from July 4, 1912–July 3, 1959_PD"/>
            <p:cNvSpPr>
              <a:spLocks noChangeArrowheads="1"/>
            </p:cNvSpPr>
            <p:nvPr/>
          </p:nvSpPr>
          <p:spPr bwMode="auto">
            <a:xfrm>
              <a:off x="155" y="2108"/>
              <a:ext cx="842" cy="478"/>
            </a:xfrm>
            <a:prstGeom prst="ellipse">
              <a:avLst/>
            </a:prstGeom>
            <a:blipFill dpi="0" rotWithShape="0">
              <a:blip r:embed="rId6"/>
              <a:srcRect/>
              <a:stretch>
                <a:fillRect r="-7862"/>
              </a:stretch>
            </a:blipFill>
            <a:ln w="12700" algn="ctr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47078" name="Text Box 38"/>
            <p:cNvSpPr txBox="1">
              <a:spLocks noChangeArrowheads="1"/>
            </p:cNvSpPr>
            <p:nvPr/>
          </p:nvSpPr>
          <p:spPr bwMode="auto">
            <a:xfrm>
              <a:off x="144" y="2204"/>
              <a:ext cx="8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U.S.</a:t>
              </a:r>
            </a:p>
          </p:txBody>
        </p:sp>
      </p:grpSp>
      <p:sp>
        <p:nvSpPr>
          <p:cNvPr id="2647079" name="WordArt 39"/>
          <p:cNvSpPr>
            <a:spLocks noChangeArrowheads="1" noChangeShapeType="1" noTextEdit="1"/>
          </p:cNvSpPr>
          <p:nvPr/>
        </p:nvSpPr>
        <p:spPr bwMode="auto">
          <a:xfrm>
            <a:off x="457200" y="4044950"/>
            <a:ext cx="923925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Arial Black"/>
              </a:rPr>
              <a:t>from 1917</a:t>
            </a:r>
          </a:p>
        </p:txBody>
      </p:sp>
      <p:grpSp>
        <p:nvGrpSpPr>
          <p:cNvPr id="2647098" name="Group 58"/>
          <p:cNvGrpSpPr>
            <a:grpSpLocks/>
          </p:cNvGrpSpPr>
          <p:nvPr/>
        </p:nvGrpSpPr>
        <p:grpSpPr bwMode="auto">
          <a:xfrm>
            <a:off x="1671638" y="2365375"/>
            <a:ext cx="927100" cy="847725"/>
            <a:chOff x="1053" y="1559"/>
            <a:chExt cx="584" cy="534"/>
          </a:xfrm>
        </p:grpSpPr>
        <p:sp>
          <p:nvSpPr>
            <p:cNvPr id="2647099" name="Oval 59" descr="GODasinPOCr"/>
            <p:cNvSpPr>
              <a:spLocks noChangeArrowheads="1"/>
            </p:cNvSpPr>
            <p:nvPr/>
          </p:nvSpPr>
          <p:spPr bwMode="auto">
            <a:xfrm>
              <a:off x="1053" y="1559"/>
              <a:ext cx="584" cy="534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 r="-21600"/>
              </a:stretch>
            </a:blipFill>
            <a:ln w="12700">
              <a:solidFill>
                <a:srgbClr val="6600CC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47100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1136" y="1737"/>
              <a:ext cx="417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Narrow"/>
                </a:rPr>
                <a:t>God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4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4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4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47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47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4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47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47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4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4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4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4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647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4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4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4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4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4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7047" grpId="0"/>
      <p:bldP spid="264707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158" name="Group 70"/>
          <p:cNvGrpSpPr>
            <a:grpSpLocks/>
          </p:cNvGrpSpPr>
          <p:nvPr/>
        </p:nvGrpSpPr>
        <p:grpSpPr bwMode="auto">
          <a:xfrm>
            <a:off x="6259513" y="2895600"/>
            <a:ext cx="1655762" cy="1470025"/>
            <a:chOff x="3943" y="1850"/>
            <a:chExt cx="1043" cy="926"/>
          </a:xfrm>
        </p:grpSpPr>
        <p:sp>
          <p:nvSpPr>
            <p:cNvPr id="2649143" name="Line 55"/>
            <p:cNvSpPr>
              <a:spLocks noChangeShapeType="1"/>
            </p:cNvSpPr>
            <p:nvPr/>
          </p:nvSpPr>
          <p:spPr bwMode="auto">
            <a:xfrm rot="2135728" flipH="1">
              <a:off x="3988" y="1850"/>
              <a:ext cx="75" cy="411"/>
            </a:xfrm>
            <a:prstGeom prst="line">
              <a:avLst/>
            </a:prstGeom>
            <a:noFill/>
            <a:ln w="57150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144" name="Line 56"/>
            <p:cNvSpPr>
              <a:spLocks noChangeShapeType="1"/>
            </p:cNvSpPr>
            <p:nvPr/>
          </p:nvSpPr>
          <p:spPr bwMode="auto">
            <a:xfrm>
              <a:off x="3979" y="2350"/>
              <a:ext cx="842" cy="0"/>
            </a:xfrm>
            <a:prstGeom prst="line">
              <a:avLst/>
            </a:prstGeom>
            <a:noFill/>
            <a:ln w="57150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49145" name="Line 57"/>
            <p:cNvSpPr>
              <a:spLocks noChangeShapeType="1"/>
            </p:cNvSpPr>
            <p:nvPr/>
          </p:nvSpPr>
          <p:spPr bwMode="auto">
            <a:xfrm rot="2922856" flipH="1" flipV="1">
              <a:off x="4739" y="2426"/>
              <a:ext cx="13" cy="480"/>
            </a:xfrm>
            <a:prstGeom prst="line">
              <a:avLst/>
            </a:prstGeom>
            <a:noFill/>
            <a:ln w="57150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146" name="Line 58"/>
            <p:cNvSpPr>
              <a:spLocks noChangeShapeType="1"/>
            </p:cNvSpPr>
            <p:nvPr/>
          </p:nvSpPr>
          <p:spPr bwMode="auto">
            <a:xfrm rot="-23600984" flipH="1" flipV="1">
              <a:off x="3943" y="2365"/>
              <a:ext cx="75" cy="411"/>
            </a:xfrm>
            <a:prstGeom prst="line">
              <a:avLst/>
            </a:prstGeom>
            <a:noFill/>
            <a:ln w="57150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142" name="Line 54"/>
            <p:cNvSpPr>
              <a:spLocks noChangeShapeType="1"/>
            </p:cNvSpPr>
            <p:nvPr/>
          </p:nvSpPr>
          <p:spPr bwMode="auto">
            <a:xfrm rot="18677144" flipH="1">
              <a:off x="4739" y="1798"/>
              <a:ext cx="13" cy="480"/>
            </a:xfrm>
            <a:prstGeom prst="line">
              <a:avLst/>
            </a:prstGeom>
            <a:noFill/>
            <a:ln w="57150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4909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9094" name="Text Box 6"/>
          <p:cNvSpPr txBox="1">
            <a:spLocks noChangeArrowheads="1"/>
          </p:cNvSpPr>
          <p:nvPr/>
        </p:nvSpPr>
        <p:spPr bwMode="auto">
          <a:xfrm>
            <a:off x="317500" y="1600200"/>
            <a:ext cx="3657600" cy="67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  <a:effectLst/>
                <a:latin typeface="Arial Narrow" pitchFamily="34" charset="0"/>
              </a:rPr>
              <a:t>Acting in line or in concert</a:t>
            </a:r>
          </a:p>
          <a:p>
            <a:pPr eaLnBrk="0" hangingPunct="0"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  <a:effectLst/>
                <a:latin typeface="Arial Narrow" pitchFamily="34" charset="0"/>
              </a:rPr>
              <a:t>with God’s providence</a:t>
            </a:r>
          </a:p>
        </p:txBody>
      </p:sp>
      <p:sp>
        <p:nvSpPr>
          <p:cNvPr id="2649095" name="Rectangle 7"/>
          <p:cNvSpPr>
            <a:spLocks noChangeArrowheads="1"/>
          </p:cNvSpPr>
          <p:nvPr/>
        </p:nvSpPr>
        <p:spPr bwMode="auto">
          <a:xfrm>
            <a:off x="393700" y="4953000"/>
            <a:ext cx="3505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0">
                <a:solidFill>
                  <a:srgbClr val="000099"/>
                </a:solidFill>
                <a:effectLst/>
                <a:latin typeface="Arial Black" pitchFamily="34" charset="0"/>
              </a:rPr>
              <a:t>Allied Powers</a:t>
            </a:r>
          </a:p>
        </p:txBody>
      </p:sp>
      <p:grpSp>
        <p:nvGrpSpPr>
          <p:cNvPr id="2649096" name="Group 8"/>
          <p:cNvGrpSpPr>
            <a:grpSpLocks/>
          </p:cNvGrpSpPr>
          <p:nvPr/>
        </p:nvGrpSpPr>
        <p:grpSpPr bwMode="auto">
          <a:xfrm>
            <a:off x="1409700" y="2895600"/>
            <a:ext cx="1657350" cy="1470025"/>
            <a:chOff x="2359" y="2016"/>
            <a:chExt cx="1189" cy="931"/>
          </a:xfrm>
        </p:grpSpPr>
        <p:sp>
          <p:nvSpPr>
            <p:cNvPr id="2649097" name="Line 9"/>
            <p:cNvSpPr>
              <a:spLocks noChangeShapeType="1"/>
            </p:cNvSpPr>
            <p:nvPr/>
          </p:nvSpPr>
          <p:spPr bwMode="auto">
            <a:xfrm rot="18677144" flipH="1">
              <a:off x="3268" y="1931"/>
              <a:ext cx="13" cy="547"/>
            </a:xfrm>
            <a:prstGeom prst="line">
              <a:avLst/>
            </a:prstGeom>
            <a:noFill/>
            <a:ln w="57150">
              <a:solidFill>
                <a:srgbClr val="000099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098" name="Line 10"/>
            <p:cNvSpPr>
              <a:spLocks noChangeShapeType="1"/>
            </p:cNvSpPr>
            <p:nvPr/>
          </p:nvSpPr>
          <p:spPr bwMode="auto">
            <a:xfrm rot="2135728" flipH="1">
              <a:off x="2410" y="2016"/>
              <a:ext cx="86" cy="413"/>
            </a:xfrm>
            <a:prstGeom prst="line">
              <a:avLst/>
            </a:prstGeom>
            <a:noFill/>
            <a:ln w="57150">
              <a:solidFill>
                <a:srgbClr val="000099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099" name="Line 11"/>
            <p:cNvSpPr>
              <a:spLocks noChangeShapeType="1"/>
            </p:cNvSpPr>
            <p:nvPr/>
          </p:nvSpPr>
          <p:spPr bwMode="auto">
            <a:xfrm>
              <a:off x="2400" y="2519"/>
              <a:ext cx="960" cy="0"/>
            </a:xfrm>
            <a:prstGeom prst="line">
              <a:avLst/>
            </a:prstGeom>
            <a:noFill/>
            <a:ln w="57150">
              <a:solidFill>
                <a:srgbClr val="000099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49100" name="Line 12"/>
            <p:cNvSpPr>
              <a:spLocks noChangeShapeType="1"/>
            </p:cNvSpPr>
            <p:nvPr/>
          </p:nvSpPr>
          <p:spPr bwMode="auto">
            <a:xfrm rot="2922856" flipH="1" flipV="1">
              <a:off x="3268" y="2562"/>
              <a:ext cx="13" cy="547"/>
            </a:xfrm>
            <a:prstGeom prst="line">
              <a:avLst/>
            </a:prstGeom>
            <a:noFill/>
            <a:ln w="57150">
              <a:solidFill>
                <a:srgbClr val="000099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101" name="Line 13"/>
            <p:cNvSpPr>
              <a:spLocks noChangeShapeType="1"/>
            </p:cNvSpPr>
            <p:nvPr/>
          </p:nvSpPr>
          <p:spPr bwMode="auto">
            <a:xfrm rot="-23600984" flipH="1" flipV="1">
              <a:off x="2359" y="2534"/>
              <a:ext cx="86" cy="413"/>
            </a:xfrm>
            <a:prstGeom prst="line">
              <a:avLst/>
            </a:prstGeom>
            <a:noFill/>
            <a:ln w="57150">
              <a:solidFill>
                <a:srgbClr val="000099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49102" name="Group 14"/>
          <p:cNvGrpSpPr>
            <a:grpSpLocks/>
          </p:cNvGrpSpPr>
          <p:nvPr/>
        </p:nvGrpSpPr>
        <p:grpSpPr bwMode="auto">
          <a:xfrm>
            <a:off x="5662613" y="984250"/>
            <a:ext cx="2667000" cy="469900"/>
            <a:chOff x="3648" y="624"/>
            <a:chExt cx="1680" cy="296"/>
          </a:xfrm>
        </p:grpSpPr>
        <p:sp>
          <p:nvSpPr>
            <p:cNvPr id="2649103" name="AutoShape 15"/>
            <p:cNvSpPr>
              <a:spLocks noChangeArrowheads="1"/>
            </p:cNvSpPr>
            <p:nvPr/>
          </p:nvSpPr>
          <p:spPr bwMode="auto">
            <a:xfrm>
              <a:off x="3648" y="624"/>
              <a:ext cx="1680" cy="2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3300"/>
                </a:gs>
                <a:gs pos="50000">
                  <a:schemeClr val="tx1"/>
                </a:gs>
                <a:gs pos="100000">
                  <a:srgbClr val="6633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66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49104" name="Text Box 16"/>
            <p:cNvSpPr txBox="1">
              <a:spLocks noChangeArrowheads="1"/>
            </p:cNvSpPr>
            <p:nvPr/>
          </p:nvSpPr>
          <p:spPr bwMode="auto">
            <a:xfrm>
              <a:off x="3672" y="645"/>
              <a:ext cx="1632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Satan’s side</a:t>
              </a:r>
            </a:p>
          </p:txBody>
        </p:sp>
      </p:grpSp>
      <p:sp>
        <p:nvSpPr>
          <p:cNvPr id="2649105" name="Text Box 17"/>
          <p:cNvSpPr txBox="1">
            <a:spLocks noChangeArrowheads="1"/>
          </p:cNvSpPr>
          <p:nvPr/>
        </p:nvSpPr>
        <p:spPr bwMode="auto">
          <a:xfrm>
            <a:off x="5167313" y="1749425"/>
            <a:ext cx="36576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Arial Narrow" pitchFamily="34" charset="0"/>
              </a:rPr>
              <a:t>Opposing God’s providence</a:t>
            </a:r>
          </a:p>
        </p:txBody>
      </p:sp>
      <p:grpSp>
        <p:nvGrpSpPr>
          <p:cNvPr id="2649106" name="Group 18"/>
          <p:cNvGrpSpPr>
            <a:grpSpLocks/>
          </p:cNvGrpSpPr>
          <p:nvPr/>
        </p:nvGrpSpPr>
        <p:grpSpPr bwMode="auto">
          <a:xfrm flipV="1">
            <a:off x="3581400" y="1219200"/>
            <a:ext cx="1981200" cy="76200"/>
            <a:chOff x="2976" y="1824"/>
            <a:chExt cx="1009" cy="0"/>
          </a:xfrm>
        </p:grpSpPr>
        <p:sp>
          <p:nvSpPr>
            <p:cNvPr id="2649107" name="Line 19"/>
            <p:cNvSpPr>
              <a:spLocks noChangeShapeType="1"/>
            </p:cNvSpPr>
            <p:nvPr/>
          </p:nvSpPr>
          <p:spPr bwMode="auto">
            <a:xfrm flipH="1">
              <a:off x="2976" y="1824"/>
              <a:ext cx="480" cy="0"/>
            </a:xfrm>
            <a:prstGeom prst="line">
              <a:avLst/>
            </a:prstGeom>
            <a:noFill/>
            <a:ln w="889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49108" name="Line 20"/>
            <p:cNvSpPr>
              <a:spLocks noChangeShapeType="1"/>
            </p:cNvSpPr>
            <p:nvPr/>
          </p:nvSpPr>
          <p:spPr bwMode="auto">
            <a:xfrm rot="-21600000">
              <a:off x="3457" y="1824"/>
              <a:ext cx="528" cy="0"/>
            </a:xfrm>
            <a:prstGeom prst="line">
              <a:avLst/>
            </a:prstGeom>
            <a:noFill/>
            <a:ln w="889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649109" name="Text Box 21"/>
          <p:cNvSpPr txBox="1">
            <a:spLocks noChangeArrowheads="1"/>
          </p:cNvSpPr>
          <p:nvPr/>
        </p:nvSpPr>
        <p:spPr bwMode="auto">
          <a:xfrm>
            <a:off x="3810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4.2.2 What Decides God’s Side and Satan’s Side?</a:t>
            </a:r>
          </a:p>
        </p:txBody>
      </p:sp>
      <p:grpSp>
        <p:nvGrpSpPr>
          <p:cNvPr id="2649110" name="Group 22"/>
          <p:cNvGrpSpPr>
            <a:grpSpLocks/>
          </p:cNvGrpSpPr>
          <p:nvPr/>
        </p:nvGrpSpPr>
        <p:grpSpPr bwMode="auto">
          <a:xfrm>
            <a:off x="2671763" y="3287713"/>
            <a:ext cx="1392237" cy="722312"/>
            <a:chOff x="1683" y="2119"/>
            <a:chExt cx="877" cy="455"/>
          </a:xfrm>
        </p:grpSpPr>
        <p:sp>
          <p:nvSpPr>
            <p:cNvPr id="2649111" name="Oval 23" descr="flag of the United Kingdom_PD"/>
            <p:cNvSpPr>
              <a:spLocks noChangeArrowheads="1"/>
            </p:cNvSpPr>
            <p:nvPr/>
          </p:nvSpPr>
          <p:spPr bwMode="auto">
            <a:xfrm>
              <a:off x="1683" y="2119"/>
              <a:ext cx="877" cy="455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12700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2400" b="0">
                <a:solidFill>
                  <a:srgbClr val="003300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49112" name="Text Box 24"/>
            <p:cNvSpPr txBox="1">
              <a:spLocks noChangeArrowheads="1"/>
            </p:cNvSpPr>
            <p:nvPr/>
          </p:nvSpPr>
          <p:spPr bwMode="auto">
            <a:xfrm>
              <a:off x="1784" y="2204"/>
              <a:ext cx="67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5400" dir="10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Britain</a:t>
              </a:r>
            </a:p>
          </p:txBody>
        </p:sp>
      </p:grpSp>
      <p:grpSp>
        <p:nvGrpSpPr>
          <p:cNvPr id="2649113" name="Group 25"/>
          <p:cNvGrpSpPr>
            <a:grpSpLocks/>
          </p:cNvGrpSpPr>
          <p:nvPr/>
        </p:nvGrpSpPr>
        <p:grpSpPr bwMode="auto">
          <a:xfrm>
            <a:off x="1466850" y="4184650"/>
            <a:ext cx="1338263" cy="722313"/>
            <a:chOff x="924" y="2636"/>
            <a:chExt cx="843" cy="455"/>
          </a:xfrm>
        </p:grpSpPr>
        <p:sp>
          <p:nvSpPr>
            <p:cNvPr id="2649114" name="Oval 26" descr="The French Flag"/>
            <p:cNvSpPr>
              <a:spLocks noChangeArrowheads="1"/>
            </p:cNvSpPr>
            <p:nvPr/>
          </p:nvSpPr>
          <p:spPr bwMode="auto">
            <a:xfrm>
              <a:off x="924" y="2636"/>
              <a:ext cx="843" cy="455"/>
            </a:xfrm>
            <a:prstGeom prst="ellipse">
              <a:avLst/>
            </a:prstGeom>
            <a:blipFill dpi="0" rotWithShape="0">
              <a:blip r:embed="rId4" cstate="print"/>
              <a:srcRect/>
              <a:stretch>
                <a:fillRect b="-23439"/>
              </a:stretch>
            </a:blipFill>
            <a:ln w="12700" algn="ctr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49115" name="Text Box 27"/>
            <p:cNvSpPr txBox="1">
              <a:spLocks noChangeArrowheads="1"/>
            </p:cNvSpPr>
            <p:nvPr/>
          </p:nvSpPr>
          <p:spPr bwMode="auto">
            <a:xfrm>
              <a:off x="967" y="2720"/>
              <a:ext cx="759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17961" dir="81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France</a:t>
              </a:r>
            </a:p>
          </p:txBody>
        </p:sp>
      </p:grpSp>
      <p:grpSp>
        <p:nvGrpSpPr>
          <p:cNvPr id="2649127" name="Group 39"/>
          <p:cNvGrpSpPr>
            <a:grpSpLocks/>
          </p:cNvGrpSpPr>
          <p:nvPr/>
        </p:nvGrpSpPr>
        <p:grpSpPr bwMode="auto">
          <a:xfrm>
            <a:off x="0" y="2514600"/>
            <a:ext cx="1371600" cy="1219200"/>
            <a:chOff x="144" y="1968"/>
            <a:chExt cx="864" cy="768"/>
          </a:xfrm>
        </p:grpSpPr>
        <p:grpSp>
          <p:nvGrpSpPr>
            <p:cNvPr id="2649128" name="Group 40"/>
            <p:cNvGrpSpPr>
              <a:grpSpLocks/>
            </p:cNvGrpSpPr>
            <p:nvPr/>
          </p:nvGrpSpPr>
          <p:grpSpPr bwMode="auto">
            <a:xfrm>
              <a:off x="144" y="2114"/>
              <a:ext cx="864" cy="622"/>
              <a:chOff x="144" y="2114"/>
              <a:chExt cx="864" cy="622"/>
            </a:xfrm>
          </p:grpSpPr>
          <p:sp>
            <p:nvSpPr>
              <p:cNvPr id="2649129" name="WordArt 4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2" y="2592"/>
                <a:ext cx="582" cy="144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66"/>
                    </a:solidFill>
                    <a:effectLst/>
                    <a:latin typeface="Arial Black"/>
                  </a:rPr>
                  <a:t>  till 1917  </a:t>
                </a:r>
              </a:p>
            </p:txBody>
          </p:sp>
          <p:grpSp>
            <p:nvGrpSpPr>
              <p:cNvPr id="2649130" name="Group 42"/>
              <p:cNvGrpSpPr>
                <a:grpSpLocks/>
              </p:cNvGrpSpPr>
              <p:nvPr/>
            </p:nvGrpSpPr>
            <p:grpSpPr bwMode="auto">
              <a:xfrm>
                <a:off x="144" y="2114"/>
                <a:ext cx="864" cy="478"/>
                <a:chOff x="144" y="1436"/>
                <a:chExt cx="864" cy="478"/>
              </a:xfrm>
            </p:grpSpPr>
            <p:sp>
              <p:nvSpPr>
                <p:cNvPr id="2649131" name="Oval 43" descr="Russian Empire till 1917_PD"/>
                <p:cNvSpPr>
                  <a:spLocks noChangeArrowheads="1"/>
                </p:cNvSpPr>
                <p:nvPr/>
              </p:nvSpPr>
              <p:spPr bwMode="auto">
                <a:xfrm>
                  <a:off x="155" y="1436"/>
                  <a:ext cx="842" cy="478"/>
                </a:xfrm>
                <a:prstGeom prst="ellipse">
                  <a:avLst/>
                </a:prstGeom>
                <a:blipFill dpi="0" rotWithShape="0">
                  <a:blip r:embed="rId5">
                    <a:lum bright="70000" contrast="-70000"/>
                  </a:blip>
                  <a:srcRect/>
                  <a:stretch>
                    <a:fillRect/>
                  </a:stretch>
                </a:blipFill>
                <a:ln w="12700" algn="ctr">
                  <a:solidFill>
                    <a:srgbClr val="000099">
                      <a:alpha val="2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lnSpc>
                      <a:spcPct val="100000"/>
                    </a:lnSpc>
                  </a:pPr>
                  <a:endParaRPr lang="en-US" sz="2400" b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Black" pitchFamily="34" charset="0"/>
                  </a:endParaRPr>
                </a:p>
              </p:txBody>
            </p:sp>
            <p:sp>
              <p:nvSpPr>
                <p:cNvPr id="264913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4" y="1532"/>
                  <a:ext cx="864" cy="288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400">
                      <a:solidFill>
                        <a:srgbClr val="EAEAEA"/>
                      </a:solidFill>
                      <a:effectLst/>
                      <a:latin typeface="Arial Narrow" pitchFamily="34" charset="0"/>
                    </a:rPr>
                    <a:t>Russia</a:t>
                  </a:r>
                </a:p>
              </p:txBody>
            </p:sp>
          </p:grpSp>
        </p:grpSp>
        <p:sp>
          <p:nvSpPr>
            <p:cNvPr id="2649133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88" y="1968"/>
              <a:ext cx="582" cy="144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66667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66">
                      <a:alpha val="30000"/>
                    </a:srgbClr>
                  </a:solidFill>
                  <a:effectLst/>
                  <a:latin typeface="Arial Black"/>
                </a:rPr>
                <a:t>  till 1917  </a:t>
              </a:r>
            </a:p>
          </p:txBody>
        </p:sp>
      </p:grpSp>
      <p:grpSp>
        <p:nvGrpSpPr>
          <p:cNvPr id="2649134" name="Group 46"/>
          <p:cNvGrpSpPr>
            <a:grpSpLocks/>
          </p:cNvGrpSpPr>
          <p:nvPr/>
        </p:nvGrpSpPr>
        <p:grpSpPr bwMode="auto">
          <a:xfrm>
            <a:off x="228600" y="3276600"/>
            <a:ext cx="1371600" cy="758825"/>
            <a:chOff x="144" y="2108"/>
            <a:chExt cx="864" cy="478"/>
          </a:xfrm>
        </p:grpSpPr>
        <p:sp>
          <p:nvSpPr>
            <p:cNvPr id="2649135" name="Oval 47" descr="US Flag with 48 stars-from July 4, 1912–July 3, 1959_PD"/>
            <p:cNvSpPr>
              <a:spLocks noChangeArrowheads="1"/>
            </p:cNvSpPr>
            <p:nvPr/>
          </p:nvSpPr>
          <p:spPr bwMode="auto">
            <a:xfrm>
              <a:off x="155" y="2108"/>
              <a:ext cx="842" cy="478"/>
            </a:xfrm>
            <a:prstGeom prst="ellipse">
              <a:avLst/>
            </a:prstGeom>
            <a:blipFill dpi="0" rotWithShape="0">
              <a:blip r:embed="rId6"/>
              <a:srcRect/>
              <a:stretch>
                <a:fillRect r="-7862"/>
              </a:stretch>
            </a:blipFill>
            <a:ln w="12700" algn="ctr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49136" name="Text Box 48"/>
            <p:cNvSpPr txBox="1">
              <a:spLocks noChangeArrowheads="1"/>
            </p:cNvSpPr>
            <p:nvPr/>
          </p:nvSpPr>
          <p:spPr bwMode="auto">
            <a:xfrm>
              <a:off x="144" y="2204"/>
              <a:ext cx="8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U.S.</a:t>
              </a:r>
            </a:p>
          </p:txBody>
        </p:sp>
      </p:grpSp>
      <p:sp>
        <p:nvSpPr>
          <p:cNvPr id="2649137" name="WordArt 49"/>
          <p:cNvSpPr>
            <a:spLocks noChangeArrowheads="1" noChangeShapeType="1" noTextEdit="1"/>
          </p:cNvSpPr>
          <p:nvPr/>
        </p:nvSpPr>
        <p:spPr bwMode="auto">
          <a:xfrm>
            <a:off x="457200" y="4044950"/>
            <a:ext cx="923925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Arial Black"/>
              </a:rPr>
              <a:t>from 1917</a:t>
            </a:r>
          </a:p>
        </p:txBody>
      </p:sp>
      <p:grpSp>
        <p:nvGrpSpPr>
          <p:cNvPr id="2649138" name="Group 50"/>
          <p:cNvGrpSpPr>
            <a:grpSpLocks/>
          </p:cNvGrpSpPr>
          <p:nvPr/>
        </p:nvGrpSpPr>
        <p:grpSpPr bwMode="auto">
          <a:xfrm>
            <a:off x="1066800" y="5562600"/>
            <a:ext cx="7162800" cy="1214438"/>
            <a:chOff x="672" y="3504"/>
            <a:chExt cx="4512" cy="765"/>
          </a:xfrm>
        </p:grpSpPr>
        <p:sp>
          <p:nvSpPr>
            <p:cNvPr id="2649139" name="Text Box 51"/>
            <p:cNvSpPr txBox="1">
              <a:spLocks noChangeArrowheads="1"/>
            </p:cNvSpPr>
            <p:nvPr/>
          </p:nvSpPr>
          <p:spPr bwMode="auto">
            <a:xfrm>
              <a:off x="672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49140" name="Text Box 52"/>
            <p:cNvSpPr txBox="1">
              <a:spLocks noChangeArrowheads="1"/>
            </p:cNvSpPr>
            <p:nvPr/>
          </p:nvSpPr>
          <p:spPr bwMode="auto">
            <a:xfrm>
              <a:off x="912" y="3550"/>
              <a:ext cx="4272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On the other hand,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Germany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Austria-Hungary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, the leading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Central Powers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, supported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Turkey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, a Muslim nation which persecuted Christianity.  Therefore, together with Turkey, they </a:t>
              </a:r>
              <a:r>
                <a:rPr lang="en-US" sz="2000" dirty="0">
                  <a:solidFill>
                    <a:srgbClr val="FFFF66"/>
                  </a:solidFill>
                  <a:effectLst/>
                  <a:latin typeface="Arial Narrow" pitchFamily="34" charset="0"/>
                </a:rPr>
                <a:t>stood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on Satan’s side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8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369). </a:t>
              </a:r>
            </a:p>
          </p:txBody>
        </p:sp>
      </p:grpSp>
      <p:sp>
        <p:nvSpPr>
          <p:cNvPr id="2649147" name="Oval 59" descr="Flag of Austria-Hungary 1869-1918"/>
          <p:cNvSpPr>
            <a:spLocks noChangeArrowheads="1"/>
          </p:cNvSpPr>
          <p:nvPr/>
        </p:nvSpPr>
        <p:spPr bwMode="auto">
          <a:xfrm>
            <a:off x="7519988" y="3287713"/>
            <a:ext cx="1392237" cy="722312"/>
          </a:xfrm>
          <a:prstGeom prst="ellips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sp>
        <p:nvSpPr>
          <p:cNvPr id="2649148" name="Text Box 60"/>
          <p:cNvSpPr txBox="1">
            <a:spLocks noChangeArrowheads="1"/>
          </p:cNvSpPr>
          <p:nvPr/>
        </p:nvSpPr>
        <p:spPr bwMode="auto">
          <a:xfrm>
            <a:off x="7680325" y="3422650"/>
            <a:ext cx="10699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Austria</a:t>
            </a:r>
          </a:p>
        </p:txBody>
      </p:sp>
      <p:sp>
        <p:nvSpPr>
          <p:cNvPr id="2649149" name="Oval 61" descr="Flag of the German Empire (1867-1918 &amp; 1933-1935)_PD"/>
          <p:cNvSpPr>
            <a:spLocks noChangeArrowheads="1"/>
          </p:cNvSpPr>
          <p:nvPr/>
        </p:nvSpPr>
        <p:spPr bwMode="auto">
          <a:xfrm>
            <a:off x="5095875" y="3270250"/>
            <a:ext cx="1336675" cy="758825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endParaRPr lang="en-US" sz="2400" b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649150" name="Text Box 62"/>
          <p:cNvSpPr txBox="1">
            <a:spLocks noChangeArrowheads="1"/>
          </p:cNvSpPr>
          <p:nvPr/>
        </p:nvSpPr>
        <p:spPr bwMode="auto">
          <a:xfrm>
            <a:off x="5078413" y="3422650"/>
            <a:ext cx="13716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Germany</a:t>
            </a:r>
          </a:p>
        </p:txBody>
      </p:sp>
      <p:sp>
        <p:nvSpPr>
          <p:cNvPr id="2649151" name="Oval 63" descr="Turkey_PD"/>
          <p:cNvSpPr>
            <a:spLocks noChangeArrowheads="1"/>
          </p:cNvSpPr>
          <p:nvPr/>
        </p:nvSpPr>
        <p:spPr bwMode="auto">
          <a:xfrm>
            <a:off x="6316663" y="4184650"/>
            <a:ext cx="1336675" cy="722313"/>
          </a:xfrm>
          <a:prstGeom prst="ellipse">
            <a:avLst/>
          </a:prstGeom>
          <a:blipFill dpi="0" rotWithShape="0">
            <a:blip r:embed="rId9"/>
            <a:srcRect/>
            <a:stretch>
              <a:fillRect/>
            </a:stretch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endParaRPr lang="en-US" sz="3600" b="0">
              <a:solidFill>
                <a:srgbClr val="5A002D"/>
              </a:solidFill>
              <a:effectLst/>
              <a:latin typeface="Impact" pitchFamily="34" charset="0"/>
            </a:endParaRPr>
          </a:p>
        </p:txBody>
      </p:sp>
      <p:sp>
        <p:nvSpPr>
          <p:cNvPr id="2649152" name="Text Box 64"/>
          <p:cNvSpPr txBox="1">
            <a:spLocks noChangeArrowheads="1"/>
          </p:cNvSpPr>
          <p:nvPr/>
        </p:nvSpPr>
        <p:spPr bwMode="auto">
          <a:xfrm>
            <a:off x="6383338" y="4319588"/>
            <a:ext cx="120332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9206097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Turkey</a:t>
            </a:r>
          </a:p>
        </p:txBody>
      </p:sp>
      <p:grpSp>
        <p:nvGrpSpPr>
          <p:cNvPr id="2649159" name="Group 71"/>
          <p:cNvGrpSpPr>
            <a:grpSpLocks/>
          </p:cNvGrpSpPr>
          <p:nvPr/>
        </p:nvGrpSpPr>
        <p:grpSpPr bwMode="auto">
          <a:xfrm>
            <a:off x="6521450" y="2362200"/>
            <a:ext cx="927100" cy="847725"/>
            <a:chOff x="4108" y="1488"/>
            <a:chExt cx="584" cy="534"/>
          </a:xfrm>
        </p:grpSpPr>
        <p:sp>
          <p:nvSpPr>
            <p:cNvPr id="2649153" name="Oval 65" descr="Gustave Doré's depiction of Satan from John Milton's Paradise Lost _ PD 1"/>
            <p:cNvSpPr>
              <a:spLocks noChangeArrowheads="1"/>
            </p:cNvSpPr>
            <p:nvPr/>
          </p:nvSpPr>
          <p:spPr bwMode="auto">
            <a:xfrm>
              <a:off x="4108" y="1488"/>
              <a:ext cx="584" cy="534"/>
            </a:xfrm>
            <a:prstGeom prst="ellipse">
              <a:avLst/>
            </a:prstGeom>
            <a:blipFill dpi="0" rotWithShape="0">
              <a:blip r:embed="rId10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49154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4191" y="1666"/>
              <a:ext cx="417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Narrow"/>
                </a:rPr>
                <a:t>Satan</a:t>
              </a:r>
            </a:p>
          </p:txBody>
        </p:sp>
      </p:grpSp>
      <p:sp>
        <p:nvSpPr>
          <p:cNvPr id="2649155" name="Rectangle 67"/>
          <p:cNvSpPr>
            <a:spLocks noChangeArrowheads="1"/>
          </p:cNvSpPr>
          <p:nvPr/>
        </p:nvSpPr>
        <p:spPr bwMode="auto">
          <a:xfrm>
            <a:off x="5000625" y="4953000"/>
            <a:ext cx="39909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0">
                <a:solidFill>
                  <a:srgbClr val="482400"/>
                </a:solidFill>
                <a:effectLst/>
                <a:latin typeface="Arial Black" pitchFamily="34" charset="0"/>
              </a:rPr>
              <a:t>Central Powers</a:t>
            </a:r>
          </a:p>
        </p:txBody>
      </p:sp>
      <p:sp>
        <p:nvSpPr>
          <p:cNvPr id="2649156" name="WordArt 68"/>
          <p:cNvSpPr>
            <a:spLocks noChangeArrowheads="1" noChangeShapeType="1" noTextEdit="1"/>
          </p:cNvSpPr>
          <p:nvPr/>
        </p:nvSpPr>
        <p:spPr bwMode="auto">
          <a:xfrm>
            <a:off x="4267200" y="3425825"/>
            <a:ext cx="6096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Arial Rounded MT Bold"/>
              </a:rPr>
              <a:t>X</a:t>
            </a:r>
          </a:p>
        </p:txBody>
      </p:sp>
      <p:grpSp>
        <p:nvGrpSpPr>
          <p:cNvPr id="2649160" name="Group 72"/>
          <p:cNvGrpSpPr>
            <a:grpSpLocks/>
          </p:cNvGrpSpPr>
          <p:nvPr/>
        </p:nvGrpSpPr>
        <p:grpSpPr bwMode="auto">
          <a:xfrm>
            <a:off x="1671638" y="2365375"/>
            <a:ext cx="927100" cy="847725"/>
            <a:chOff x="1053" y="1559"/>
            <a:chExt cx="584" cy="534"/>
          </a:xfrm>
        </p:grpSpPr>
        <p:sp>
          <p:nvSpPr>
            <p:cNvPr id="2649161" name="Oval 73" descr="GODasinPOCr"/>
            <p:cNvSpPr>
              <a:spLocks noChangeArrowheads="1"/>
            </p:cNvSpPr>
            <p:nvPr/>
          </p:nvSpPr>
          <p:spPr bwMode="auto">
            <a:xfrm>
              <a:off x="1053" y="1559"/>
              <a:ext cx="584" cy="534"/>
            </a:xfrm>
            <a:prstGeom prst="ellipse">
              <a:avLst/>
            </a:prstGeom>
            <a:blipFill dpi="0" rotWithShape="1">
              <a:blip r:embed="rId11"/>
              <a:srcRect/>
              <a:stretch>
                <a:fillRect r="-21600"/>
              </a:stretch>
            </a:blipFill>
            <a:ln w="12700">
              <a:solidFill>
                <a:srgbClr val="6600CC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49162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1136" y="1737"/>
              <a:ext cx="417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Narrow"/>
                </a:rPr>
                <a:t>God</a:t>
              </a:r>
            </a:p>
          </p:txBody>
        </p:sp>
      </p:grpSp>
      <p:grpSp>
        <p:nvGrpSpPr>
          <p:cNvPr id="2649163" name="Group 75"/>
          <p:cNvGrpSpPr>
            <a:grpSpLocks/>
          </p:cNvGrpSpPr>
          <p:nvPr/>
        </p:nvGrpSpPr>
        <p:grpSpPr bwMode="auto">
          <a:xfrm>
            <a:off x="812800" y="984250"/>
            <a:ext cx="2667000" cy="469900"/>
            <a:chOff x="744" y="616"/>
            <a:chExt cx="1680" cy="296"/>
          </a:xfrm>
        </p:grpSpPr>
        <p:sp>
          <p:nvSpPr>
            <p:cNvPr id="2649164" name="AutoShape 76"/>
            <p:cNvSpPr>
              <a:spLocks noChangeArrowheads="1"/>
            </p:cNvSpPr>
            <p:nvPr/>
          </p:nvSpPr>
          <p:spPr bwMode="auto">
            <a:xfrm>
              <a:off x="744" y="616"/>
              <a:ext cx="1680" cy="2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5000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 w="12700" algn="ctr">
              <a:solidFill>
                <a:srgbClr val="6600CC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49165" name="Text Box 77"/>
            <p:cNvSpPr txBox="1">
              <a:spLocks noChangeArrowheads="1"/>
            </p:cNvSpPr>
            <p:nvPr/>
          </p:nvSpPr>
          <p:spPr bwMode="auto">
            <a:xfrm>
              <a:off x="864" y="645"/>
              <a:ext cx="1440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rgbClr val="6600CC"/>
                  </a:solidFill>
                  <a:effectLst/>
                  <a:latin typeface="Arial Black" pitchFamily="34" charset="0"/>
                </a:rPr>
                <a:t>God’s side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4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4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4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4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49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49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4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4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4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4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6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6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9147" grpId="0" animBg="1"/>
      <p:bldP spid="2649148" grpId="0"/>
      <p:bldP spid="2649149" grpId="0" animBg="1"/>
      <p:bldP spid="2649150" grpId="0"/>
      <p:bldP spid="2649151" grpId="0" animBg="1"/>
      <p:bldP spid="2649152" grpId="0"/>
      <p:bldP spid="2649155" grpId="0"/>
      <p:bldP spid="264915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8386" name="Picture 34" descr="The Second Battle of Ypres, 22 April to May 1915 by Richard Jack (1866 - 1952) Canadian War Museum_PD"/>
          <p:cNvPicPr>
            <a:picLocks noChangeAspect="1" noChangeArrowheads="1"/>
          </p:cNvPicPr>
          <p:nvPr/>
        </p:nvPicPr>
        <p:blipFill>
          <a:blip r:embed="rId3"/>
          <a:srcRect t="3889"/>
          <a:stretch>
            <a:fillRect/>
          </a:stretch>
        </p:blipFill>
        <p:spPr bwMode="auto">
          <a:xfrm>
            <a:off x="0" y="0"/>
            <a:ext cx="9144000" cy="5649913"/>
          </a:xfrm>
          <a:prstGeom prst="rect">
            <a:avLst/>
          </a:prstGeom>
          <a:noFill/>
        </p:spPr>
      </p:pic>
      <p:sp>
        <p:nvSpPr>
          <p:cNvPr id="2148358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8370" name="Text Box 18"/>
          <p:cNvSpPr txBox="1">
            <a:spLocks noChangeArrowheads="1"/>
          </p:cNvSpPr>
          <p:nvPr/>
        </p:nvSpPr>
        <p:spPr bwMode="auto">
          <a:xfrm>
            <a:off x="381000" y="3190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500028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u="sng">
                <a:solidFill>
                  <a:srgbClr val="500028"/>
                </a:solidFill>
                <a:effectLst/>
                <a:latin typeface="Arial Narrow" pitchFamily="34" charset="0"/>
              </a:rPr>
              <a:t>4.2.3  The Providential Causes behind the First World War</a:t>
            </a:r>
          </a:p>
        </p:txBody>
      </p:sp>
      <p:grpSp>
        <p:nvGrpSpPr>
          <p:cNvPr id="2148380" name="Group 28"/>
          <p:cNvGrpSpPr>
            <a:grpSpLocks/>
          </p:cNvGrpSpPr>
          <p:nvPr/>
        </p:nvGrpSpPr>
        <p:grpSpPr bwMode="auto">
          <a:xfrm>
            <a:off x="1676400" y="5791200"/>
            <a:ext cx="5715000" cy="476250"/>
            <a:chOff x="816" y="3619"/>
            <a:chExt cx="3600" cy="300"/>
          </a:xfrm>
        </p:grpSpPr>
        <p:sp>
          <p:nvSpPr>
            <p:cNvPr id="2148373" name="Text Box 21"/>
            <p:cNvSpPr txBox="1">
              <a:spLocks noChangeArrowheads="1"/>
            </p:cNvSpPr>
            <p:nvPr/>
          </p:nvSpPr>
          <p:spPr bwMode="auto">
            <a:xfrm>
              <a:off x="816" y="3619"/>
              <a:ext cx="2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60000"/>
                </a:lnSpc>
              </a:pPr>
              <a:r>
                <a:rPr lang="en-US" sz="42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2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8374" name="Text Box 22"/>
            <p:cNvSpPr txBox="1">
              <a:spLocks noChangeArrowheads="1"/>
            </p:cNvSpPr>
            <p:nvPr/>
          </p:nvSpPr>
          <p:spPr bwMode="auto">
            <a:xfrm>
              <a:off x="1008" y="3646"/>
              <a:ext cx="340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First World War had to take place in order to: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4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4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4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837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5" name="Picture 15" descr="The Second Battle of Ypres, 22 April to May 1915 by Richard Jack (1866 - 1952) Canadian War Museum_PD"/>
          <p:cNvPicPr>
            <a:picLocks noChangeAspect="1" noChangeArrowheads="1"/>
          </p:cNvPicPr>
          <p:nvPr/>
        </p:nvPicPr>
        <p:blipFill>
          <a:blip r:embed="rId3"/>
          <a:srcRect t="3889"/>
          <a:stretch>
            <a:fillRect/>
          </a:stretch>
        </p:blipFill>
        <p:spPr bwMode="auto">
          <a:xfrm>
            <a:off x="0" y="0"/>
            <a:ext cx="9144000" cy="5649913"/>
          </a:xfrm>
          <a:prstGeom prst="rect">
            <a:avLst/>
          </a:prstGeom>
          <a:noFill/>
        </p:spPr>
      </p:pic>
      <p:pic>
        <p:nvPicPr>
          <p:cNvPr id="2150416" name="Picture 16" descr="The Second Battle of Ypres, 22 April to May 1915 by Richard Jack (1866 - 1952) Canadian War Museum_PD"/>
          <p:cNvPicPr>
            <a:picLocks noChangeAspect="1" noChangeArrowheads="1"/>
          </p:cNvPicPr>
          <p:nvPr/>
        </p:nvPicPr>
        <p:blipFill>
          <a:blip r:embed="rId3">
            <a:lum bright="42000" contrast="-60000"/>
          </a:blip>
          <a:srcRect t="3889"/>
          <a:stretch>
            <a:fillRect/>
          </a:stretch>
        </p:blipFill>
        <p:spPr bwMode="auto">
          <a:xfrm>
            <a:off x="0" y="0"/>
            <a:ext cx="9144000" cy="5649913"/>
          </a:xfrm>
          <a:prstGeom prst="rect">
            <a:avLst/>
          </a:prstGeom>
          <a:noFill/>
        </p:spPr>
      </p:pic>
      <p:grpSp>
        <p:nvGrpSpPr>
          <p:cNvPr id="2150417" name="Group 17"/>
          <p:cNvGrpSpPr>
            <a:grpSpLocks/>
          </p:cNvGrpSpPr>
          <p:nvPr/>
        </p:nvGrpSpPr>
        <p:grpSpPr bwMode="auto">
          <a:xfrm>
            <a:off x="457200" y="1371600"/>
            <a:ext cx="6553200" cy="1201738"/>
            <a:chOff x="288" y="864"/>
            <a:chExt cx="4128" cy="757"/>
          </a:xfrm>
        </p:grpSpPr>
        <p:sp>
          <p:nvSpPr>
            <p:cNvPr id="2150402" name="Oval 2"/>
            <p:cNvSpPr>
              <a:spLocks noChangeArrowheads="1"/>
            </p:cNvSpPr>
            <p:nvPr/>
          </p:nvSpPr>
          <p:spPr bwMode="auto">
            <a:xfrm>
              <a:off x="288" y="864"/>
              <a:ext cx="288" cy="26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1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2150403" name="Text Box 3"/>
            <p:cNvSpPr txBox="1">
              <a:spLocks noChangeArrowheads="1"/>
            </p:cNvSpPr>
            <p:nvPr/>
          </p:nvSpPr>
          <p:spPr bwMode="auto">
            <a:xfrm>
              <a:off x="576" y="864"/>
              <a:ext cx="3840" cy="7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Indemnity condition to restore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God’s three great blessings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at the formation stage </a:t>
              </a:r>
            </a:p>
          </p:txBody>
        </p:sp>
      </p:grpSp>
      <p:sp>
        <p:nvSpPr>
          <p:cNvPr id="2150404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413" name="Group 13"/>
          <p:cNvGrpSpPr>
            <a:grpSpLocks/>
          </p:cNvGrpSpPr>
          <p:nvPr/>
        </p:nvGrpSpPr>
        <p:grpSpPr bwMode="auto">
          <a:xfrm>
            <a:off x="1447800" y="5762625"/>
            <a:ext cx="6096000" cy="638175"/>
            <a:chOff x="720" y="3600"/>
            <a:chExt cx="3888" cy="402"/>
          </a:xfrm>
        </p:grpSpPr>
        <p:sp>
          <p:nvSpPr>
            <p:cNvPr id="2150410" name="Text Box 10"/>
            <p:cNvSpPr txBox="1">
              <a:spLocks noChangeArrowheads="1"/>
            </p:cNvSpPr>
            <p:nvPr/>
          </p:nvSpPr>
          <p:spPr bwMode="auto">
            <a:xfrm>
              <a:off x="1056" y="3600"/>
              <a:ext cx="355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Fulfill the worldwide indemnity condition to restore God’s three great blessings at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formation stage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50411" name="Oval 11"/>
            <p:cNvSpPr>
              <a:spLocks noChangeArrowheads="1"/>
            </p:cNvSpPr>
            <p:nvPr/>
          </p:nvSpPr>
          <p:spPr bwMode="auto">
            <a:xfrm>
              <a:off x="720" y="360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2150418" name="Text Box 18"/>
          <p:cNvSpPr txBox="1">
            <a:spLocks noChangeArrowheads="1"/>
          </p:cNvSpPr>
          <p:nvPr/>
        </p:nvSpPr>
        <p:spPr bwMode="auto">
          <a:xfrm>
            <a:off x="381000" y="3190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500028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u="sng">
                <a:solidFill>
                  <a:srgbClr val="500028"/>
                </a:solidFill>
                <a:effectLst/>
                <a:latin typeface="Arial Narrow" pitchFamily="34" charset="0"/>
              </a:rPr>
              <a:t>4.2.3  The Providential Causes behind the First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66" name="Picture 18" descr="The Second Battle of Ypres, 22 April to May 1915 by Richard Jack (1866 - 1952) Canadian War Museum_PD"/>
          <p:cNvPicPr>
            <a:picLocks noChangeAspect="1" noChangeArrowheads="1"/>
          </p:cNvPicPr>
          <p:nvPr/>
        </p:nvPicPr>
        <p:blipFill>
          <a:blip r:embed="rId3">
            <a:lum bright="42000" contrast="-60000"/>
          </a:blip>
          <a:srcRect t="3889"/>
          <a:stretch>
            <a:fillRect/>
          </a:stretch>
        </p:blipFill>
        <p:spPr bwMode="auto">
          <a:xfrm>
            <a:off x="0" y="0"/>
            <a:ext cx="9144000" cy="5649913"/>
          </a:xfrm>
          <a:prstGeom prst="rect">
            <a:avLst/>
          </a:prstGeom>
          <a:noFill/>
        </p:spPr>
      </p:pic>
      <p:sp>
        <p:nvSpPr>
          <p:cNvPr id="215245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6096000" cy="120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Indemnity condition to restore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God’s three great blessings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at the formation stage </a:t>
            </a:r>
          </a:p>
        </p:txBody>
      </p:sp>
      <p:sp>
        <p:nvSpPr>
          <p:cNvPr id="2152452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461" name="Group 13"/>
          <p:cNvGrpSpPr>
            <a:grpSpLocks/>
          </p:cNvGrpSpPr>
          <p:nvPr/>
        </p:nvGrpSpPr>
        <p:grpSpPr bwMode="auto">
          <a:xfrm>
            <a:off x="1524000" y="5762625"/>
            <a:ext cx="6172200" cy="638175"/>
            <a:chOff x="864" y="3630"/>
            <a:chExt cx="3888" cy="402"/>
          </a:xfrm>
        </p:grpSpPr>
        <p:sp>
          <p:nvSpPr>
            <p:cNvPr id="2152458" name="Text Box 10"/>
            <p:cNvSpPr txBox="1">
              <a:spLocks noChangeArrowheads="1"/>
            </p:cNvSpPr>
            <p:nvPr/>
          </p:nvSpPr>
          <p:spPr bwMode="auto">
            <a:xfrm>
              <a:off x="1200" y="3630"/>
              <a:ext cx="355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Have people on God’s side collectively overcome Jesus’ 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first temptation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 on the world level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370).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52459" name="Oval 11"/>
            <p:cNvSpPr>
              <a:spLocks noChangeArrowheads="1"/>
            </p:cNvSpPr>
            <p:nvPr/>
          </p:nvSpPr>
          <p:spPr bwMode="auto">
            <a:xfrm>
              <a:off x="864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2152462" name="Oval 14"/>
          <p:cNvSpPr>
            <a:spLocks noChangeArrowheads="1"/>
          </p:cNvSpPr>
          <p:nvPr/>
        </p:nvSpPr>
        <p:spPr bwMode="auto">
          <a:xfrm>
            <a:off x="457200" y="1371600"/>
            <a:ext cx="457200" cy="427038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1</a:t>
            </a:r>
          </a:p>
        </p:txBody>
      </p:sp>
      <p:grpSp>
        <p:nvGrpSpPr>
          <p:cNvPr id="2152468" name="Group 20"/>
          <p:cNvGrpSpPr>
            <a:grpSpLocks/>
          </p:cNvGrpSpPr>
          <p:nvPr/>
        </p:nvGrpSpPr>
        <p:grpSpPr bwMode="auto">
          <a:xfrm>
            <a:off x="457200" y="2925763"/>
            <a:ext cx="7315200" cy="503237"/>
            <a:chOff x="288" y="1843"/>
            <a:chExt cx="4608" cy="317"/>
          </a:xfrm>
        </p:grpSpPr>
        <p:sp>
          <p:nvSpPr>
            <p:cNvPr id="2152454" name="Text Box 6"/>
            <p:cNvSpPr txBox="1">
              <a:spLocks noChangeArrowheads="1"/>
            </p:cNvSpPr>
            <p:nvPr/>
          </p:nvSpPr>
          <p:spPr bwMode="auto">
            <a:xfrm>
              <a:off x="576" y="1843"/>
              <a:ext cx="4320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Overcome Jesus’ first temptation</a:t>
              </a:r>
            </a:p>
          </p:txBody>
        </p:sp>
        <p:sp>
          <p:nvSpPr>
            <p:cNvPr id="2152463" name="Oval 15"/>
            <p:cNvSpPr>
              <a:spLocks noChangeArrowheads="1"/>
            </p:cNvSpPr>
            <p:nvPr/>
          </p:nvSpPr>
          <p:spPr bwMode="auto">
            <a:xfrm>
              <a:off x="288" y="1858"/>
              <a:ext cx="288" cy="26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1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2152467" name="Text Box 19"/>
          <p:cNvSpPr txBox="1">
            <a:spLocks noChangeArrowheads="1"/>
          </p:cNvSpPr>
          <p:nvPr/>
        </p:nvSpPr>
        <p:spPr bwMode="auto">
          <a:xfrm>
            <a:off x="381000" y="3190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500028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u="sng">
                <a:solidFill>
                  <a:srgbClr val="500028"/>
                </a:solidFill>
                <a:effectLst/>
                <a:latin typeface="Arial Narrow" pitchFamily="34" charset="0"/>
              </a:rPr>
              <a:t>4.2.3  The Providential Causes behind the First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514" name="Picture 18" descr="The Second Battle of Ypres, 22 April to May 1915 by Richard Jack (1866 - 1952) Canadian War Museum_PD"/>
          <p:cNvPicPr>
            <a:picLocks noChangeAspect="1" noChangeArrowheads="1"/>
          </p:cNvPicPr>
          <p:nvPr/>
        </p:nvPicPr>
        <p:blipFill>
          <a:blip r:embed="rId3">
            <a:lum bright="42000" contrast="-60000"/>
          </a:blip>
          <a:srcRect t="3889"/>
          <a:stretch>
            <a:fillRect/>
          </a:stretch>
        </p:blipFill>
        <p:spPr bwMode="auto">
          <a:xfrm>
            <a:off x="0" y="0"/>
            <a:ext cx="9144000" cy="5649913"/>
          </a:xfrm>
          <a:prstGeom prst="rect">
            <a:avLst/>
          </a:prstGeom>
          <a:noFill/>
        </p:spPr>
      </p:pic>
      <p:sp>
        <p:nvSpPr>
          <p:cNvPr id="2154499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6096000" cy="120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Indemnity condition to restore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God’s three great blessings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at the formation stage </a:t>
            </a:r>
          </a:p>
        </p:txBody>
      </p:sp>
      <p:sp>
        <p:nvSpPr>
          <p:cNvPr id="2154500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4502" name="Text Box 6"/>
          <p:cNvSpPr txBox="1">
            <a:spLocks noChangeArrowheads="1"/>
          </p:cNvSpPr>
          <p:nvPr/>
        </p:nvSpPr>
        <p:spPr bwMode="auto">
          <a:xfrm>
            <a:off x="914400" y="2925763"/>
            <a:ext cx="68580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Overcome Jesus’ first temptation</a:t>
            </a:r>
          </a:p>
        </p:txBody>
      </p:sp>
      <p:grpSp>
        <p:nvGrpSpPr>
          <p:cNvPr id="2154509" name="Group 13"/>
          <p:cNvGrpSpPr>
            <a:grpSpLocks/>
          </p:cNvGrpSpPr>
          <p:nvPr/>
        </p:nvGrpSpPr>
        <p:grpSpPr bwMode="auto">
          <a:xfrm>
            <a:off x="1524000" y="5762625"/>
            <a:ext cx="6477000" cy="638175"/>
            <a:chOff x="960" y="3630"/>
            <a:chExt cx="4080" cy="402"/>
          </a:xfrm>
        </p:grpSpPr>
        <p:sp>
          <p:nvSpPr>
            <p:cNvPr id="2154506" name="Text Box 10"/>
            <p:cNvSpPr txBox="1">
              <a:spLocks noChangeArrowheads="1"/>
            </p:cNvSpPr>
            <p:nvPr/>
          </p:nvSpPr>
          <p:spPr bwMode="auto">
            <a:xfrm>
              <a:off x="1296" y="3630"/>
              <a:ext cx="374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Lay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formation-stage foundation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for the restoration of God’s sovereignty.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54507" name="Oval 11"/>
            <p:cNvSpPr>
              <a:spLocks noChangeArrowheads="1"/>
            </p:cNvSpPr>
            <p:nvPr/>
          </p:nvSpPr>
          <p:spPr bwMode="auto">
            <a:xfrm>
              <a:off x="960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2154510" name="Oval 14"/>
          <p:cNvSpPr>
            <a:spLocks noChangeArrowheads="1"/>
          </p:cNvSpPr>
          <p:nvPr/>
        </p:nvSpPr>
        <p:spPr bwMode="auto">
          <a:xfrm>
            <a:off x="457200" y="1371600"/>
            <a:ext cx="457200" cy="427038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154511" name="Oval 15"/>
          <p:cNvSpPr>
            <a:spLocks noChangeArrowheads="1"/>
          </p:cNvSpPr>
          <p:nvPr/>
        </p:nvSpPr>
        <p:spPr bwMode="auto">
          <a:xfrm>
            <a:off x="457200" y="2949575"/>
            <a:ext cx="457200" cy="427038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660033"/>
                </a:solidFill>
                <a:effectLst/>
                <a:latin typeface="Arial Black" pitchFamily="34" charset="0"/>
              </a:rPr>
              <a:t>2</a:t>
            </a:r>
          </a:p>
        </p:txBody>
      </p:sp>
      <p:grpSp>
        <p:nvGrpSpPr>
          <p:cNvPr id="2154515" name="Group 19"/>
          <p:cNvGrpSpPr>
            <a:grpSpLocks/>
          </p:cNvGrpSpPr>
          <p:nvPr/>
        </p:nvGrpSpPr>
        <p:grpSpPr bwMode="auto">
          <a:xfrm>
            <a:off x="457200" y="3886200"/>
            <a:ext cx="8077200" cy="838200"/>
            <a:chOff x="288" y="2448"/>
            <a:chExt cx="5088" cy="528"/>
          </a:xfrm>
        </p:grpSpPr>
        <p:sp>
          <p:nvSpPr>
            <p:cNvPr id="2154504" name="Text Box 8"/>
            <p:cNvSpPr txBox="1">
              <a:spLocks noChangeArrowheads="1"/>
            </p:cNvSpPr>
            <p:nvPr/>
          </p:nvSpPr>
          <p:spPr bwMode="auto">
            <a:xfrm>
              <a:off x="576" y="2452"/>
              <a:ext cx="4800" cy="5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Formation-stage foundation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for the restoration of God’s sovereignty</a:t>
              </a:r>
            </a:p>
          </p:txBody>
        </p:sp>
        <p:sp>
          <p:nvSpPr>
            <p:cNvPr id="2154512" name="Oval 16"/>
            <p:cNvSpPr>
              <a:spLocks noChangeArrowheads="1"/>
            </p:cNvSpPr>
            <p:nvPr/>
          </p:nvSpPr>
          <p:spPr bwMode="auto">
            <a:xfrm>
              <a:off x="288" y="2448"/>
              <a:ext cx="288" cy="26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1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2154513" name="Text Box 17"/>
          <p:cNvSpPr txBox="1">
            <a:spLocks noChangeArrowheads="1"/>
          </p:cNvSpPr>
          <p:nvPr/>
        </p:nvSpPr>
        <p:spPr bwMode="auto">
          <a:xfrm>
            <a:off x="381000" y="3190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500028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 u="sng">
                <a:solidFill>
                  <a:srgbClr val="500028"/>
                </a:solidFill>
                <a:effectLst/>
                <a:latin typeface="Arial Narrow" pitchFamily="34" charset="0"/>
              </a:rPr>
              <a:t>4.2.3  The Providential Causes behind the First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0898" name="Picture 2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40900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0901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534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rgbClr val="500028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100" u="sng">
                <a:solidFill>
                  <a:srgbClr val="500028"/>
                </a:solidFill>
                <a:effectLst/>
                <a:latin typeface="Arial Narrow" pitchFamily="34" charset="0"/>
              </a:rPr>
              <a:t>4.2.4  The Providential Results of the First World War</a:t>
            </a:r>
          </a:p>
        </p:txBody>
      </p:sp>
      <p:sp>
        <p:nvSpPr>
          <p:cNvPr id="2640899" name="Oval 3" descr="Parchment"/>
          <p:cNvSpPr>
            <a:spLocks noChangeArrowheads="1"/>
          </p:cNvSpPr>
          <p:nvPr/>
        </p:nvSpPr>
        <p:spPr bwMode="auto">
          <a:xfrm>
            <a:off x="533400" y="838200"/>
            <a:ext cx="8077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500028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40903" name="Line 7"/>
          <p:cNvSpPr>
            <a:spLocks noChangeShapeType="1"/>
          </p:cNvSpPr>
          <p:nvPr/>
        </p:nvSpPr>
        <p:spPr bwMode="auto">
          <a:xfrm rot="-21600000">
            <a:off x="3962400" y="1219200"/>
            <a:ext cx="457200" cy="0"/>
          </a:xfrm>
          <a:prstGeom prst="line">
            <a:avLst/>
          </a:prstGeom>
          <a:noFill/>
          <a:ln w="889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40904" name="Text Box 8"/>
          <p:cNvSpPr txBox="1">
            <a:spLocks noChangeArrowheads="1"/>
          </p:cNvSpPr>
          <p:nvPr/>
        </p:nvSpPr>
        <p:spPr bwMode="auto">
          <a:xfrm>
            <a:off x="4419600" y="944563"/>
            <a:ext cx="36576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000">
                <a:solidFill>
                  <a:srgbClr val="500028"/>
                </a:solidFill>
                <a:effectLst/>
                <a:latin typeface="Eurostile" pitchFamily="34" charset="0"/>
              </a:rPr>
              <a:t>Victory of God’s side</a:t>
            </a:r>
          </a:p>
        </p:txBody>
      </p:sp>
      <p:sp>
        <p:nvSpPr>
          <p:cNvPr id="2640905" name="Text Box 9"/>
          <p:cNvSpPr txBox="1">
            <a:spLocks noChangeArrowheads="1"/>
          </p:cNvSpPr>
          <p:nvPr/>
        </p:nvSpPr>
        <p:spPr bwMode="auto">
          <a:xfrm>
            <a:off x="838200" y="944563"/>
            <a:ext cx="3124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</a:pPr>
            <a:r>
              <a:rPr lang="en-US" sz="3000">
                <a:solidFill>
                  <a:srgbClr val="500028"/>
                </a:solidFill>
                <a:effectLst/>
                <a:latin typeface="Eurostile" pitchFamily="34" charset="0"/>
              </a:rPr>
              <a:t>First World War</a:t>
            </a:r>
          </a:p>
        </p:txBody>
      </p:sp>
      <p:grpSp>
        <p:nvGrpSpPr>
          <p:cNvPr id="2640906" name="Group 10"/>
          <p:cNvGrpSpPr>
            <a:grpSpLocks/>
          </p:cNvGrpSpPr>
          <p:nvPr/>
        </p:nvGrpSpPr>
        <p:grpSpPr bwMode="auto">
          <a:xfrm>
            <a:off x="1219200" y="5864225"/>
            <a:ext cx="6477000" cy="460375"/>
            <a:chOff x="576" y="3655"/>
            <a:chExt cx="4080" cy="290"/>
          </a:xfrm>
        </p:grpSpPr>
        <p:sp>
          <p:nvSpPr>
            <p:cNvPr id="2640907" name="Text Box 11"/>
            <p:cNvSpPr txBox="1">
              <a:spLocks noChangeArrowheads="1"/>
            </p:cNvSpPr>
            <p:nvPr/>
          </p:nvSpPr>
          <p:spPr bwMode="auto">
            <a:xfrm>
              <a:off x="576" y="3655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40908" name="Text Box 12"/>
            <p:cNvSpPr txBox="1">
              <a:spLocks noChangeArrowheads="1"/>
            </p:cNvSpPr>
            <p:nvPr/>
          </p:nvSpPr>
          <p:spPr bwMode="auto">
            <a:xfrm>
              <a:off x="816" y="3656"/>
              <a:ext cx="38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</a:t>
              </a:r>
              <a:r>
                <a:rPr lang="en-US" sz="24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victory of God’s side</a:t>
              </a:r>
              <a:r>
                <a:rPr lang="en-US" sz="2400">
                  <a:solidFill>
                    <a:schemeClr val="bg1"/>
                  </a:solidFill>
                  <a:effectLst/>
                  <a:latin typeface="Arial Narrow" pitchFamily="34" charset="0"/>
                </a:rPr>
                <a:t> in the First World War:</a:t>
              </a:r>
              <a:endParaRPr lang="en-US" sz="24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4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4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64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4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4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4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4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4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4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0901" grpId="0"/>
      <p:bldP spid="2640899" grpId="0" animBg="1"/>
      <p:bldP spid="2640903" grpId="0" animBg="1"/>
      <p:bldP spid="2640904" grpId="0"/>
      <p:bldP spid="264090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8625" name="Picture 33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158595" name="Group 3"/>
          <p:cNvGrpSpPr>
            <a:grpSpLocks/>
          </p:cNvGrpSpPr>
          <p:nvPr/>
        </p:nvGrpSpPr>
        <p:grpSpPr bwMode="auto">
          <a:xfrm>
            <a:off x="457200" y="1828800"/>
            <a:ext cx="8001000" cy="762000"/>
            <a:chOff x="288" y="1168"/>
            <a:chExt cx="5040" cy="480"/>
          </a:xfrm>
        </p:grpSpPr>
        <p:sp>
          <p:nvSpPr>
            <p:cNvPr id="2158596" name="Oval 4"/>
            <p:cNvSpPr>
              <a:spLocks noChangeArrowheads="1"/>
            </p:cNvSpPr>
            <p:nvPr/>
          </p:nvSpPr>
          <p:spPr bwMode="auto">
            <a:xfrm>
              <a:off x="288" y="1168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2158597" name="Text Box 5"/>
            <p:cNvSpPr txBox="1">
              <a:spLocks noChangeArrowheads="1"/>
            </p:cNvSpPr>
            <p:nvPr/>
          </p:nvSpPr>
          <p:spPr bwMode="auto">
            <a:xfrm>
              <a:off x="576" y="1182"/>
              <a:ext cx="4752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Fulfilled the formation-stage indemnity condition to restore God’s three blessings </a:t>
              </a:r>
            </a:p>
          </p:txBody>
        </p:sp>
      </p:grpSp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8619" name="Group 27"/>
          <p:cNvGrpSpPr>
            <a:grpSpLocks/>
          </p:cNvGrpSpPr>
          <p:nvPr/>
        </p:nvGrpSpPr>
        <p:grpSpPr bwMode="auto">
          <a:xfrm>
            <a:off x="1066800" y="5762625"/>
            <a:ext cx="6934200" cy="638175"/>
            <a:chOff x="624" y="3630"/>
            <a:chExt cx="4368" cy="402"/>
          </a:xfrm>
        </p:grpSpPr>
        <p:sp>
          <p:nvSpPr>
            <p:cNvPr id="2158606" name="Text Box 14"/>
            <p:cNvSpPr txBox="1">
              <a:spLocks noChangeArrowheads="1"/>
            </p:cNvSpPr>
            <p:nvPr/>
          </p:nvSpPr>
          <p:spPr bwMode="auto">
            <a:xfrm>
              <a:off x="960" y="3630"/>
              <a:ext cx="403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Fulfilled the formation-stage indemnity condition to restore God’s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three great blessings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worldwide.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58607" name="Oval 15"/>
            <p:cNvSpPr>
              <a:spLocks noChangeArrowheads="1"/>
            </p:cNvSpPr>
            <p:nvPr/>
          </p:nvSpPr>
          <p:spPr bwMode="auto">
            <a:xfrm>
              <a:off x="624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2158620" name="Group 28"/>
          <p:cNvGrpSpPr>
            <a:grpSpLocks/>
          </p:cNvGrpSpPr>
          <p:nvPr/>
        </p:nvGrpSpPr>
        <p:grpSpPr bwMode="auto">
          <a:xfrm>
            <a:off x="533400" y="838200"/>
            <a:ext cx="8077200" cy="762000"/>
            <a:chOff x="336" y="528"/>
            <a:chExt cx="5088" cy="480"/>
          </a:xfrm>
        </p:grpSpPr>
        <p:sp>
          <p:nvSpPr>
            <p:cNvPr id="2158621" name="Oval 29" descr="Parchment"/>
            <p:cNvSpPr>
              <a:spLocks noChangeArrowheads="1"/>
            </p:cNvSpPr>
            <p:nvPr/>
          </p:nvSpPr>
          <p:spPr bwMode="auto">
            <a:xfrm>
              <a:off x="336" y="528"/>
              <a:ext cx="5088" cy="480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28575" algn="ctr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8622" name="Line 30"/>
            <p:cNvSpPr>
              <a:spLocks noChangeShapeType="1"/>
            </p:cNvSpPr>
            <p:nvPr/>
          </p:nvSpPr>
          <p:spPr bwMode="auto">
            <a:xfrm rot="-21600000">
              <a:off x="2496" y="768"/>
              <a:ext cx="288" cy="0"/>
            </a:xfrm>
            <a:prstGeom prst="line">
              <a:avLst/>
            </a:prstGeom>
            <a:noFill/>
            <a:ln w="8890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8623" name="Text Box 31"/>
            <p:cNvSpPr txBox="1">
              <a:spLocks noChangeArrowheads="1"/>
            </p:cNvSpPr>
            <p:nvPr/>
          </p:nvSpPr>
          <p:spPr bwMode="auto">
            <a:xfrm>
              <a:off x="2784" y="595"/>
              <a:ext cx="2304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3000">
                  <a:solidFill>
                    <a:srgbClr val="660033"/>
                  </a:solidFill>
                  <a:effectLst/>
                  <a:latin typeface="Eurostile" pitchFamily="34" charset="0"/>
                </a:rPr>
                <a:t>Victory</a:t>
              </a:r>
              <a:r>
                <a:rPr lang="en-US" sz="3000">
                  <a:solidFill>
                    <a:schemeClr val="bg1"/>
                  </a:solidFill>
                  <a:effectLst/>
                  <a:latin typeface="Eurostile" pitchFamily="34" charset="0"/>
                </a:rPr>
                <a:t> </a:t>
              </a:r>
              <a:r>
                <a:rPr lang="en-US" sz="3000">
                  <a:solidFill>
                    <a:srgbClr val="660033"/>
                  </a:solidFill>
                  <a:effectLst/>
                  <a:latin typeface="Eurostile" pitchFamily="34" charset="0"/>
                </a:rPr>
                <a:t>of</a:t>
              </a:r>
              <a:r>
                <a:rPr lang="en-US" sz="3000">
                  <a:solidFill>
                    <a:schemeClr val="bg1"/>
                  </a:solidFill>
                  <a:effectLst/>
                  <a:latin typeface="Eurostile" pitchFamily="34" charset="0"/>
                </a:rPr>
                <a:t> </a:t>
              </a:r>
              <a:r>
                <a:rPr lang="en-US" sz="3000">
                  <a:solidFill>
                    <a:srgbClr val="660033"/>
                  </a:solidFill>
                  <a:effectLst/>
                  <a:latin typeface="Eurostile" pitchFamily="34" charset="0"/>
                </a:rPr>
                <a:t>God’s</a:t>
              </a:r>
              <a:r>
                <a:rPr lang="en-US" sz="3000">
                  <a:solidFill>
                    <a:schemeClr val="bg1"/>
                  </a:solidFill>
                  <a:effectLst/>
                  <a:latin typeface="Eurostile" pitchFamily="34" charset="0"/>
                </a:rPr>
                <a:t> </a:t>
              </a:r>
              <a:r>
                <a:rPr lang="en-US" sz="3000">
                  <a:solidFill>
                    <a:srgbClr val="660033"/>
                  </a:solidFill>
                  <a:effectLst/>
                  <a:latin typeface="Eurostile" pitchFamily="34" charset="0"/>
                </a:rPr>
                <a:t>side</a:t>
              </a:r>
            </a:p>
          </p:txBody>
        </p:sp>
        <p:sp>
          <p:nvSpPr>
            <p:cNvPr id="2158624" name="Text Box 32"/>
            <p:cNvSpPr txBox="1">
              <a:spLocks noChangeArrowheads="1"/>
            </p:cNvSpPr>
            <p:nvPr/>
          </p:nvSpPr>
          <p:spPr bwMode="auto">
            <a:xfrm>
              <a:off x="528" y="595"/>
              <a:ext cx="1968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00000"/>
                </a:lnSpc>
              </a:pPr>
              <a:r>
                <a:rPr lang="en-US" sz="3000">
                  <a:solidFill>
                    <a:srgbClr val="500028"/>
                  </a:solidFill>
                  <a:effectLst/>
                  <a:latin typeface="Eurostile" pitchFamily="34" charset="0"/>
                </a:rPr>
                <a:t>First World War</a:t>
              </a:r>
            </a:p>
          </p:txBody>
        </p:sp>
      </p:grpSp>
      <p:sp>
        <p:nvSpPr>
          <p:cNvPr id="2158626" name="Text Box 34"/>
          <p:cNvSpPr txBox="1">
            <a:spLocks noChangeArrowheads="1"/>
          </p:cNvSpPr>
          <p:nvPr/>
        </p:nvSpPr>
        <p:spPr bwMode="auto">
          <a:xfrm>
            <a:off x="304800" y="152400"/>
            <a:ext cx="8534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rgbClr val="500028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100" u="sng">
                <a:solidFill>
                  <a:srgbClr val="500028"/>
                </a:solidFill>
                <a:effectLst/>
                <a:latin typeface="Arial Narrow" pitchFamily="34" charset="0"/>
              </a:rPr>
              <a:t>4.2.4  The Providential Results of the First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2" name="Picture 32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160643" name="Group 3"/>
          <p:cNvGrpSpPr>
            <a:grpSpLocks/>
          </p:cNvGrpSpPr>
          <p:nvPr/>
        </p:nvGrpSpPr>
        <p:grpSpPr bwMode="auto">
          <a:xfrm>
            <a:off x="457200" y="1828800"/>
            <a:ext cx="8001000" cy="762000"/>
            <a:chOff x="288" y="1168"/>
            <a:chExt cx="5040" cy="480"/>
          </a:xfrm>
        </p:grpSpPr>
        <p:sp>
          <p:nvSpPr>
            <p:cNvPr id="2160644" name="Oval 4"/>
            <p:cNvSpPr>
              <a:spLocks noChangeArrowheads="1"/>
            </p:cNvSpPr>
            <p:nvPr/>
          </p:nvSpPr>
          <p:spPr bwMode="auto">
            <a:xfrm>
              <a:off x="288" y="1168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2160645" name="Text Box 5"/>
            <p:cNvSpPr txBox="1">
              <a:spLocks noChangeArrowheads="1"/>
            </p:cNvSpPr>
            <p:nvPr/>
          </p:nvSpPr>
          <p:spPr bwMode="auto">
            <a:xfrm>
              <a:off x="576" y="1182"/>
              <a:ext cx="4752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Fulfilled the formation-stage indemnity condition to restore God’s three blessings </a:t>
              </a:r>
            </a:p>
          </p:txBody>
        </p:sp>
      </p:grpSp>
      <p:sp>
        <p:nvSpPr>
          <p:cNvPr id="2160646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60647" name="Group 7"/>
          <p:cNvGrpSpPr>
            <a:grpSpLocks/>
          </p:cNvGrpSpPr>
          <p:nvPr/>
        </p:nvGrpSpPr>
        <p:grpSpPr bwMode="auto">
          <a:xfrm>
            <a:off x="457200" y="2667000"/>
            <a:ext cx="8382000" cy="762000"/>
            <a:chOff x="288" y="1776"/>
            <a:chExt cx="5280" cy="480"/>
          </a:xfrm>
        </p:grpSpPr>
        <p:sp>
          <p:nvSpPr>
            <p:cNvPr id="2160648" name="Oval 8"/>
            <p:cNvSpPr>
              <a:spLocks noChangeArrowheads="1"/>
            </p:cNvSpPr>
            <p:nvPr/>
          </p:nvSpPr>
          <p:spPr bwMode="auto">
            <a:xfrm>
              <a:off x="288" y="1776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660033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2160649" name="Text Box 9"/>
            <p:cNvSpPr txBox="1">
              <a:spLocks noChangeArrowheads="1"/>
            </p:cNvSpPr>
            <p:nvPr/>
          </p:nvSpPr>
          <p:spPr bwMode="auto">
            <a:xfrm>
              <a:off x="576" y="1790"/>
              <a:ext cx="4992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Fulfilled the indemnity condition to restore the first blessing</a:t>
              </a:r>
            </a:p>
          </p:txBody>
        </p:sp>
      </p:grpSp>
      <p:grpSp>
        <p:nvGrpSpPr>
          <p:cNvPr id="2160666" name="Group 26"/>
          <p:cNvGrpSpPr>
            <a:grpSpLocks/>
          </p:cNvGrpSpPr>
          <p:nvPr/>
        </p:nvGrpSpPr>
        <p:grpSpPr bwMode="auto">
          <a:xfrm>
            <a:off x="990600" y="5762625"/>
            <a:ext cx="7391400" cy="638175"/>
            <a:chOff x="672" y="3630"/>
            <a:chExt cx="4656" cy="402"/>
          </a:xfrm>
        </p:grpSpPr>
        <p:sp>
          <p:nvSpPr>
            <p:cNvPr id="2160654" name="Text Box 14"/>
            <p:cNvSpPr txBox="1">
              <a:spLocks noChangeArrowheads="1"/>
            </p:cNvSpPr>
            <p:nvPr/>
          </p:nvSpPr>
          <p:spPr bwMode="auto">
            <a:xfrm>
              <a:off x="1008" y="3630"/>
              <a:ext cx="432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Fulfilled the indemnity condition to restore God’s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first blessing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worldwide.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60655" name="Oval 15"/>
            <p:cNvSpPr>
              <a:spLocks noChangeArrowheads="1"/>
            </p:cNvSpPr>
            <p:nvPr/>
          </p:nvSpPr>
          <p:spPr bwMode="auto">
            <a:xfrm>
              <a:off x="672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2160667" name="Group 27"/>
          <p:cNvGrpSpPr>
            <a:grpSpLocks/>
          </p:cNvGrpSpPr>
          <p:nvPr/>
        </p:nvGrpSpPr>
        <p:grpSpPr bwMode="auto">
          <a:xfrm>
            <a:off x="533400" y="838200"/>
            <a:ext cx="8077200" cy="762000"/>
            <a:chOff x="336" y="528"/>
            <a:chExt cx="5088" cy="480"/>
          </a:xfrm>
        </p:grpSpPr>
        <p:sp>
          <p:nvSpPr>
            <p:cNvPr id="2160668" name="Oval 28" descr="Parchment"/>
            <p:cNvSpPr>
              <a:spLocks noChangeArrowheads="1"/>
            </p:cNvSpPr>
            <p:nvPr/>
          </p:nvSpPr>
          <p:spPr bwMode="auto">
            <a:xfrm>
              <a:off x="336" y="528"/>
              <a:ext cx="5088" cy="480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28575" algn="ctr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60669" name="Line 29"/>
            <p:cNvSpPr>
              <a:spLocks noChangeShapeType="1"/>
            </p:cNvSpPr>
            <p:nvPr/>
          </p:nvSpPr>
          <p:spPr bwMode="auto">
            <a:xfrm rot="-21600000">
              <a:off x="2496" y="768"/>
              <a:ext cx="288" cy="0"/>
            </a:xfrm>
            <a:prstGeom prst="line">
              <a:avLst/>
            </a:prstGeom>
            <a:noFill/>
            <a:ln w="8890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60670" name="Text Box 30"/>
            <p:cNvSpPr txBox="1">
              <a:spLocks noChangeArrowheads="1"/>
            </p:cNvSpPr>
            <p:nvPr/>
          </p:nvSpPr>
          <p:spPr bwMode="auto">
            <a:xfrm>
              <a:off x="2784" y="595"/>
              <a:ext cx="2304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3000">
                  <a:solidFill>
                    <a:srgbClr val="660033"/>
                  </a:solidFill>
                  <a:effectLst/>
                  <a:latin typeface="Eurostile" pitchFamily="34" charset="0"/>
                </a:rPr>
                <a:t>Victory</a:t>
              </a:r>
              <a:r>
                <a:rPr lang="en-US" sz="3000">
                  <a:solidFill>
                    <a:schemeClr val="bg1"/>
                  </a:solidFill>
                  <a:effectLst/>
                  <a:latin typeface="Eurostile" pitchFamily="34" charset="0"/>
                </a:rPr>
                <a:t> </a:t>
              </a:r>
              <a:r>
                <a:rPr lang="en-US" sz="3000">
                  <a:solidFill>
                    <a:srgbClr val="660033"/>
                  </a:solidFill>
                  <a:effectLst/>
                  <a:latin typeface="Eurostile" pitchFamily="34" charset="0"/>
                </a:rPr>
                <a:t>of</a:t>
              </a:r>
              <a:r>
                <a:rPr lang="en-US" sz="3000">
                  <a:solidFill>
                    <a:schemeClr val="bg1"/>
                  </a:solidFill>
                  <a:effectLst/>
                  <a:latin typeface="Eurostile" pitchFamily="34" charset="0"/>
                </a:rPr>
                <a:t> </a:t>
              </a:r>
              <a:r>
                <a:rPr lang="en-US" sz="3000">
                  <a:solidFill>
                    <a:srgbClr val="660033"/>
                  </a:solidFill>
                  <a:effectLst/>
                  <a:latin typeface="Eurostile" pitchFamily="34" charset="0"/>
                </a:rPr>
                <a:t>God’s</a:t>
              </a:r>
              <a:r>
                <a:rPr lang="en-US" sz="3000">
                  <a:solidFill>
                    <a:schemeClr val="bg1"/>
                  </a:solidFill>
                  <a:effectLst/>
                  <a:latin typeface="Eurostile" pitchFamily="34" charset="0"/>
                </a:rPr>
                <a:t> </a:t>
              </a:r>
              <a:r>
                <a:rPr lang="en-US" sz="3000">
                  <a:solidFill>
                    <a:srgbClr val="660033"/>
                  </a:solidFill>
                  <a:effectLst/>
                  <a:latin typeface="Eurostile" pitchFamily="34" charset="0"/>
                </a:rPr>
                <a:t>side</a:t>
              </a:r>
            </a:p>
          </p:txBody>
        </p:sp>
        <p:sp>
          <p:nvSpPr>
            <p:cNvPr id="2160671" name="Text Box 31"/>
            <p:cNvSpPr txBox="1">
              <a:spLocks noChangeArrowheads="1"/>
            </p:cNvSpPr>
            <p:nvPr/>
          </p:nvSpPr>
          <p:spPr bwMode="auto">
            <a:xfrm>
              <a:off x="528" y="595"/>
              <a:ext cx="1968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00000"/>
                </a:lnSpc>
              </a:pPr>
              <a:r>
                <a:rPr lang="en-US" sz="3000">
                  <a:solidFill>
                    <a:srgbClr val="660033"/>
                  </a:solidFill>
                  <a:effectLst/>
                  <a:latin typeface="Eurostile" pitchFamily="34" charset="0"/>
                </a:rPr>
                <a:t>First World War</a:t>
              </a:r>
            </a:p>
          </p:txBody>
        </p:sp>
      </p:grpSp>
      <p:sp>
        <p:nvSpPr>
          <p:cNvPr id="2160673" name="Text Box 33"/>
          <p:cNvSpPr txBox="1">
            <a:spLocks noChangeArrowheads="1"/>
          </p:cNvSpPr>
          <p:nvPr/>
        </p:nvSpPr>
        <p:spPr bwMode="auto">
          <a:xfrm>
            <a:off x="304800" y="152400"/>
            <a:ext cx="8534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rgbClr val="500028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100" u="sng">
                <a:solidFill>
                  <a:srgbClr val="500028"/>
                </a:solidFill>
                <a:effectLst/>
                <a:latin typeface="Arial Narrow" pitchFamily="34" charset="0"/>
              </a:rPr>
              <a:t>4.2.4  The Providential Results of the First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6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60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6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60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7935" name="Picture 79" descr="Galileo facing the Roman Inquisition, painting by Cristiano Banti_Public Domain"/>
          <p:cNvPicPr>
            <a:picLocks noChangeAspect="1" noChangeArrowheads="1"/>
          </p:cNvPicPr>
          <p:nvPr/>
        </p:nvPicPr>
        <p:blipFill>
          <a:blip r:embed="rId3"/>
          <a:srcRect l="1755" t="2299" r="1755" b="1149"/>
          <a:stretch>
            <a:fillRect/>
          </a:stretch>
        </p:blipFill>
        <p:spPr bwMode="auto">
          <a:xfrm>
            <a:off x="3276600" y="2227263"/>
            <a:ext cx="4267200" cy="3259137"/>
          </a:xfrm>
          <a:prstGeom prst="rect">
            <a:avLst/>
          </a:prstGeom>
          <a:noFill/>
        </p:spPr>
      </p:pic>
      <p:sp>
        <p:nvSpPr>
          <p:cNvPr id="2297861" name="Text Box 5"/>
          <p:cNvSpPr txBox="1">
            <a:spLocks noChangeArrowheads="1"/>
          </p:cNvSpPr>
          <p:nvPr/>
        </p:nvSpPr>
        <p:spPr bwMode="auto">
          <a:xfrm>
            <a:off x="3200400" y="533400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Feudalism</a:t>
            </a:r>
          </a:p>
        </p:txBody>
      </p:sp>
      <p:sp>
        <p:nvSpPr>
          <p:cNvPr id="2297862" name="Text Box 6"/>
          <p:cNvSpPr txBox="1">
            <a:spLocks noChangeArrowheads="1"/>
          </p:cNvSpPr>
          <p:nvPr/>
        </p:nvSpPr>
        <p:spPr bwMode="auto">
          <a:xfrm>
            <a:off x="3200400" y="1447800"/>
            <a:ext cx="3429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Corruption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of</a:t>
            </a:r>
          </a:p>
          <a:p>
            <a:pPr algn="l" eaLnBrk="0" hangingPunct="0">
              <a:lnSpc>
                <a:spcPct val="75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the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Roman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Church</a:t>
            </a:r>
          </a:p>
        </p:txBody>
      </p:sp>
      <p:grpSp>
        <p:nvGrpSpPr>
          <p:cNvPr id="2297863" name="Group 7"/>
          <p:cNvGrpSpPr>
            <a:grpSpLocks/>
          </p:cNvGrpSpPr>
          <p:nvPr/>
        </p:nvGrpSpPr>
        <p:grpSpPr bwMode="auto">
          <a:xfrm>
            <a:off x="2835275" y="685800"/>
            <a:ext cx="381000" cy="1066800"/>
            <a:chOff x="1728" y="528"/>
            <a:chExt cx="240" cy="672"/>
          </a:xfrm>
        </p:grpSpPr>
        <p:grpSp>
          <p:nvGrpSpPr>
            <p:cNvPr id="2297864" name="Group 8"/>
            <p:cNvGrpSpPr>
              <a:grpSpLocks/>
            </p:cNvGrpSpPr>
            <p:nvPr/>
          </p:nvGrpSpPr>
          <p:grpSpPr bwMode="auto">
            <a:xfrm>
              <a:off x="1824" y="528"/>
              <a:ext cx="144" cy="672"/>
              <a:chOff x="1824" y="528"/>
              <a:chExt cx="144" cy="672"/>
            </a:xfrm>
          </p:grpSpPr>
          <p:sp>
            <p:nvSpPr>
              <p:cNvPr id="2297865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528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297866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52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297867" name="WordArt 11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1536" y="816"/>
                <a:ext cx="62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229786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728" y="840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808080"/>
                  </a:solidFill>
                  <a:effectLst/>
                  <a:latin typeface="Arial Black"/>
                </a:rPr>
                <a:t>_</a:t>
              </a:r>
            </a:p>
          </p:txBody>
        </p:sp>
      </p:grpSp>
      <p:grpSp>
        <p:nvGrpSpPr>
          <p:cNvPr id="2297904" name="Group 48"/>
          <p:cNvGrpSpPr>
            <a:grpSpLocks/>
          </p:cNvGrpSpPr>
          <p:nvPr/>
        </p:nvGrpSpPr>
        <p:grpSpPr bwMode="auto">
          <a:xfrm>
            <a:off x="6400800" y="1143000"/>
            <a:ext cx="2743200" cy="4343400"/>
            <a:chOff x="3372" y="480"/>
            <a:chExt cx="1764" cy="2688"/>
          </a:xfrm>
        </p:grpSpPr>
        <p:sp>
          <p:nvSpPr>
            <p:cNvPr id="2297902" name="AutoShape 46"/>
            <p:cNvSpPr>
              <a:spLocks noChangeArrowheads="1"/>
            </p:cNvSpPr>
            <p:nvPr/>
          </p:nvSpPr>
          <p:spPr bwMode="auto">
            <a:xfrm>
              <a:off x="3456" y="528"/>
              <a:ext cx="1584" cy="25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297899" name="Picture 43" descr="Famous Greek Philosophers and Author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755"/>
            <a:stretch>
              <a:fillRect/>
            </a:stretch>
          </p:blipFill>
          <p:spPr bwMode="auto">
            <a:xfrm>
              <a:off x="3372" y="480"/>
              <a:ext cx="1764" cy="2688"/>
            </a:xfrm>
            <a:prstGeom prst="rect">
              <a:avLst/>
            </a:prstGeom>
            <a:noFill/>
          </p:spPr>
        </p:pic>
      </p:grpSp>
      <p:pic>
        <p:nvPicPr>
          <p:cNvPr id="2297949" name="Picture 93" descr="Scene of Decameron of Giovanni Boccaccio painted by John William Waterhouse 1916"/>
          <p:cNvPicPr>
            <a:picLocks noChangeAspect="1" noChangeArrowheads="1"/>
          </p:cNvPicPr>
          <p:nvPr/>
        </p:nvPicPr>
        <p:blipFill>
          <a:blip r:embed="rId5"/>
          <a:srcRect t="1036" r="-5556" b="-2504"/>
          <a:stretch>
            <a:fillRect/>
          </a:stretch>
        </p:blipFill>
        <p:spPr bwMode="auto">
          <a:xfrm>
            <a:off x="457200" y="228600"/>
            <a:ext cx="8686800" cy="5257800"/>
          </a:xfrm>
          <a:prstGeom prst="rect">
            <a:avLst/>
          </a:prstGeom>
          <a:gradFill rotWithShape="1">
            <a:gsLst>
              <a:gs pos="0">
                <a:srgbClr val="FFEC9D"/>
              </a:gs>
              <a:gs pos="100000">
                <a:schemeClr val="bg1"/>
              </a:gs>
            </a:gsLst>
            <a:lin ang="2700000" scaled="1"/>
          </a:gradFill>
        </p:spPr>
      </p:pic>
      <p:sp>
        <p:nvSpPr>
          <p:cNvPr id="2297934" name="Rectangle 78"/>
          <p:cNvSpPr>
            <a:spLocks noChangeArrowheads="1"/>
          </p:cNvSpPr>
          <p:nvPr/>
        </p:nvSpPr>
        <p:spPr bwMode="auto">
          <a:xfrm>
            <a:off x="6781800" y="4343400"/>
            <a:ext cx="1905000" cy="3810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97882" name="Text Box 26"/>
          <p:cNvSpPr txBox="1">
            <a:spLocks noChangeArrowheads="1"/>
          </p:cNvSpPr>
          <p:nvPr/>
        </p:nvSpPr>
        <p:spPr bwMode="auto">
          <a:xfrm>
            <a:off x="6705600" y="427513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0">
                <a:solidFill>
                  <a:srgbClr val="440022"/>
                </a:solidFill>
                <a:effectLst/>
                <a:latin typeface="Arial Black" pitchFamily="34" charset="0"/>
              </a:rPr>
              <a:t>Cain-type</a:t>
            </a:r>
          </a:p>
        </p:txBody>
      </p:sp>
      <p:sp>
        <p:nvSpPr>
          <p:cNvPr id="2297860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63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97888" name="Group 32"/>
          <p:cNvGrpSpPr>
            <a:grpSpLocks/>
          </p:cNvGrpSpPr>
          <p:nvPr/>
        </p:nvGrpSpPr>
        <p:grpSpPr bwMode="auto">
          <a:xfrm>
            <a:off x="990600" y="5718175"/>
            <a:ext cx="7162800" cy="682625"/>
            <a:chOff x="576" y="3552"/>
            <a:chExt cx="4512" cy="430"/>
          </a:xfrm>
        </p:grpSpPr>
        <p:sp>
          <p:nvSpPr>
            <p:cNvPr id="2297889" name="Text Box 33"/>
            <p:cNvSpPr txBox="1">
              <a:spLocks noChangeArrowheads="1"/>
            </p:cNvSpPr>
            <p:nvPr/>
          </p:nvSpPr>
          <p:spPr bwMode="auto">
            <a:xfrm>
              <a:off x="576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97890" name="Text Box 34"/>
            <p:cNvSpPr txBox="1">
              <a:spLocks noChangeArrowheads="1"/>
            </p:cNvSpPr>
            <p:nvPr/>
          </p:nvSpPr>
          <p:spPr bwMode="auto">
            <a:xfrm>
              <a:off x="816" y="3598"/>
              <a:ext cx="42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The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Cain-type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movement began as a revival of Hellenism.  It gave rise to the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Renaissance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, whose core value was humanism. </a:t>
              </a:r>
              <a:endParaRPr lang="en-US" sz="1600" b="0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2297950" name="Group 94"/>
          <p:cNvGrpSpPr>
            <a:grpSpLocks/>
          </p:cNvGrpSpPr>
          <p:nvPr/>
        </p:nvGrpSpPr>
        <p:grpSpPr bwMode="auto">
          <a:xfrm>
            <a:off x="1616075" y="1600200"/>
            <a:ext cx="228600" cy="1828800"/>
            <a:chOff x="936" y="1200"/>
            <a:chExt cx="144" cy="1152"/>
          </a:xfrm>
        </p:grpSpPr>
        <p:sp>
          <p:nvSpPr>
            <p:cNvPr id="2297951" name="Rectangle 95"/>
            <p:cNvSpPr>
              <a:spLocks noChangeArrowheads="1"/>
            </p:cNvSpPr>
            <p:nvPr/>
          </p:nvSpPr>
          <p:spPr bwMode="auto">
            <a:xfrm>
              <a:off x="984" y="1200"/>
              <a:ext cx="47" cy="1056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7952" name="AutoShape 96"/>
            <p:cNvSpPr>
              <a:spLocks noChangeArrowheads="1"/>
            </p:cNvSpPr>
            <p:nvPr/>
          </p:nvSpPr>
          <p:spPr bwMode="auto">
            <a:xfrm>
              <a:off x="936" y="2208"/>
              <a:ext cx="144" cy="144"/>
            </a:xfrm>
            <a:prstGeom prst="downArrow">
              <a:avLst>
                <a:gd name="adj1" fmla="val 42593"/>
                <a:gd name="adj2" fmla="val 10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7874" name="Group 18"/>
          <p:cNvGrpSpPr>
            <a:grpSpLocks/>
          </p:cNvGrpSpPr>
          <p:nvPr/>
        </p:nvGrpSpPr>
        <p:grpSpPr bwMode="auto">
          <a:xfrm>
            <a:off x="587375" y="685800"/>
            <a:ext cx="2286000" cy="1143000"/>
            <a:chOff x="288" y="528"/>
            <a:chExt cx="1440" cy="720"/>
          </a:xfrm>
        </p:grpSpPr>
        <p:sp>
          <p:nvSpPr>
            <p:cNvPr id="2297875" name="Oval 19"/>
            <p:cNvSpPr>
              <a:spLocks noChangeArrowheads="1"/>
            </p:cNvSpPr>
            <p:nvPr/>
          </p:nvSpPr>
          <p:spPr bwMode="auto">
            <a:xfrm rot="5400000">
              <a:off x="648" y="168"/>
              <a:ext cx="720" cy="1440"/>
            </a:xfrm>
            <a:prstGeom prst="ellipse">
              <a:avLst/>
            </a:prstGeom>
            <a:gradFill rotWithShape="1">
              <a:gsLst>
                <a:gs pos="0">
                  <a:srgbClr val="660033"/>
                </a:gs>
                <a:gs pos="100000">
                  <a:schemeClr val="tx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7876" name="Text Box 20"/>
            <p:cNvSpPr txBox="1">
              <a:spLocks noChangeArrowheads="1"/>
            </p:cNvSpPr>
            <p:nvPr/>
          </p:nvSpPr>
          <p:spPr bwMode="auto">
            <a:xfrm>
              <a:off x="312" y="664"/>
              <a:ext cx="1392" cy="4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Middle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Ages</a:t>
              </a:r>
            </a:p>
          </p:txBody>
        </p:sp>
      </p:grpSp>
      <p:sp>
        <p:nvSpPr>
          <p:cNvPr id="2297953" name="Line 97"/>
          <p:cNvSpPr>
            <a:spLocks noChangeShapeType="1"/>
          </p:cNvSpPr>
          <p:nvPr/>
        </p:nvSpPr>
        <p:spPr bwMode="auto">
          <a:xfrm rot="-3367783">
            <a:off x="3332957" y="3653631"/>
            <a:ext cx="252412" cy="1127125"/>
          </a:xfrm>
          <a:prstGeom prst="line">
            <a:avLst/>
          </a:prstGeom>
          <a:noFill/>
          <a:ln w="76200">
            <a:solidFill>
              <a:srgbClr val="660033">
                <a:alpha val="7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97933" name="Group 77"/>
          <p:cNvGrpSpPr>
            <a:grpSpLocks/>
          </p:cNvGrpSpPr>
          <p:nvPr/>
        </p:nvGrpSpPr>
        <p:grpSpPr bwMode="auto">
          <a:xfrm>
            <a:off x="320675" y="3505200"/>
            <a:ext cx="2819400" cy="782638"/>
            <a:chOff x="202" y="2208"/>
            <a:chExt cx="1776" cy="493"/>
          </a:xfrm>
        </p:grpSpPr>
        <p:sp>
          <p:nvSpPr>
            <p:cNvPr id="2297883" name="AutoShape 27"/>
            <p:cNvSpPr>
              <a:spLocks noChangeArrowheads="1"/>
            </p:cNvSpPr>
            <p:nvPr/>
          </p:nvSpPr>
          <p:spPr bwMode="auto">
            <a:xfrm>
              <a:off x="202" y="2208"/>
              <a:ext cx="1776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12700" algn="ctr">
              <a:solidFill>
                <a:srgbClr val="4C002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grpSp>
          <p:nvGrpSpPr>
            <p:cNvPr id="2297884" name="Group 28"/>
            <p:cNvGrpSpPr>
              <a:grpSpLocks/>
            </p:cNvGrpSpPr>
            <p:nvPr/>
          </p:nvGrpSpPr>
          <p:grpSpPr bwMode="auto">
            <a:xfrm>
              <a:off x="220" y="2208"/>
              <a:ext cx="1739" cy="493"/>
              <a:chOff x="288" y="2640"/>
              <a:chExt cx="1739" cy="493"/>
            </a:xfrm>
          </p:grpSpPr>
          <p:sp>
            <p:nvSpPr>
              <p:cNvPr id="2297885" name="Text Box 29"/>
              <p:cNvSpPr txBox="1">
                <a:spLocks noChangeArrowheads="1"/>
              </p:cNvSpPr>
              <p:nvPr/>
            </p:nvSpPr>
            <p:spPr bwMode="auto">
              <a:xfrm>
                <a:off x="288" y="2640"/>
                <a:ext cx="173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2400" b="0">
                    <a:solidFill>
                      <a:srgbClr val="500028"/>
                    </a:solidFill>
                    <a:effectLst/>
                    <a:latin typeface="Arial Black" pitchFamily="34" charset="0"/>
                  </a:rPr>
                  <a:t>Restoration of</a:t>
                </a:r>
              </a:p>
            </p:txBody>
          </p:sp>
          <p:sp>
            <p:nvSpPr>
              <p:cNvPr id="2297886" name="Text Box 30"/>
              <p:cNvSpPr txBox="1">
                <a:spLocks noChangeArrowheads="1"/>
              </p:cNvSpPr>
              <p:nvPr/>
            </p:nvSpPr>
            <p:spPr bwMode="auto">
              <a:xfrm>
                <a:off x="293" y="2806"/>
                <a:ext cx="17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2400" b="0">
                    <a:solidFill>
                      <a:srgbClr val="500028"/>
                    </a:solidFill>
                    <a:effectLst/>
                    <a:latin typeface="Arial Black" pitchFamily="34" charset="0"/>
                  </a:rPr>
                  <a:t>original</a:t>
                </a:r>
                <a:r>
                  <a:rPr lang="en-US" sz="2800">
                    <a:solidFill>
                      <a:srgbClr val="5000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</a:rPr>
                  <a:t> </a:t>
                </a:r>
                <a:r>
                  <a:rPr lang="en-US" sz="2400" b="0">
                    <a:solidFill>
                      <a:srgbClr val="500028"/>
                    </a:solidFill>
                    <a:effectLst/>
                    <a:latin typeface="Arial Black" pitchFamily="34" charset="0"/>
                  </a:rPr>
                  <a:t>nature</a:t>
                </a:r>
              </a:p>
            </p:txBody>
          </p:sp>
        </p:grpSp>
      </p:grpSp>
      <p:grpSp>
        <p:nvGrpSpPr>
          <p:cNvPr id="2297892" name="Group 36"/>
          <p:cNvGrpSpPr>
            <a:grpSpLocks/>
          </p:cNvGrpSpPr>
          <p:nvPr/>
        </p:nvGrpSpPr>
        <p:grpSpPr bwMode="auto">
          <a:xfrm>
            <a:off x="3962400" y="4038600"/>
            <a:ext cx="2667000" cy="990600"/>
            <a:chOff x="2496" y="2544"/>
            <a:chExt cx="1680" cy="624"/>
          </a:xfrm>
        </p:grpSpPr>
        <p:sp>
          <p:nvSpPr>
            <p:cNvPr id="2297872" name="Oval 16"/>
            <p:cNvSpPr>
              <a:spLocks noChangeArrowheads="1"/>
            </p:cNvSpPr>
            <p:nvPr/>
          </p:nvSpPr>
          <p:spPr bwMode="auto">
            <a:xfrm rot="5400000">
              <a:off x="3024" y="2016"/>
              <a:ext cx="624" cy="1680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0000"/>
                  </a:srgbClr>
                </a:gs>
                <a:gs pos="50000">
                  <a:srgbClr val="B62B00">
                    <a:alpha val="80000"/>
                  </a:srgbClr>
                </a:gs>
                <a:gs pos="100000">
                  <a:srgbClr val="FF9900">
                    <a:alpha val="80000"/>
                  </a:srgbClr>
                </a:gs>
              </a:gsLst>
              <a:lin ang="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7873" name="Text Box 17"/>
            <p:cNvSpPr txBox="1">
              <a:spLocks noChangeArrowheads="1"/>
            </p:cNvSpPr>
            <p:nvPr/>
          </p:nvSpPr>
          <p:spPr bwMode="auto">
            <a:xfrm>
              <a:off x="2520" y="2712"/>
              <a:ext cx="1632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Renaissance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97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29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97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9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9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9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97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97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97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9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9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9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9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9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7934" grpId="0" animBg="1"/>
      <p:bldP spid="2297882" grpId="0"/>
      <p:bldP spid="229795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2720" name="Picture 32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162691" name="Group 3"/>
          <p:cNvGrpSpPr>
            <a:grpSpLocks/>
          </p:cNvGrpSpPr>
          <p:nvPr/>
        </p:nvGrpSpPr>
        <p:grpSpPr bwMode="auto">
          <a:xfrm>
            <a:off x="457200" y="1828800"/>
            <a:ext cx="8001000" cy="762000"/>
            <a:chOff x="288" y="1168"/>
            <a:chExt cx="5040" cy="480"/>
          </a:xfrm>
        </p:grpSpPr>
        <p:sp>
          <p:nvSpPr>
            <p:cNvPr id="2162692" name="Oval 4"/>
            <p:cNvSpPr>
              <a:spLocks noChangeArrowheads="1"/>
            </p:cNvSpPr>
            <p:nvPr/>
          </p:nvSpPr>
          <p:spPr bwMode="auto">
            <a:xfrm>
              <a:off x="288" y="1168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2162693" name="Text Box 5"/>
            <p:cNvSpPr txBox="1">
              <a:spLocks noChangeArrowheads="1"/>
            </p:cNvSpPr>
            <p:nvPr/>
          </p:nvSpPr>
          <p:spPr bwMode="auto">
            <a:xfrm>
              <a:off x="576" y="1182"/>
              <a:ext cx="4752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Fulfilled the formation-stage indemnity condition to restore God’s three blessings </a:t>
              </a:r>
            </a:p>
          </p:txBody>
        </p:sp>
      </p:grpSp>
      <p:sp>
        <p:nvSpPr>
          <p:cNvPr id="2162694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62695" name="Group 7"/>
          <p:cNvGrpSpPr>
            <a:grpSpLocks/>
          </p:cNvGrpSpPr>
          <p:nvPr/>
        </p:nvGrpSpPr>
        <p:grpSpPr bwMode="auto">
          <a:xfrm>
            <a:off x="457200" y="2667000"/>
            <a:ext cx="8382000" cy="762000"/>
            <a:chOff x="288" y="1776"/>
            <a:chExt cx="5280" cy="480"/>
          </a:xfrm>
        </p:grpSpPr>
        <p:sp>
          <p:nvSpPr>
            <p:cNvPr id="2162696" name="Oval 8"/>
            <p:cNvSpPr>
              <a:spLocks noChangeArrowheads="1"/>
            </p:cNvSpPr>
            <p:nvPr/>
          </p:nvSpPr>
          <p:spPr bwMode="auto">
            <a:xfrm>
              <a:off x="288" y="1776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2162697" name="Text Box 9"/>
            <p:cNvSpPr txBox="1">
              <a:spLocks noChangeArrowheads="1"/>
            </p:cNvSpPr>
            <p:nvPr/>
          </p:nvSpPr>
          <p:spPr bwMode="auto">
            <a:xfrm>
              <a:off x="576" y="1790"/>
              <a:ext cx="4992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Fulfilled the indemnity condition to restore the first blessing</a:t>
              </a:r>
            </a:p>
          </p:txBody>
        </p:sp>
      </p:grpSp>
      <p:grpSp>
        <p:nvGrpSpPr>
          <p:cNvPr id="2162698" name="Group 10"/>
          <p:cNvGrpSpPr>
            <a:grpSpLocks/>
          </p:cNvGrpSpPr>
          <p:nvPr/>
        </p:nvGrpSpPr>
        <p:grpSpPr bwMode="auto">
          <a:xfrm>
            <a:off x="457200" y="3505200"/>
            <a:ext cx="8229600" cy="762000"/>
            <a:chOff x="288" y="2304"/>
            <a:chExt cx="5184" cy="480"/>
          </a:xfrm>
        </p:grpSpPr>
        <p:sp>
          <p:nvSpPr>
            <p:cNvPr id="2162699" name="Oval 11"/>
            <p:cNvSpPr>
              <a:spLocks noChangeArrowheads="1"/>
            </p:cNvSpPr>
            <p:nvPr/>
          </p:nvSpPr>
          <p:spPr bwMode="auto">
            <a:xfrm>
              <a:off x="288" y="2304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  <p:sp>
          <p:nvSpPr>
            <p:cNvPr id="2162700" name="Text Box 12"/>
            <p:cNvSpPr txBox="1">
              <a:spLocks noChangeArrowheads="1"/>
            </p:cNvSpPr>
            <p:nvPr/>
          </p:nvSpPr>
          <p:spPr bwMode="auto">
            <a:xfrm>
              <a:off x="576" y="2318"/>
              <a:ext cx="4896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Established the formation-stage foundation</a:t>
              </a:r>
            </a:p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for the restoration of God’s sovereignty</a:t>
              </a:r>
            </a:p>
          </p:txBody>
        </p:sp>
      </p:grpSp>
      <p:grpSp>
        <p:nvGrpSpPr>
          <p:cNvPr id="2162714" name="Group 26"/>
          <p:cNvGrpSpPr>
            <a:grpSpLocks/>
          </p:cNvGrpSpPr>
          <p:nvPr/>
        </p:nvGrpSpPr>
        <p:grpSpPr bwMode="auto">
          <a:xfrm>
            <a:off x="685800" y="5762625"/>
            <a:ext cx="7848600" cy="638175"/>
            <a:chOff x="528" y="3630"/>
            <a:chExt cx="4944" cy="402"/>
          </a:xfrm>
        </p:grpSpPr>
        <p:sp>
          <p:nvSpPr>
            <p:cNvPr id="2162702" name="Text Box 14"/>
            <p:cNvSpPr txBox="1">
              <a:spLocks noChangeArrowheads="1"/>
            </p:cNvSpPr>
            <p:nvPr/>
          </p:nvSpPr>
          <p:spPr bwMode="auto">
            <a:xfrm>
              <a:off x="864" y="3630"/>
              <a:ext cx="46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Established, through the victory of democracy, the formation-stage foundation for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restoration of God’s sovereignty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62703" name="Oval 15"/>
            <p:cNvSpPr>
              <a:spLocks noChangeArrowheads="1"/>
            </p:cNvSpPr>
            <p:nvPr/>
          </p:nvSpPr>
          <p:spPr bwMode="auto">
            <a:xfrm>
              <a:off x="528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2162715" name="Group 27"/>
          <p:cNvGrpSpPr>
            <a:grpSpLocks/>
          </p:cNvGrpSpPr>
          <p:nvPr/>
        </p:nvGrpSpPr>
        <p:grpSpPr bwMode="auto">
          <a:xfrm>
            <a:off x="533400" y="838200"/>
            <a:ext cx="8077200" cy="762000"/>
            <a:chOff x="336" y="528"/>
            <a:chExt cx="5088" cy="480"/>
          </a:xfrm>
        </p:grpSpPr>
        <p:sp>
          <p:nvSpPr>
            <p:cNvPr id="2162716" name="Oval 28" descr="Parchment"/>
            <p:cNvSpPr>
              <a:spLocks noChangeArrowheads="1"/>
            </p:cNvSpPr>
            <p:nvPr/>
          </p:nvSpPr>
          <p:spPr bwMode="auto">
            <a:xfrm>
              <a:off x="336" y="528"/>
              <a:ext cx="5088" cy="480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28575" algn="ctr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62717" name="Line 29"/>
            <p:cNvSpPr>
              <a:spLocks noChangeShapeType="1"/>
            </p:cNvSpPr>
            <p:nvPr/>
          </p:nvSpPr>
          <p:spPr bwMode="auto">
            <a:xfrm rot="-21600000">
              <a:off x="2496" y="768"/>
              <a:ext cx="288" cy="0"/>
            </a:xfrm>
            <a:prstGeom prst="line">
              <a:avLst/>
            </a:prstGeom>
            <a:noFill/>
            <a:ln w="8890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62718" name="Text Box 30"/>
            <p:cNvSpPr txBox="1">
              <a:spLocks noChangeArrowheads="1"/>
            </p:cNvSpPr>
            <p:nvPr/>
          </p:nvSpPr>
          <p:spPr bwMode="auto">
            <a:xfrm>
              <a:off x="2784" y="595"/>
              <a:ext cx="2304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3000">
                  <a:solidFill>
                    <a:srgbClr val="500028"/>
                  </a:solidFill>
                  <a:effectLst/>
                  <a:latin typeface="Eurostile" pitchFamily="34" charset="0"/>
                </a:rPr>
                <a:t>Victory of God’s side</a:t>
              </a:r>
            </a:p>
          </p:txBody>
        </p:sp>
        <p:sp>
          <p:nvSpPr>
            <p:cNvPr id="2162719" name="Text Box 31"/>
            <p:cNvSpPr txBox="1">
              <a:spLocks noChangeArrowheads="1"/>
            </p:cNvSpPr>
            <p:nvPr/>
          </p:nvSpPr>
          <p:spPr bwMode="auto">
            <a:xfrm>
              <a:off x="528" y="595"/>
              <a:ext cx="1968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00000"/>
                </a:lnSpc>
              </a:pPr>
              <a:r>
                <a:rPr lang="en-US" sz="3000">
                  <a:solidFill>
                    <a:srgbClr val="500028"/>
                  </a:solidFill>
                  <a:effectLst/>
                  <a:latin typeface="Eurostile" pitchFamily="34" charset="0"/>
                </a:rPr>
                <a:t>First World War</a:t>
              </a:r>
            </a:p>
          </p:txBody>
        </p:sp>
      </p:grpSp>
      <p:sp>
        <p:nvSpPr>
          <p:cNvPr id="2162721" name="Text Box 33"/>
          <p:cNvSpPr txBox="1">
            <a:spLocks noChangeArrowheads="1"/>
          </p:cNvSpPr>
          <p:nvPr/>
        </p:nvSpPr>
        <p:spPr bwMode="auto">
          <a:xfrm>
            <a:off x="304800" y="152400"/>
            <a:ext cx="8534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rgbClr val="500028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100" u="sng">
                <a:solidFill>
                  <a:srgbClr val="500028"/>
                </a:solidFill>
                <a:effectLst/>
                <a:latin typeface="Arial Narrow" pitchFamily="34" charset="0"/>
              </a:rPr>
              <a:t>4.2.4  The Providential Results of the First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6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62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6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6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4773" name="Picture 37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164739" name="Group 3"/>
          <p:cNvGrpSpPr>
            <a:grpSpLocks/>
          </p:cNvGrpSpPr>
          <p:nvPr/>
        </p:nvGrpSpPr>
        <p:grpSpPr bwMode="auto">
          <a:xfrm>
            <a:off x="457200" y="1828800"/>
            <a:ext cx="8001000" cy="762000"/>
            <a:chOff x="288" y="1168"/>
            <a:chExt cx="5040" cy="480"/>
          </a:xfrm>
        </p:grpSpPr>
        <p:sp>
          <p:nvSpPr>
            <p:cNvPr id="2164740" name="Oval 4"/>
            <p:cNvSpPr>
              <a:spLocks noChangeArrowheads="1"/>
            </p:cNvSpPr>
            <p:nvPr/>
          </p:nvSpPr>
          <p:spPr bwMode="auto">
            <a:xfrm>
              <a:off x="288" y="1168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2164741" name="Text Box 5"/>
            <p:cNvSpPr txBox="1">
              <a:spLocks noChangeArrowheads="1"/>
            </p:cNvSpPr>
            <p:nvPr/>
          </p:nvSpPr>
          <p:spPr bwMode="auto">
            <a:xfrm>
              <a:off x="576" y="1182"/>
              <a:ext cx="4752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Fulfilled the formation-stage indemnity condition to restore God’s three blessings </a:t>
              </a:r>
            </a:p>
          </p:txBody>
        </p:sp>
      </p:grpSp>
      <p:sp>
        <p:nvSpPr>
          <p:cNvPr id="2164742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64743" name="Group 7"/>
          <p:cNvGrpSpPr>
            <a:grpSpLocks/>
          </p:cNvGrpSpPr>
          <p:nvPr/>
        </p:nvGrpSpPr>
        <p:grpSpPr bwMode="auto">
          <a:xfrm>
            <a:off x="457200" y="2667000"/>
            <a:ext cx="8382000" cy="762000"/>
            <a:chOff x="288" y="1776"/>
            <a:chExt cx="5280" cy="480"/>
          </a:xfrm>
        </p:grpSpPr>
        <p:sp>
          <p:nvSpPr>
            <p:cNvPr id="2164744" name="Oval 8"/>
            <p:cNvSpPr>
              <a:spLocks noChangeArrowheads="1"/>
            </p:cNvSpPr>
            <p:nvPr/>
          </p:nvSpPr>
          <p:spPr bwMode="auto">
            <a:xfrm>
              <a:off x="288" y="1776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2164745" name="Text Box 9"/>
            <p:cNvSpPr txBox="1">
              <a:spLocks noChangeArrowheads="1"/>
            </p:cNvSpPr>
            <p:nvPr/>
          </p:nvSpPr>
          <p:spPr bwMode="auto">
            <a:xfrm>
              <a:off x="576" y="1790"/>
              <a:ext cx="4992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Fulfilled the indemnity condition to restore the first blessing</a:t>
              </a:r>
            </a:p>
          </p:txBody>
        </p:sp>
      </p:grpSp>
      <p:grpSp>
        <p:nvGrpSpPr>
          <p:cNvPr id="2164746" name="Group 10"/>
          <p:cNvGrpSpPr>
            <a:grpSpLocks/>
          </p:cNvGrpSpPr>
          <p:nvPr/>
        </p:nvGrpSpPr>
        <p:grpSpPr bwMode="auto">
          <a:xfrm>
            <a:off x="457200" y="3505200"/>
            <a:ext cx="8229600" cy="762000"/>
            <a:chOff x="288" y="2304"/>
            <a:chExt cx="5184" cy="480"/>
          </a:xfrm>
        </p:grpSpPr>
        <p:sp>
          <p:nvSpPr>
            <p:cNvPr id="2164747" name="Oval 11"/>
            <p:cNvSpPr>
              <a:spLocks noChangeArrowheads="1"/>
            </p:cNvSpPr>
            <p:nvPr/>
          </p:nvSpPr>
          <p:spPr bwMode="auto">
            <a:xfrm>
              <a:off x="288" y="2304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  <p:sp>
          <p:nvSpPr>
            <p:cNvPr id="2164748" name="Text Box 12"/>
            <p:cNvSpPr txBox="1">
              <a:spLocks noChangeArrowheads="1"/>
            </p:cNvSpPr>
            <p:nvPr/>
          </p:nvSpPr>
          <p:spPr bwMode="auto">
            <a:xfrm>
              <a:off x="576" y="2318"/>
              <a:ext cx="4896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Established the formation-stage foundation</a:t>
              </a:r>
            </a:p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for the restoration of God’s sovereignty</a:t>
              </a:r>
            </a:p>
          </p:txBody>
        </p:sp>
      </p:grpSp>
      <p:grpSp>
        <p:nvGrpSpPr>
          <p:cNvPr id="2164762" name="Group 26"/>
          <p:cNvGrpSpPr>
            <a:grpSpLocks/>
          </p:cNvGrpSpPr>
          <p:nvPr/>
        </p:nvGrpSpPr>
        <p:grpSpPr bwMode="auto">
          <a:xfrm>
            <a:off x="838200" y="5638800"/>
            <a:ext cx="7391400" cy="989013"/>
            <a:chOff x="480" y="3552"/>
            <a:chExt cx="4656" cy="623"/>
          </a:xfrm>
        </p:grpSpPr>
        <p:sp>
          <p:nvSpPr>
            <p:cNvPr id="2164760" name="Text Box 24"/>
            <p:cNvSpPr txBox="1">
              <a:spLocks noChangeArrowheads="1"/>
            </p:cNvSpPr>
            <p:nvPr/>
          </p:nvSpPr>
          <p:spPr bwMode="auto">
            <a:xfrm>
              <a:off x="480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64761" name="Text Box 25"/>
            <p:cNvSpPr txBox="1">
              <a:spLocks noChangeArrowheads="1"/>
            </p:cNvSpPr>
            <p:nvPr/>
          </p:nvSpPr>
          <p:spPr bwMode="auto">
            <a:xfrm>
              <a:off x="720" y="3601"/>
              <a:ext cx="441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This laid the foundation for the birth of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returning Christ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, and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formation stage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the dispensation of the Second Advent commenced </a:t>
              </a:r>
              <a:r>
                <a:rPr lang="en-US" sz="16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371).</a:t>
              </a:r>
            </a:p>
          </p:txBody>
        </p:sp>
      </p:grpSp>
      <p:grpSp>
        <p:nvGrpSpPr>
          <p:cNvPr id="2164764" name="Group 28"/>
          <p:cNvGrpSpPr>
            <a:grpSpLocks/>
          </p:cNvGrpSpPr>
          <p:nvPr/>
        </p:nvGrpSpPr>
        <p:grpSpPr bwMode="auto">
          <a:xfrm>
            <a:off x="533400" y="838202"/>
            <a:ext cx="8077200" cy="762000"/>
            <a:chOff x="336" y="528"/>
            <a:chExt cx="5088" cy="480"/>
          </a:xfrm>
        </p:grpSpPr>
        <p:sp>
          <p:nvSpPr>
            <p:cNvPr id="2164765" name="Oval 29" descr="Parchment"/>
            <p:cNvSpPr>
              <a:spLocks noChangeArrowheads="1"/>
            </p:cNvSpPr>
            <p:nvPr/>
          </p:nvSpPr>
          <p:spPr bwMode="auto">
            <a:xfrm>
              <a:off x="336" y="528"/>
              <a:ext cx="5088" cy="480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28575" algn="ctr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64766" name="Line 30"/>
            <p:cNvSpPr>
              <a:spLocks noChangeShapeType="1"/>
            </p:cNvSpPr>
            <p:nvPr/>
          </p:nvSpPr>
          <p:spPr bwMode="auto">
            <a:xfrm>
              <a:off x="2496" y="768"/>
              <a:ext cx="288" cy="0"/>
            </a:xfrm>
            <a:prstGeom prst="line">
              <a:avLst/>
            </a:prstGeom>
            <a:noFill/>
            <a:ln w="8890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2164767" name="Text Box 31"/>
            <p:cNvSpPr txBox="1">
              <a:spLocks noChangeArrowheads="1"/>
            </p:cNvSpPr>
            <p:nvPr/>
          </p:nvSpPr>
          <p:spPr bwMode="auto">
            <a:xfrm>
              <a:off x="2784" y="595"/>
              <a:ext cx="2304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3000">
                  <a:solidFill>
                    <a:srgbClr val="500028"/>
                  </a:solidFill>
                  <a:effectLst/>
                  <a:latin typeface="Eurostile" pitchFamily="34" charset="0"/>
                </a:rPr>
                <a:t>Victory of God’s side</a:t>
              </a:r>
            </a:p>
          </p:txBody>
        </p:sp>
        <p:sp>
          <p:nvSpPr>
            <p:cNvPr id="2164768" name="Text Box 32"/>
            <p:cNvSpPr txBox="1">
              <a:spLocks noChangeArrowheads="1"/>
            </p:cNvSpPr>
            <p:nvPr/>
          </p:nvSpPr>
          <p:spPr bwMode="auto">
            <a:xfrm>
              <a:off x="528" y="595"/>
              <a:ext cx="1968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00000"/>
                </a:lnSpc>
              </a:pPr>
              <a:r>
                <a:rPr lang="en-US" sz="3000">
                  <a:solidFill>
                    <a:srgbClr val="500028"/>
                  </a:solidFill>
                  <a:effectLst/>
                  <a:latin typeface="Eurostile" pitchFamily="34" charset="0"/>
                </a:rPr>
                <a:t>First World War</a:t>
              </a:r>
            </a:p>
          </p:txBody>
        </p:sp>
      </p:grpSp>
      <p:sp>
        <p:nvSpPr>
          <p:cNvPr id="2164770" name="Rectangle 34" descr="479031"/>
          <p:cNvSpPr>
            <a:spLocks noChangeArrowheads="1"/>
          </p:cNvSpPr>
          <p:nvPr/>
        </p:nvSpPr>
        <p:spPr bwMode="auto">
          <a:xfrm>
            <a:off x="381000" y="4343400"/>
            <a:ext cx="8382000" cy="990600"/>
          </a:xfrm>
          <a:prstGeom prst="rect">
            <a:avLst/>
          </a:prstGeom>
          <a:blipFill dpi="0" rotWithShape="0">
            <a:blip r:embed="rId5"/>
            <a:srcRect/>
            <a:stretch>
              <a:fillRect b="-464103"/>
            </a:stretch>
          </a:blipFill>
          <a:ln w="19050" algn="ctr">
            <a:solidFill>
              <a:srgbClr val="54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64771" name="Text Box 35"/>
          <p:cNvSpPr txBox="1">
            <a:spLocks noChangeArrowheads="1"/>
          </p:cNvSpPr>
          <p:nvPr/>
        </p:nvSpPr>
        <p:spPr bwMode="auto">
          <a:xfrm>
            <a:off x="1562100" y="4389438"/>
            <a:ext cx="6019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Foundation for the returning Christ’s birth</a:t>
            </a:r>
          </a:p>
        </p:txBody>
      </p:sp>
      <p:sp>
        <p:nvSpPr>
          <p:cNvPr id="2164772" name="Text Box 36"/>
          <p:cNvSpPr txBox="1">
            <a:spLocks noChangeArrowheads="1"/>
          </p:cNvSpPr>
          <p:nvPr/>
        </p:nvSpPr>
        <p:spPr bwMode="auto">
          <a:xfrm>
            <a:off x="419100" y="4770438"/>
            <a:ext cx="8305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Formation stage of the dispensation of the Second Advent</a:t>
            </a:r>
          </a:p>
        </p:txBody>
      </p:sp>
      <p:sp>
        <p:nvSpPr>
          <p:cNvPr id="2164774" name="Text Box 38"/>
          <p:cNvSpPr txBox="1">
            <a:spLocks noChangeArrowheads="1"/>
          </p:cNvSpPr>
          <p:nvPr/>
        </p:nvSpPr>
        <p:spPr bwMode="auto">
          <a:xfrm>
            <a:off x="304800" y="152400"/>
            <a:ext cx="8534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rgbClr val="500028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100" u="sng" dirty="0">
                <a:solidFill>
                  <a:srgbClr val="500028"/>
                </a:solidFill>
                <a:effectLst/>
                <a:latin typeface="Arial Narrow" pitchFamily="34" charset="0"/>
              </a:rPr>
              <a:t>4.2.4  The Providential Results of the First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6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64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6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6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6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6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6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6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4770" grpId="0" animBg="1"/>
      <p:bldP spid="2164771" grpId="0"/>
      <p:bldP spid="216477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6856" name="Picture 72" descr="Arc du Triomphe, after Paris was liberated on August 25, 1944 _PD"/>
          <p:cNvPicPr>
            <a:picLocks noChangeAspect="1" noChangeArrowheads="1"/>
          </p:cNvPicPr>
          <p:nvPr/>
        </p:nvPicPr>
        <p:blipFill>
          <a:blip r:embed="rId3"/>
          <a:srcRect t="4713" b="17912"/>
          <a:stretch>
            <a:fillRect/>
          </a:stretch>
        </p:blipFill>
        <p:spPr bwMode="auto">
          <a:xfrm>
            <a:off x="0" y="0"/>
            <a:ext cx="9144000" cy="5511800"/>
          </a:xfrm>
          <a:prstGeom prst="rect">
            <a:avLst/>
          </a:prstGeom>
          <a:noFill/>
        </p:spPr>
      </p:pic>
      <p:sp>
        <p:nvSpPr>
          <p:cNvPr id="2166810" name="Text Box 26"/>
          <p:cNvSpPr txBox="1">
            <a:spLocks noChangeArrowheads="1"/>
          </p:cNvSpPr>
          <p:nvPr/>
        </p:nvSpPr>
        <p:spPr bwMode="auto">
          <a:xfrm>
            <a:off x="381000" y="288925"/>
            <a:ext cx="815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10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4.3  The Second World War </a:t>
            </a:r>
            <a:r>
              <a:rPr lang="en-US" sz="23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(1939 – 1945)</a:t>
            </a:r>
          </a:p>
        </p:txBody>
      </p:sp>
      <p:sp>
        <p:nvSpPr>
          <p:cNvPr id="2166811" name="Text Box 27"/>
          <p:cNvSpPr txBox="1">
            <a:spLocks noChangeArrowheads="1"/>
          </p:cNvSpPr>
          <p:nvPr/>
        </p:nvSpPr>
        <p:spPr bwMode="auto">
          <a:xfrm>
            <a:off x="381000" y="854075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23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4.3.1  Summary of the Providence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				</a:t>
            </a:r>
            <a:r>
              <a:rPr lang="en-US" sz="2400" b="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in the Second World War</a:t>
            </a:r>
          </a:p>
        </p:txBody>
      </p:sp>
      <p:sp>
        <p:nvSpPr>
          <p:cNvPr id="2166818" name="WordArt 34"/>
          <p:cNvSpPr>
            <a:spLocks noChangeArrowheads="1" noChangeShapeType="1" noTextEdit="1"/>
          </p:cNvSpPr>
          <p:nvPr/>
        </p:nvSpPr>
        <p:spPr bwMode="auto">
          <a:xfrm>
            <a:off x="4191000" y="3059113"/>
            <a:ext cx="723900" cy="598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>
                    <a:alpha val="70000"/>
                  </a:srgbClr>
                </a:solidFill>
                <a:effectLst/>
                <a:latin typeface="Arial Rounded MT Bold"/>
              </a:rPr>
              <a:t>X</a:t>
            </a:r>
          </a:p>
        </p:txBody>
      </p:sp>
      <p:grpSp>
        <p:nvGrpSpPr>
          <p:cNvPr id="2166834" name="Group 50"/>
          <p:cNvGrpSpPr>
            <a:grpSpLocks/>
          </p:cNvGrpSpPr>
          <p:nvPr/>
        </p:nvGrpSpPr>
        <p:grpSpPr bwMode="auto">
          <a:xfrm>
            <a:off x="1257300" y="2192338"/>
            <a:ext cx="2286000" cy="469900"/>
            <a:chOff x="840" y="1285"/>
            <a:chExt cx="1440" cy="296"/>
          </a:xfrm>
        </p:grpSpPr>
        <p:sp>
          <p:nvSpPr>
            <p:cNvPr id="2166804" name="AutoShape 20"/>
            <p:cNvSpPr>
              <a:spLocks noChangeArrowheads="1"/>
            </p:cNvSpPr>
            <p:nvPr/>
          </p:nvSpPr>
          <p:spPr bwMode="auto">
            <a:xfrm>
              <a:off x="840" y="1285"/>
              <a:ext cx="1440" cy="296"/>
            </a:xfrm>
            <a:prstGeom prst="roundRect">
              <a:avLst>
                <a:gd name="adj" fmla="val 16667"/>
              </a:avLst>
            </a:prstGeom>
            <a:solidFill>
              <a:srgbClr val="F6F000">
                <a:alpha val="80000"/>
              </a:srgbClr>
            </a:solidFill>
            <a:ln w="12700" algn="ctr">
              <a:solidFill>
                <a:srgbClr val="E0D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</a:pPr>
              <a:endParaRPr lang="en-US">
                <a:solidFill>
                  <a:srgbClr val="CAC500"/>
                </a:solidFill>
                <a:effectLst/>
              </a:endParaRPr>
            </a:p>
          </p:txBody>
        </p:sp>
        <p:sp>
          <p:nvSpPr>
            <p:cNvPr id="2166805" name="Text Box 21"/>
            <p:cNvSpPr txBox="1">
              <a:spLocks noChangeArrowheads="1"/>
            </p:cNvSpPr>
            <p:nvPr/>
          </p:nvSpPr>
          <p:spPr bwMode="auto">
            <a:xfrm>
              <a:off x="840" y="1314"/>
              <a:ext cx="1440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>
                  <a:solidFill>
                    <a:srgbClr val="000066"/>
                  </a:solidFill>
                  <a:effectLst/>
                  <a:latin typeface="Arial Black" pitchFamily="34" charset="0"/>
                </a:rPr>
                <a:t>Abel</a:t>
              </a:r>
            </a:p>
          </p:txBody>
        </p:sp>
      </p:grpSp>
      <p:grpSp>
        <p:nvGrpSpPr>
          <p:cNvPr id="2166832" name="Group 48"/>
          <p:cNvGrpSpPr>
            <a:grpSpLocks/>
          </p:cNvGrpSpPr>
          <p:nvPr/>
        </p:nvGrpSpPr>
        <p:grpSpPr bwMode="auto">
          <a:xfrm>
            <a:off x="990600" y="2844800"/>
            <a:ext cx="2819400" cy="1100138"/>
            <a:chOff x="672" y="1696"/>
            <a:chExt cx="1776" cy="693"/>
          </a:xfrm>
        </p:grpSpPr>
        <p:sp>
          <p:nvSpPr>
            <p:cNvPr id="2166819" name="Oval 35"/>
            <p:cNvSpPr>
              <a:spLocks noChangeArrowheads="1"/>
            </p:cNvSpPr>
            <p:nvPr/>
          </p:nvSpPr>
          <p:spPr bwMode="auto">
            <a:xfrm rot="5400000">
              <a:off x="1213" y="1155"/>
              <a:ext cx="693" cy="1776"/>
            </a:xfrm>
            <a:prstGeom prst="ellipse">
              <a:avLst/>
            </a:prstGeom>
            <a:gradFill rotWithShape="0">
              <a:gsLst>
                <a:gs pos="0">
                  <a:srgbClr val="FFFFCC">
                    <a:alpha val="70000"/>
                  </a:srgbClr>
                </a:gs>
                <a:gs pos="100000">
                  <a:srgbClr val="F6F000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AC5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820" name="Text Box 36"/>
            <p:cNvSpPr txBox="1">
              <a:spLocks noChangeArrowheads="1"/>
            </p:cNvSpPr>
            <p:nvPr/>
          </p:nvSpPr>
          <p:spPr bwMode="auto">
            <a:xfrm>
              <a:off x="739" y="1893"/>
              <a:ext cx="1642" cy="2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800" b="0" dirty="0">
                  <a:solidFill>
                    <a:srgbClr val="000066"/>
                  </a:solidFill>
                  <a:effectLst>
                    <a:outerShdw dist="25400" dir="600000" algn="tl">
                      <a:schemeClr val="bg1"/>
                    </a:outerShdw>
                  </a:effectLst>
                  <a:latin typeface="Arial Black" pitchFamily="34" charset="0"/>
                </a:rPr>
                <a:t>Democracy</a:t>
              </a:r>
            </a:p>
          </p:txBody>
        </p:sp>
      </p:grpSp>
      <p:grpSp>
        <p:nvGrpSpPr>
          <p:cNvPr id="2166833" name="Group 49"/>
          <p:cNvGrpSpPr>
            <a:grpSpLocks/>
          </p:cNvGrpSpPr>
          <p:nvPr/>
        </p:nvGrpSpPr>
        <p:grpSpPr bwMode="auto">
          <a:xfrm>
            <a:off x="5600700" y="2192338"/>
            <a:ext cx="2286000" cy="469900"/>
            <a:chOff x="3183" y="1285"/>
            <a:chExt cx="1440" cy="296"/>
          </a:xfrm>
        </p:grpSpPr>
        <p:sp>
          <p:nvSpPr>
            <p:cNvPr id="2166802" name="AutoShape 18"/>
            <p:cNvSpPr>
              <a:spLocks noChangeArrowheads="1"/>
            </p:cNvSpPr>
            <p:nvPr/>
          </p:nvSpPr>
          <p:spPr bwMode="auto">
            <a:xfrm>
              <a:off x="3183" y="1285"/>
              <a:ext cx="1440" cy="296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80000"/>
              </a:srgbClr>
            </a:solidFill>
            <a:ln w="12700" algn="ctr">
              <a:solidFill>
                <a:srgbClr val="C67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803" name="Text Box 19"/>
            <p:cNvSpPr txBox="1">
              <a:spLocks noChangeArrowheads="1"/>
            </p:cNvSpPr>
            <p:nvPr/>
          </p:nvSpPr>
          <p:spPr bwMode="auto">
            <a:xfrm>
              <a:off x="3183" y="1314"/>
              <a:ext cx="1440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Cain</a:t>
              </a:r>
            </a:p>
          </p:txBody>
        </p:sp>
      </p:grpSp>
      <p:grpSp>
        <p:nvGrpSpPr>
          <p:cNvPr id="2166831" name="Group 47"/>
          <p:cNvGrpSpPr>
            <a:grpSpLocks/>
          </p:cNvGrpSpPr>
          <p:nvPr/>
        </p:nvGrpSpPr>
        <p:grpSpPr bwMode="auto">
          <a:xfrm>
            <a:off x="5334000" y="2844800"/>
            <a:ext cx="2819400" cy="1100138"/>
            <a:chOff x="3015" y="1696"/>
            <a:chExt cx="1776" cy="693"/>
          </a:xfrm>
        </p:grpSpPr>
        <p:sp>
          <p:nvSpPr>
            <p:cNvPr id="2166821" name="Oval 37"/>
            <p:cNvSpPr>
              <a:spLocks noChangeArrowheads="1"/>
            </p:cNvSpPr>
            <p:nvPr/>
          </p:nvSpPr>
          <p:spPr bwMode="auto">
            <a:xfrm rot="5400000">
              <a:off x="3556" y="1155"/>
              <a:ext cx="693" cy="1776"/>
            </a:xfrm>
            <a:prstGeom prst="ellipse">
              <a:avLst/>
            </a:prstGeom>
            <a:gradFill rotWithShape="0">
              <a:gsLst>
                <a:gs pos="0">
                  <a:srgbClr val="FF9900">
                    <a:alpha val="70000"/>
                  </a:srgbClr>
                </a:gs>
                <a:gs pos="50000">
                  <a:srgbClr val="CC3300">
                    <a:alpha val="70000"/>
                  </a:srgbClr>
                </a:gs>
                <a:gs pos="100000">
                  <a:srgbClr val="FF9900">
                    <a:alpha val="70000"/>
                  </a:srgbClr>
                </a:gs>
              </a:gsLst>
              <a:lin ang="5400000" scaled="1"/>
            </a:gradFill>
            <a:ln w="12700" algn="ctr">
              <a:solidFill>
                <a:srgbClr val="C67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822" name="Text Box 38"/>
            <p:cNvSpPr txBox="1">
              <a:spLocks noChangeArrowheads="1"/>
            </p:cNvSpPr>
            <p:nvPr/>
          </p:nvSpPr>
          <p:spPr bwMode="auto">
            <a:xfrm>
              <a:off x="3200" y="1893"/>
              <a:ext cx="1406" cy="2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Fascism</a:t>
              </a:r>
            </a:p>
          </p:txBody>
        </p:sp>
      </p:grpSp>
      <p:sp>
        <p:nvSpPr>
          <p:cNvPr id="2166806" name="Rectangle 2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66859" name="Group 75"/>
          <p:cNvGrpSpPr>
            <a:grpSpLocks/>
          </p:cNvGrpSpPr>
          <p:nvPr/>
        </p:nvGrpSpPr>
        <p:grpSpPr bwMode="auto">
          <a:xfrm>
            <a:off x="1219200" y="5638800"/>
            <a:ext cx="6629400" cy="941388"/>
            <a:chOff x="768" y="3552"/>
            <a:chExt cx="4176" cy="593"/>
          </a:xfrm>
        </p:grpSpPr>
        <p:sp>
          <p:nvSpPr>
            <p:cNvPr id="2166808" name="Text Box 24"/>
            <p:cNvSpPr txBox="1">
              <a:spLocks noChangeArrowheads="1"/>
            </p:cNvSpPr>
            <p:nvPr/>
          </p:nvSpPr>
          <p:spPr bwMode="auto">
            <a:xfrm>
              <a:off x="768" y="3552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66809" name="Text Box 25"/>
            <p:cNvSpPr txBox="1">
              <a:spLocks noChangeArrowheads="1"/>
            </p:cNvSpPr>
            <p:nvPr/>
          </p:nvSpPr>
          <p:spPr bwMode="auto">
            <a:xfrm>
              <a:off x="960" y="3598"/>
              <a:ext cx="3984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the Second World War,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democracy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while standing upon the formation stage victory attained in the First World War, defeated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fascism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secured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victory at the growth stage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0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166846" name="Rectangle 62"/>
          <p:cNvSpPr>
            <a:spLocks noChangeArrowheads="1"/>
          </p:cNvSpPr>
          <p:nvPr/>
        </p:nvSpPr>
        <p:spPr bwMode="auto">
          <a:xfrm>
            <a:off x="990600" y="4640263"/>
            <a:ext cx="7162800" cy="457200"/>
          </a:xfrm>
          <a:prstGeom prst="rect">
            <a:avLst/>
          </a:prstGeom>
          <a:solidFill>
            <a:srgbClr val="FFFFFF">
              <a:alpha val="39999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66823" name="Text Box 39"/>
          <p:cNvSpPr txBox="1">
            <a:spLocks noChangeArrowheads="1"/>
          </p:cNvSpPr>
          <p:nvPr/>
        </p:nvSpPr>
        <p:spPr bwMode="auto">
          <a:xfrm>
            <a:off x="838200" y="4630738"/>
            <a:ext cx="7467600" cy="474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12393903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800" b="0" dirty="0">
                <a:solidFill>
                  <a:srgbClr val="000066"/>
                </a:solidFill>
                <a:effectLst/>
                <a:latin typeface="Arial Black" pitchFamily="34" charset="0"/>
              </a:rPr>
              <a:t>Secured victory at the growth stage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66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6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6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16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6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6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6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6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66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66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6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6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6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6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6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6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tmFilter="0,0; .5, 1; 1, 1"/>
                                        <p:tgtEl>
                                          <p:spTgt spid="216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16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6810" grpId="0"/>
      <p:bldP spid="2166811" grpId="0"/>
      <p:bldP spid="2166818" grpId="0" animBg="1"/>
      <p:bldP spid="2166846" grpId="0" animBg="1"/>
      <p:bldP spid="216682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8908" name="Picture 76" descr="Military personnel in Paris celebrating Japanese Surrender Aug1945_PD"/>
          <p:cNvPicPr>
            <a:picLocks noChangeAspect="1" noChangeArrowheads="1"/>
          </p:cNvPicPr>
          <p:nvPr/>
        </p:nvPicPr>
        <p:blipFill>
          <a:blip r:embed="rId3"/>
          <a:srcRect l="4762" r="1561"/>
          <a:stretch>
            <a:fillRect/>
          </a:stretch>
        </p:blipFill>
        <p:spPr bwMode="auto">
          <a:xfrm>
            <a:off x="0" y="1752600"/>
            <a:ext cx="4572000" cy="3932238"/>
          </a:xfrm>
          <a:prstGeom prst="rect">
            <a:avLst/>
          </a:prstGeom>
          <a:noFill/>
        </p:spPr>
      </p:pic>
      <p:grpSp>
        <p:nvGrpSpPr>
          <p:cNvPr id="2168929" name="Group 97"/>
          <p:cNvGrpSpPr>
            <a:grpSpLocks/>
          </p:cNvGrpSpPr>
          <p:nvPr/>
        </p:nvGrpSpPr>
        <p:grpSpPr bwMode="auto">
          <a:xfrm>
            <a:off x="4572000" y="1752600"/>
            <a:ext cx="4572000" cy="4114800"/>
            <a:chOff x="2880" y="1104"/>
            <a:chExt cx="2880" cy="2592"/>
          </a:xfrm>
        </p:grpSpPr>
        <p:pic>
          <p:nvPicPr>
            <p:cNvPr id="2168906" name="Picture 74" descr="Benito Mussolini of Fascist Italy (left) and Adolf Hitler of Nazi Germ_PD"/>
            <p:cNvPicPr>
              <a:picLocks noChangeAspect="1" noChangeArrowheads="1"/>
            </p:cNvPicPr>
            <p:nvPr/>
          </p:nvPicPr>
          <p:blipFill>
            <a:blip r:embed="rId4"/>
            <a:srcRect l="10201" t="16815" r="5725" b="55"/>
            <a:stretch>
              <a:fillRect/>
            </a:stretch>
          </p:blipFill>
          <p:spPr bwMode="auto">
            <a:xfrm>
              <a:off x="2880" y="1104"/>
              <a:ext cx="1536" cy="2400"/>
            </a:xfrm>
            <a:prstGeom prst="rect">
              <a:avLst/>
            </a:prstGeom>
            <a:noFill/>
          </p:spPr>
        </p:pic>
        <p:pic>
          <p:nvPicPr>
            <p:cNvPr id="2168907" name="Picture 75" descr="Hideki Tojo, Prime Minister of Imperial Japan_PD"/>
            <p:cNvPicPr>
              <a:picLocks noChangeAspect="1" noChangeArrowheads="1"/>
            </p:cNvPicPr>
            <p:nvPr/>
          </p:nvPicPr>
          <p:blipFill>
            <a:blip r:embed="rId5"/>
            <a:srcRect l="11110" t="4601"/>
            <a:stretch>
              <a:fillRect/>
            </a:stretch>
          </p:blipFill>
          <p:spPr bwMode="auto">
            <a:xfrm>
              <a:off x="4416" y="1104"/>
              <a:ext cx="1344" cy="2592"/>
            </a:xfrm>
            <a:prstGeom prst="rect">
              <a:avLst/>
            </a:prstGeom>
            <a:noFill/>
          </p:spPr>
        </p:pic>
      </p:grpSp>
      <p:grpSp>
        <p:nvGrpSpPr>
          <p:cNvPr id="2168923" name="Group 91"/>
          <p:cNvGrpSpPr>
            <a:grpSpLocks/>
          </p:cNvGrpSpPr>
          <p:nvPr/>
        </p:nvGrpSpPr>
        <p:grpSpPr bwMode="auto">
          <a:xfrm>
            <a:off x="6259513" y="2860675"/>
            <a:ext cx="1655762" cy="1446213"/>
            <a:chOff x="3943" y="1802"/>
            <a:chExt cx="1043" cy="911"/>
          </a:xfrm>
        </p:grpSpPr>
        <p:sp>
          <p:nvSpPr>
            <p:cNvPr id="2168845" name="Line 13"/>
            <p:cNvSpPr>
              <a:spLocks noChangeShapeType="1"/>
            </p:cNvSpPr>
            <p:nvPr/>
          </p:nvSpPr>
          <p:spPr bwMode="auto">
            <a:xfrm rot="2135728" flipH="1">
              <a:off x="3988" y="1802"/>
              <a:ext cx="75" cy="411"/>
            </a:xfrm>
            <a:prstGeom prst="line">
              <a:avLst/>
            </a:prstGeom>
            <a:noFill/>
            <a:ln w="57150">
              <a:solidFill>
                <a:srgbClr val="000000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846" name="Line 14"/>
            <p:cNvSpPr>
              <a:spLocks noChangeShapeType="1"/>
            </p:cNvSpPr>
            <p:nvPr/>
          </p:nvSpPr>
          <p:spPr bwMode="auto">
            <a:xfrm>
              <a:off x="3979" y="2287"/>
              <a:ext cx="842" cy="0"/>
            </a:xfrm>
            <a:prstGeom prst="line">
              <a:avLst/>
            </a:prstGeom>
            <a:noFill/>
            <a:ln w="57150">
              <a:solidFill>
                <a:srgbClr val="000000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8847" name="Line 15"/>
            <p:cNvSpPr>
              <a:spLocks noChangeShapeType="1"/>
            </p:cNvSpPr>
            <p:nvPr/>
          </p:nvSpPr>
          <p:spPr bwMode="auto">
            <a:xfrm rot="2922856" flipH="1" flipV="1">
              <a:off x="4739" y="2363"/>
              <a:ext cx="13" cy="480"/>
            </a:xfrm>
            <a:prstGeom prst="line">
              <a:avLst/>
            </a:prstGeom>
            <a:noFill/>
            <a:ln w="57150">
              <a:solidFill>
                <a:srgbClr val="000000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848" name="Line 16"/>
            <p:cNvSpPr>
              <a:spLocks noChangeShapeType="1"/>
            </p:cNvSpPr>
            <p:nvPr/>
          </p:nvSpPr>
          <p:spPr bwMode="auto">
            <a:xfrm rot="-23600984" flipH="1" flipV="1">
              <a:off x="3943" y="2302"/>
              <a:ext cx="75" cy="411"/>
            </a:xfrm>
            <a:prstGeom prst="line">
              <a:avLst/>
            </a:prstGeom>
            <a:noFill/>
            <a:ln w="57150">
              <a:solidFill>
                <a:srgbClr val="000000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844" name="Line 12"/>
            <p:cNvSpPr>
              <a:spLocks noChangeShapeType="1"/>
            </p:cNvSpPr>
            <p:nvPr/>
          </p:nvSpPr>
          <p:spPr bwMode="auto">
            <a:xfrm rot="18677144" flipH="1">
              <a:off x="4739" y="1735"/>
              <a:ext cx="13" cy="480"/>
            </a:xfrm>
            <a:prstGeom prst="line">
              <a:avLst/>
            </a:prstGeom>
            <a:noFill/>
            <a:ln w="57150">
              <a:solidFill>
                <a:srgbClr val="000000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8834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68930" name="Group 98"/>
          <p:cNvGrpSpPr>
            <a:grpSpLocks/>
          </p:cNvGrpSpPr>
          <p:nvPr/>
        </p:nvGrpSpPr>
        <p:grpSpPr bwMode="auto">
          <a:xfrm>
            <a:off x="762000" y="5486400"/>
            <a:ext cx="7620000" cy="1214438"/>
            <a:chOff x="480" y="3504"/>
            <a:chExt cx="4800" cy="765"/>
          </a:xfrm>
        </p:grpSpPr>
        <p:sp>
          <p:nvSpPr>
            <p:cNvPr id="2168836" name="Text Box 4"/>
            <p:cNvSpPr txBox="1">
              <a:spLocks noChangeArrowheads="1"/>
            </p:cNvSpPr>
            <p:nvPr/>
          </p:nvSpPr>
          <p:spPr bwMode="auto">
            <a:xfrm>
              <a:off x="480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68837" name="Text Box 5"/>
            <p:cNvSpPr txBox="1">
              <a:spLocks noChangeArrowheads="1"/>
            </p:cNvSpPr>
            <p:nvPr/>
          </p:nvSpPr>
          <p:spPr bwMode="auto">
            <a:xfrm>
              <a:off x="720" y="3550"/>
              <a:ext cx="4560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the Second World War, an alliance of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democratic nations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United States, Great Britain and France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led the nations on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God’s side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 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Satan’s side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was the alliance of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fascist nations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: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Germany, Japan and Italy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6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372).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2168838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</a:pP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4.3.3 The Nations on God’s Side and the Nations on Satan’s Side in the Second World War</a:t>
            </a:r>
          </a:p>
        </p:txBody>
      </p:sp>
      <p:sp>
        <p:nvSpPr>
          <p:cNvPr id="2168840" name="Rectangle 8"/>
          <p:cNvSpPr>
            <a:spLocks noChangeArrowheads="1"/>
          </p:cNvSpPr>
          <p:nvPr/>
        </p:nvSpPr>
        <p:spPr bwMode="auto">
          <a:xfrm>
            <a:off x="5867400" y="4876800"/>
            <a:ext cx="2209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5400" dir="10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Fascism</a:t>
            </a:r>
          </a:p>
        </p:txBody>
      </p:sp>
      <p:sp>
        <p:nvSpPr>
          <p:cNvPr id="2168841" name="Rectangle 9"/>
          <p:cNvSpPr>
            <a:spLocks noChangeArrowheads="1"/>
          </p:cNvSpPr>
          <p:nvPr/>
        </p:nvSpPr>
        <p:spPr bwMode="auto">
          <a:xfrm>
            <a:off x="393700" y="4876800"/>
            <a:ext cx="3505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Democracy</a:t>
            </a:r>
          </a:p>
        </p:txBody>
      </p:sp>
      <p:grpSp>
        <p:nvGrpSpPr>
          <p:cNvPr id="2168909" name="Group 77"/>
          <p:cNvGrpSpPr>
            <a:grpSpLocks/>
          </p:cNvGrpSpPr>
          <p:nvPr/>
        </p:nvGrpSpPr>
        <p:grpSpPr bwMode="auto">
          <a:xfrm>
            <a:off x="1409700" y="2860675"/>
            <a:ext cx="1657350" cy="1446213"/>
            <a:chOff x="888" y="1802"/>
            <a:chExt cx="1044" cy="911"/>
          </a:xfrm>
        </p:grpSpPr>
        <p:sp>
          <p:nvSpPr>
            <p:cNvPr id="2168863" name="Line 31"/>
            <p:cNvSpPr>
              <a:spLocks noChangeShapeType="1"/>
            </p:cNvSpPr>
            <p:nvPr/>
          </p:nvSpPr>
          <p:spPr bwMode="auto">
            <a:xfrm rot="18677144" flipH="1">
              <a:off x="1685" y="1735"/>
              <a:ext cx="13" cy="480"/>
            </a:xfrm>
            <a:prstGeom prst="line">
              <a:avLst/>
            </a:prstGeom>
            <a:noFill/>
            <a:ln w="57150">
              <a:solidFill>
                <a:schemeClr val="tx1">
                  <a:alpha val="60001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864" name="Line 32"/>
            <p:cNvSpPr>
              <a:spLocks noChangeShapeType="1"/>
            </p:cNvSpPr>
            <p:nvPr/>
          </p:nvSpPr>
          <p:spPr bwMode="auto">
            <a:xfrm rot="2135728" flipH="1">
              <a:off x="933" y="1802"/>
              <a:ext cx="75" cy="411"/>
            </a:xfrm>
            <a:prstGeom prst="line">
              <a:avLst/>
            </a:prstGeom>
            <a:noFill/>
            <a:ln w="57150">
              <a:solidFill>
                <a:schemeClr val="tx1">
                  <a:alpha val="60001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865" name="Line 33"/>
            <p:cNvSpPr>
              <a:spLocks noChangeShapeType="1"/>
            </p:cNvSpPr>
            <p:nvPr/>
          </p:nvSpPr>
          <p:spPr bwMode="auto">
            <a:xfrm>
              <a:off x="924" y="2287"/>
              <a:ext cx="843" cy="0"/>
            </a:xfrm>
            <a:prstGeom prst="line">
              <a:avLst/>
            </a:prstGeom>
            <a:noFill/>
            <a:ln w="57150">
              <a:solidFill>
                <a:schemeClr val="tx1">
                  <a:alpha val="60001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8866" name="Line 34"/>
            <p:cNvSpPr>
              <a:spLocks noChangeShapeType="1"/>
            </p:cNvSpPr>
            <p:nvPr/>
          </p:nvSpPr>
          <p:spPr bwMode="auto">
            <a:xfrm rot="2922856" flipH="1" flipV="1">
              <a:off x="1685" y="2363"/>
              <a:ext cx="13" cy="480"/>
            </a:xfrm>
            <a:prstGeom prst="line">
              <a:avLst/>
            </a:prstGeom>
            <a:noFill/>
            <a:ln w="57150">
              <a:solidFill>
                <a:schemeClr val="tx1">
                  <a:alpha val="60001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867" name="Line 35"/>
            <p:cNvSpPr>
              <a:spLocks noChangeShapeType="1"/>
            </p:cNvSpPr>
            <p:nvPr/>
          </p:nvSpPr>
          <p:spPr bwMode="auto">
            <a:xfrm rot="-23600984" flipH="1" flipV="1">
              <a:off x="888" y="2302"/>
              <a:ext cx="76" cy="411"/>
            </a:xfrm>
            <a:prstGeom prst="line">
              <a:avLst/>
            </a:prstGeom>
            <a:noFill/>
            <a:ln w="57150">
              <a:solidFill>
                <a:schemeClr val="tx1">
                  <a:alpha val="60001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68931" name="Group 99"/>
          <p:cNvGrpSpPr>
            <a:grpSpLocks/>
          </p:cNvGrpSpPr>
          <p:nvPr/>
        </p:nvGrpSpPr>
        <p:grpSpPr bwMode="auto">
          <a:xfrm>
            <a:off x="228600" y="3246438"/>
            <a:ext cx="3835400" cy="1584325"/>
            <a:chOff x="144" y="2045"/>
            <a:chExt cx="2416" cy="998"/>
          </a:xfrm>
        </p:grpSpPr>
        <p:grpSp>
          <p:nvGrpSpPr>
            <p:cNvPr id="2168904" name="Group 72"/>
            <p:cNvGrpSpPr>
              <a:grpSpLocks/>
            </p:cNvGrpSpPr>
            <p:nvPr/>
          </p:nvGrpSpPr>
          <p:grpSpPr bwMode="auto">
            <a:xfrm>
              <a:off x="1683" y="2056"/>
              <a:ext cx="877" cy="455"/>
              <a:chOff x="1683" y="2056"/>
              <a:chExt cx="877" cy="455"/>
            </a:xfrm>
          </p:grpSpPr>
          <p:sp>
            <p:nvSpPr>
              <p:cNvPr id="2168869" name="Oval 37" descr="flag of the United Kingdom_PD"/>
              <p:cNvSpPr>
                <a:spLocks noChangeArrowheads="1"/>
              </p:cNvSpPr>
              <p:nvPr/>
            </p:nvSpPr>
            <p:spPr bwMode="auto">
              <a:xfrm>
                <a:off x="1683" y="2056"/>
                <a:ext cx="877" cy="455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 w="12700">
                <a:solidFill>
                  <a:srgbClr val="000099">
                    <a:alpha val="39999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75000"/>
                  </a:lnSpc>
                </a:pPr>
                <a:endParaRPr lang="en-US" sz="600" b="0">
                  <a:solidFill>
                    <a:srgbClr val="33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  <a:p>
                <a:pPr eaLnBrk="0" hangingPunct="0">
                  <a:lnSpc>
                    <a:spcPct val="75000"/>
                  </a:lnSpc>
                </a:pPr>
                <a:endParaRPr lang="en-US" sz="2400" b="0">
                  <a:solidFill>
                    <a:srgbClr val="003300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168870" name="Text Box 38"/>
              <p:cNvSpPr txBox="1">
                <a:spLocks noChangeArrowheads="1"/>
              </p:cNvSpPr>
              <p:nvPr/>
            </p:nvSpPr>
            <p:spPr bwMode="auto">
              <a:xfrm>
                <a:off x="1789" y="2141"/>
                <a:ext cx="664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17961" dir="81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</a:rPr>
                  <a:t>Britain</a:t>
                </a:r>
              </a:p>
            </p:txBody>
          </p:sp>
        </p:grpSp>
        <p:grpSp>
          <p:nvGrpSpPr>
            <p:cNvPr id="2168903" name="Group 71"/>
            <p:cNvGrpSpPr>
              <a:grpSpLocks/>
            </p:cNvGrpSpPr>
            <p:nvPr/>
          </p:nvGrpSpPr>
          <p:grpSpPr bwMode="auto">
            <a:xfrm>
              <a:off x="144" y="2045"/>
              <a:ext cx="864" cy="478"/>
              <a:chOff x="144" y="2045"/>
              <a:chExt cx="864" cy="478"/>
            </a:xfrm>
          </p:grpSpPr>
          <p:sp>
            <p:nvSpPr>
              <p:cNvPr id="2168872" name="Oval 40" descr="US Flag with 48 stars"/>
              <p:cNvSpPr>
                <a:spLocks noChangeArrowheads="1"/>
              </p:cNvSpPr>
              <p:nvPr/>
            </p:nvSpPr>
            <p:spPr bwMode="auto">
              <a:xfrm>
                <a:off x="155" y="2045"/>
                <a:ext cx="842" cy="478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 w="12700" algn="ctr">
                <a:solidFill>
                  <a:srgbClr val="000099">
                    <a:alpha val="39999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</a:pPr>
                <a:endParaRPr lang="en-US" sz="2400" b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2168873" name="Text Box 41"/>
              <p:cNvSpPr txBox="1">
                <a:spLocks noChangeArrowheads="1"/>
              </p:cNvSpPr>
              <p:nvPr/>
            </p:nvSpPr>
            <p:spPr bwMode="auto">
              <a:xfrm>
                <a:off x="144" y="2141"/>
                <a:ext cx="864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</a:rPr>
                  <a:t>U.S.</a:t>
                </a:r>
              </a:p>
            </p:txBody>
          </p:sp>
        </p:grpSp>
        <p:grpSp>
          <p:nvGrpSpPr>
            <p:cNvPr id="2168905" name="Group 73"/>
            <p:cNvGrpSpPr>
              <a:grpSpLocks/>
            </p:cNvGrpSpPr>
            <p:nvPr/>
          </p:nvGrpSpPr>
          <p:grpSpPr bwMode="auto">
            <a:xfrm>
              <a:off x="924" y="2588"/>
              <a:ext cx="843" cy="455"/>
              <a:chOff x="924" y="2588"/>
              <a:chExt cx="843" cy="455"/>
            </a:xfrm>
          </p:grpSpPr>
          <p:sp>
            <p:nvSpPr>
              <p:cNvPr id="2168875" name="Oval 43" descr="The French Flag"/>
              <p:cNvSpPr>
                <a:spLocks noChangeArrowheads="1"/>
              </p:cNvSpPr>
              <p:nvPr/>
            </p:nvSpPr>
            <p:spPr bwMode="auto">
              <a:xfrm>
                <a:off x="924" y="2588"/>
                <a:ext cx="843" cy="455"/>
              </a:xfrm>
              <a:prstGeom prst="ellipse">
                <a:avLst/>
              </a:prstGeom>
              <a:blipFill dpi="0" rotWithShape="0">
                <a:blip r:embed="rId8" cstate="print"/>
                <a:srcRect/>
                <a:stretch>
                  <a:fillRect/>
                </a:stretch>
              </a:blipFill>
              <a:ln w="12700" algn="ctr">
                <a:solidFill>
                  <a:srgbClr val="000099">
                    <a:alpha val="39999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</a:pPr>
                <a:endParaRPr lang="en-US" sz="3600" b="0">
                  <a:solidFill>
                    <a:srgbClr val="5A002D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168876" name="Text Box 44"/>
              <p:cNvSpPr txBox="1">
                <a:spLocks noChangeArrowheads="1"/>
              </p:cNvSpPr>
              <p:nvPr/>
            </p:nvSpPr>
            <p:spPr bwMode="auto">
              <a:xfrm>
                <a:off x="967" y="2673"/>
                <a:ext cx="759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17961" dir="135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Narrow" pitchFamily="34" charset="0"/>
                  </a:rPr>
                  <a:t>France</a:t>
                </a:r>
              </a:p>
            </p:txBody>
          </p:sp>
        </p:grpSp>
      </p:grpSp>
      <p:sp>
        <p:nvSpPr>
          <p:cNvPr id="2168880" name="WordArt 48"/>
          <p:cNvSpPr>
            <a:spLocks noChangeArrowheads="1" noChangeShapeType="1" noTextEdit="1"/>
          </p:cNvSpPr>
          <p:nvPr/>
        </p:nvSpPr>
        <p:spPr bwMode="auto">
          <a:xfrm>
            <a:off x="4267200" y="3402013"/>
            <a:ext cx="6096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Arial Rounded MT Bold"/>
              </a:rPr>
              <a:t>X</a:t>
            </a:r>
          </a:p>
        </p:txBody>
      </p:sp>
      <p:grpSp>
        <p:nvGrpSpPr>
          <p:cNvPr id="2168924" name="Group 92"/>
          <p:cNvGrpSpPr>
            <a:grpSpLocks/>
          </p:cNvGrpSpPr>
          <p:nvPr/>
        </p:nvGrpSpPr>
        <p:grpSpPr bwMode="auto">
          <a:xfrm>
            <a:off x="5662613" y="1447800"/>
            <a:ext cx="2667000" cy="469900"/>
            <a:chOff x="3567" y="912"/>
            <a:chExt cx="1680" cy="296"/>
          </a:xfrm>
        </p:grpSpPr>
        <p:sp>
          <p:nvSpPr>
            <p:cNvPr id="2168882" name="AutoShape 50"/>
            <p:cNvSpPr>
              <a:spLocks noChangeArrowheads="1"/>
            </p:cNvSpPr>
            <p:nvPr/>
          </p:nvSpPr>
          <p:spPr bwMode="auto">
            <a:xfrm>
              <a:off x="3567" y="912"/>
              <a:ext cx="1680" cy="2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3300"/>
                </a:gs>
                <a:gs pos="50000">
                  <a:schemeClr val="tx1"/>
                </a:gs>
                <a:gs pos="100000">
                  <a:srgbClr val="663300"/>
                </a:gs>
              </a:gsLst>
              <a:lin ang="540000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66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168883" name="Text Box 51"/>
            <p:cNvSpPr txBox="1">
              <a:spLocks noChangeArrowheads="1"/>
            </p:cNvSpPr>
            <p:nvPr/>
          </p:nvSpPr>
          <p:spPr bwMode="auto">
            <a:xfrm>
              <a:off x="3591" y="933"/>
              <a:ext cx="1632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Satan’s side</a:t>
              </a:r>
            </a:p>
          </p:txBody>
        </p:sp>
      </p:grpSp>
      <p:grpSp>
        <p:nvGrpSpPr>
          <p:cNvPr id="2168884" name="Group 52"/>
          <p:cNvGrpSpPr>
            <a:grpSpLocks/>
          </p:cNvGrpSpPr>
          <p:nvPr/>
        </p:nvGrpSpPr>
        <p:grpSpPr bwMode="auto">
          <a:xfrm>
            <a:off x="812800" y="1447800"/>
            <a:ext cx="2667000" cy="469900"/>
            <a:chOff x="744" y="616"/>
            <a:chExt cx="1680" cy="296"/>
          </a:xfrm>
        </p:grpSpPr>
        <p:sp>
          <p:nvSpPr>
            <p:cNvPr id="2168885" name="AutoShape 53"/>
            <p:cNvSpPr>
              <a:spLocks noChangeArrowheads="1"/>
            </p:cNvSpPr>
            <p:nvPr/>
          </p:nvSpPr>
          <p:spPr bwMode="auto">
            <a:xfrm>
              <a:off x="744" y="616"/>
              <a:ext cx="1680" cy="2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5000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 w="12700" algn="ctr">
              <a:solidFill>
                <a:srgbClr val="6600CC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168886" name="Text Box 54"/>
            <p:cNvSpPr txBox="1">
              <a:spLocks noChangeArrowheads="1"/>
            </p:cNvSpPr>
            <p:nvPr/>
          </p:nvSpPr>
          <p:spPr bwMode="auto">
            <a:xfrm>
              <a:off x="864" y="645"/>
              <a:ext cx="1440" cy="2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800" b="0">
                  <a:solidFill>
                    <a:srgbClr val="6600CC"/>
                  </a:solidFill>
                  <a:effectLst/>
                  <a:latin typeface="Arial Black" pitchFamily="34" charset="0"/>
                </a:rPr>
                <a:t>God’s side</a:t>
              </a:r>
            </a:p>
          </p:txBody>
        </p:sp>
      </p:grpSp>
      <p:grpSp>
        <p:nvGrpSpPr>
          <p:cNvPr id="2168928" name="Group 96"/>
          <p:cNvGrpSpPr>
            <a:grpSpLocks/>
          </p:cNvGrpSpPr>
          <p:nvPr/>
        </p:nvGrpSpPr>
        <p:grpSpPr bwMode="auto">
          <a:xfrm>
            <a:off x="5078413" y="3246438"/>
            <a:ext cx="3833812" cy="1584325"/>
            <a:chOff x="3199" y="2045"/>
            <a:chExt cx="2415" cy="998"/>
          </a:xfrm>
        </p:grpSpPr>
        <p:grpSp>
          <p:nvGrpSpPr>
            <p:cNvPr id="2168925" name="Group 93"/>
            <p:cNvGrpSpPr>
              <a:grpSpLocks/>
            </p:cNvGrpSpPr>
            <p:nvPr/>
          </p:nvGrpSpPr>
          <p:grpSpPr bwMode="auto">
            <a:xfrm>
              <a:off x="3199" y="2045"/>
              <a:ext cx="864" cy="478"/>
              <a:chOff x="3199" y="2045"/>
              <a:chExt cx="864" cy="478"/>
            </a:xfrm>
          </p:grpSpPr>
          <p:sp>
            <p:nvSpPr>
              <p:cNvPr id="2168853" name="Oval 21" descr="German National flag (1933-1945) of the Third Reich"/>
              <p:cNvSpPr>
                <a:spLocks noChangeArrowheads="1"/>
              </p:cNvSpPr>
              <p:nvPr/>
            </p:nvSpPr>
            <p:spPr bwMode="auto">
              <a:xfrm>
                <a:off x="3210" y="2045"/>
                <a:ext cx="842" cy="478"/>
              </a:xfrm>
              <a:prstGeom prst="ellipse">
                <a:avLst/>
              </a:pr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</a:pPr>
                <a:endParaRPr lang="en-US" sz="2400" b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2168854" name="Text Box 22"/>
              <p:cNvSpPr txBox="1">
                <a:spLocks noChangeArrowheads="1"/>
              </p:cNvSpPr>
              <p:nvPr/>
            </p:nvSpPr>
            <p:spPr bwMode="auto">
              <a:xfrm>
                <a:off x="3199" y="2141"/>
                <a:ext cx="864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12700" dir="108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</a:rPr>
                  <a:t>Germany</a:t>
                </a:r>
              </a:p>
            </p:txBody>
          </p:sp>
        </p:grpSp>
        <p:grpSp>
          <p:nvGrpSpPr>
            <p:cNvPr id="2168927" name="Group 95"/>
            <p:cNvGrpSpPr>
              <a:grpSpLocks/>
            </p:cNvGrpSpPr>
            <p:nvPr/>
          </p:nvGrpSpPr>
          <p:grpSpPr bwMode="auto">
            <a:xfrm>
              <a:off x="3979" y="2588"/>
              <a:ext cx="842" cy="455"/>
              <a:chOff x="3979" y="2588"/>
              <a:chExt cx="842" cy="455"/>
            </a:xfrm>
          </p:grpSpPr>
          <p:sp>
            <p:nvSpPr>
              <p:cNvPr id="2168856" name="Oval 24" descr="Kingdom of Italy (1861–1946)_PD"/>
              <p:cNvSpPr>
                <a:spLocks noChangeArrowheads="1"/>
              </p:cNvSpPr>
              <p:nvPr/>
            </p:nvSpPr>
            <p:spPr bwMode="auto">
              <a:xfrm>
                <a:off x="3979" y="2588"/>
                <a:ext cx="842" cy="455"/>
              </a:xfrm>
              <a:prstGeom prst="ellipse">
                <a:avLst/>
              </a:prstGeom>
              <a:blipFill dpi="0" rotWithShape="0">
                <a:blip r:embed="rId10" cstate="print"/>
                <a:srcRect/>
                <a:stretch>
                  <a:fillRect/>
                </a:stretch>
              </a:blip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</a:pPr>
                <a:endParaRPr lang="en-US" sz="3600" b="0">
                  <a:solidFill>
                    <a:srgbClr val="5A002D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168857" name="Text Box 25"/>
              <p:cNvSpPr txBox="1">
                <a:spLocks noChangeArrowheads="1"/>
              </p:cNvSpPr>
              <p:nvPr/>
            </p:nvSpPr>
            <p:spPr bwMode="auto">
              <a:xfrm>
                <a:off x="4021" y="2662"/>
                <a:ext cx="758" cy="30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5400" dir="108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6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Eurostile" pitchFamily="34" charset="0"/>
                  </a:rPr>
                  <a:t>I t a l y</a:t>
                </a:r>
              </a:p>
            </p:txBody>
          </p:sp>
        </p:grpSp>
        <p:grpSp>
          <p:nvGrpSpPr>
            <p:cNvPr id="2168926" name="Group 94"/>
            <p:cNvGrpSpPr>
              <a:grpSpLocks/>
            </p:cNvGrpSpPr>
            <p:nvPr/>
          </p:nvGrpSpPr>
          <p:grpSpPr bwMode="auto">
            <a:xfrm>
              <a:off x="4737" y="2056"/>
              <a:ext cx="877" cy="455"/>
              <a:chOff x="4737" y="2056"/>
              <a:chExt cx="877" cy="455"/>
            </a:xfrm>
          </p:grpSpPr>
          <p:sp>
            <p:nvSpPr>
              <p:cNvPr id="2168850" name="Oval 18"/>
              <p:cNvSpPr>
                <a:spLocks noChangeArrowheads="1"/>
              </p:cNvSpPr>
              <p:nvPr/>
            </p:nvSpPr>
            <p:spPr bwMode="auto">
              <a:xfrm>
                <a:off x="4737" y="2056"/>
                <a:ext cx="877" cy="4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75000"/>
                  </a:lnSpc>
                </a:pPr>
                <a:endParaRPr lang="en-US" sz="600" b="0">
                  <a:solidFill>
                    <a:srgbClr val="33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  <a:p>
                <a:pPr eaLnBrk="0" hangingPunct="0">
                  <a:lnSpc>
                    <a:spcPct val="75000"/>
                  </a:lnSpc>
                </a:pPr>
                <a:endParaRPr lang="en-US" sz="2400" b="0">
                  <a:solidFill>
                    <a:srgbClr val="003300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168892" name="Oval 60"/>
              <p:cNvSpPr>
                <a:spLocks noChangeArrowheads="1"/>
              </p:cNvSpPr>
              <p:nvPr/>
            </p:nvSpPr>
            <p:spPr bwMode="auto">
              <a:xfrm>
                <a:off x="5004" y="2111"/>
                <a:ext cx="344" cy="344"/>
              </a:xfrm>
              <a:prstGeom prst="ellipse">
                <a:avLst/>
              </a:prstGeom>
              <a:solidFill>
                <a:srgbClr val="CC33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8851" name="Text Box 19"/>
              <p:cNvSpPr txBox="1">
                <a:spLocks noChangeArrowheads="1"/>
              </p:cNvSpPr>
              <p:nvPr/>
            </p:nvSpPr>
            <p:spPr bwMode="auto">
              <a:xfrm>
                <a:off x="4838" y="2140"/>
                <a:ext cx="674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54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Narrow" pitchFamily="34" charset="0"/>
                  </a:rPr>
                  <a:t>Japan</a:t>
                </a:r>
              </a:p>
            </p:txBody>
          </p:sp>
        </p:grpSp>
      </p:grpSp>
      <p:grpSp>
        <p:nvGrpSpPr>
          <p:cNvPr id="2168910" name="Group 78"/>
          <p:cNvGrpSpPr>
            <a:grpSpLocks/>
          </p:cNvGrpSpPr>
          <p:nvPr/>
        </p:nvGrpSpPr>
        <p:grpSpPr bwMode="auto">
          <a:xfrm>
            <a:off x="1619250" y="2154238"/>
            <a:ext cx="1047750" cy="969962"/>
            <a:chOff x="1008" y="1125"/>
            <a:chExt cx="660" cy="611"/>
          </a:xfrm>
        </p:grpSpPr>
        <p:grpSp>
          <p:nvGrpSpPr>
            <p:cNvPr id="2168911" name="Group 79"/>
            <p:cNvGrpSpPr>
              <a:grpSpLocks/>
            </p:cNvGrpSpPr>
            <p:nvPr/>
          </p:nvGrpSpPr>
          <p:grpSpPr bwMode="auto">
            <a:xfrm>
              <a:off x="1053" y="1202"/>
              <a:ext cx="584" cy="534"/>
              <a:chOff x="1053" y="1559"/>
              <a:chExt cx="584" cy="534"/>
            </a:xfrm>
          </p:grpSpPr>
          <p:sp>
            <p:nvSpPr>
              <p:cNvPr id="2168912" name="Oval 80"/>
              <p:cNvSpPr>
                <a:spLocks noChangeArrowheads="1"/>
              </p:cNvSpPr>
              <p:nvPr/>
            </p:nvSpPr>
            <p:spPr bwMode="auto">
              <a:xfrm>
                <a:off x="1053" y="1559"/>
                <a:ext cx="584" cy="53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168913" name="WordArt 8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36" y="1737"/>
                <a:ext cx="417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6600CC"/>
                    </a:solidFill>
                    <a:effectLst/>
                    <a:latin typeface="Arial Narrow"/>
                  </a:rPr>
                  <a:t>God</a:t>
                </a:r>
              </a:p>
            </p:txBody>
          </p:sp>
        </p:grpSp>
        <p:sp>
          <p:nvSpPr>
            <p:cNvPr id="2168914" name="Oval 82"/>
            <p:cNvSpPr>
              <a:spLocks noChangeArrowheads="1"/>
            </p:cNvSpPr>
            <p:nvPr/>
          </p:nvSpPr>
          <p:spPr bwMode="auto">
            <a:xfrm>
              <a:off x="1008" y="1125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EBEB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168915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1084" y="1297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2857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God</a:t>
              </a:r>
            </a:p>
          </p:txBody>
        </p:sp>
      </p:grpSp>
      <p:grpSp>
        <p:nvGrpSpPr>
          <p:cNvPr id="2168916" name="Group 84"/>
          <p:cNvGrpSpPr>
            <a:grpSpLocks/>
          </p:cNvGrpSpPr>
          <p:nvPr/>
        </p:nvGrpSpPr>
        <p:grpSpPr bwMode="auto">
          <a:xfrm>
            <a:off x="6477000" y="2154238"/>
            <a:ext cx="1047750" cy="957262"/>
            <a:chOff x="3990" y="1056"/>
            <a:chExt cx="660" cy="603"/>
          </a:xfrm>
        </p:grpSpPr>
        <p:sp>
          <p:nvSpPr>
            <p:cNvPr id="2168917" name="Oval 85"/>
            <p:cNvSpPr>
              <a:spLocks noChangeArrowheads="1"/>
            </p:cNvSpPr>
            <p:nvPr/>
          </p:nvSpPr>
          <p:spPr bwMode="auto">
            <a:xfrm>
              <a:off x="3990" y="1056"/>
              <a:ext cx="660" cy="603"/>
            </a:xfrm>
            <a:prstGeom prst="ellipse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0C0A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168918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4066" y="121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Satan</a:t>
              </a:r>
            </a:p>
          </p:txBody>
        </p:sp>
      </p:grpSp>
      <p:grpSp>
        <p:nvGrpSpPr>
          <p:cNvPr id="2168922" name="Group 90"/>
          <p:cNvGrpSpPr>
            <a:grpSpLocks/>
          </p:cNvGrpSpPr>
          <p:nvPr/>
        </p:nvGrpSpPr>
        <p:grpSpPr bwMode="auto">
          <a:xfrm>
            <a:off x="3581400" y="1676400"/>
            <a:ext cx="1981200" cy="0"/>
            <a:chOff x="2256" y="720"/>
            <a:chExt cx="1248" cy="0"/>
          </a:xfrm>
        </p:grpSpPr>
        <p:sp>
          <p:nvSpPr>
            <p:cNvPr id="2168920" name="Line 88"/>
            <p:cNvSpPr>
              <a:spLocks noChangeShapeType="1"/>
            </p:cNvSpPr>
            <p:nvPr/>
          </p:nvSpPr>
          <p:spPr bwMode="auto">
            <a:xfrm>
              <a:off x="2880" y="720"/>
              <a:ext cx="624" cy="0"/>
            </a:xfrm>
            <a:prstGeom prst="line">
              <a:avLst/>
            </a:prstGeom>
            <a:noFill/>
            <a:ln w="1079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68921" name="Line 89"/>
            <p:cNvSpPr>
              <a:spLocks noChangeShapeType="1"/>
            </p:cNvSpPr>
            <p:nvPr/>
          </p:nvSpPr>
          <p:spPr bwMode="auto">
            <a:xfrm flipH="1">
              <a:off x="2256" y="720"/>
              <a:ext cx="624" cy="0"/>
            </a:xfrm>
            <a:prstGeom prst="line">
              <a:avLst/>
            </a:prstGeom>
            <a:noFill/>
            <a:ln w="1079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6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68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8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6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6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68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6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6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68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68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6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6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6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6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6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6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6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6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6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68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68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6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68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6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6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6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6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8838" grpId="0"/>
      <p:bldP spid="2168840" grpId="0"/>
      <p:bldP spid="2168841" grpId="0"/>
      <p:bldP spid="216888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4042" name="Group 138"/>
          <p:cNvGrpSpPr>
            <a:grpSpLocks/>
          </p:cNvGrpSpPr>
          <p:nvPr/>
        </p:nvGrpSpPr>
        <p:grpSpPr bwMode="auto">
          <a:xfrm>
            <a:off x="2514600" y="606425"/>
            <a:ext cx="4038600" cy="4803775"/>
            <a:chOff x="1584" y="334"/>
            <a:chExt cx="2544" cy="3026"/>
          </a:xfrm>
        </p:grpSpPr>
        <p:pic>
          <p:nvPicPr>
            <p:cNvPr id="2683907" name="Picture 3" descr="Angel Lucif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32576" t="26852" r="33333" b="26851"/>
            <a:stretch>
              <a:fillRect/>
            </a:stretch>
          </p:blipFill>
          <p:spPr bwMode="auto">
            <a:xfrm>
              <a:off x="1648" y="334"/>
              <a:ext cx="2323" cy="2582"/>
            </a:xfrm>
            <a:prstGeom prst="rect">
              <a:avLst/>
            </a:prstGeom>
            <a:noFill/>
          </p:spPr>
        </p:pic>
        <p:grpSp>
          <p:nvGrpSpPr>
            <p:cNvPr id="2684041" name="Group 137"/>
            <p:cNvGrpSpPr>
              <a:grpSpLocks/>
            </p:cNvGrpSpPr>
            <p:nvPr/>
          </p:nvGrpSpPr>
          <p:grpSpPr bwMode="auto">
            <a:xfrm>
              <a:off x="1584" y="1294"/>
              <a:ext cx="2544" cy="2066"/>
              <a:chOff x="1584" y="1294"/>
              <a:chExt cx="2544" cy="2066"/>
            </a:xfrm>
          </p:grpSpPr>
          <p:pic>
            <p:nvPicPr>
              <p:cNvPr id="2683909" name="Picture 5" descr="green Ev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2000"/>
              </a:blip>
              <a:srcRect l="42683" t="31482" r="43939" b="32407"/>
              <a:stretch>
                <a:fillRect/>
              </a:stretch>
            </p:blipFill>
            <p:spPr bwMode="auto">
              <a:xfrm>
                <a:off x="3216" y="1308"/>
                <a:ext cx="912" cy="2014"/>
              </a:xfrm>
              <a:prstGeom prst="rect">
                <a:avLst/>
              </a:prstGeom>
              <a:noFill/>
            </p:spPr>
          </p:pic>
          <p:pic>
            <p:nvPicPr>
              <p:cNvPr id="2683910" name="Picture 6" descr="pink Adam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2424" t="31482" r="43182" b="31482"/>
              <a:stretch>
                <a:fillRect/>
              </a:stretch>
            </p:blipFill>
            <p:spPr bwMode="auto">
              <a:xfrm>
                <a:off x="1584" y="1294"/>
                <a:ext cx="981" cy="206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684040" name="Group 136"/>
          <p:cNvGrpSpPr>
            <a:grpSpLocks/>
          </p:cNvGrpSpPr>
          <p:nvPr/>
        </p:nvGrpSpPr>
        <p:grpSpPr bwMode="auto">
          <a:xfrm>
            <a:off x="2514600" y="381000"/>
            <a:ext cx="4038602" cy="5029200"/>
            <a:chOff x="1584" y="192"/>
            <a:chExt cx="2544" cy="3168"/>
          </a:xfrm>
        </p:grpSpPr>
        <p:pic>
          <p:nvPicPr>
            <p:cNvPr id="2684027" name="Picture 123" descr="Angel Lucif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8000"/>
            </a:blip>
            <a:srcRect l="32576" t="24306" r="33333" b="26851"/>
            <a:stretch>
              <a:fillRect/>
            </a:stretch>
          </p:blipFill>
          <p:spPr bwMode="auto">
            <a:xfrm>
              <a:off x="1648" y="192"/>
              <a:ext cx="2323" cy="2724"/>
            </a:xfrm>
            <a:prstGeom prst="rect">
              <a:avLst/>
            </a:prstGeom>
            <a:noFill/>
          </p:spPr>
        </p:pic>
        <p:grpSp>
          <p:nvGrpSpPr>
            <p:cNvPr id="2684039" name="Group 135"/>
            <p:cNvGrpSpPr>
              <a:grpSpLocks/>
            </p:cNvGrpSpPr>
            <p:nvPr/>
          </p:nvGrpSpPr>
          <p:grpSpPr bwMode="auto">
            <a:xfrm>
              <a:off x="1584" y="1294"/>
              <a:ext cx="2544" cy="2066"/>
              <a:chOff x="1584" y="1294"/>
              <a:chExt cx="2544" cy="2066"/>
            </a:xfrm>
          </p:grpSpPr>
          <p:pic>
            <p:nvPicPr>
              <p:cNvPr id="2684029" name="Picture 125" descr="green Ev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 contrast="24000"/>
              </a:blip>
              <a:srcRect l="44091" t="31482" r="43939" b="32407"/>
              <a:stretch>
                <a:fillRect/>
              </a:stretch>
            </p:blipFill>
            <p:spPr bwMode="auto">
              <a:xfrm>
                <a:off x="3312" y="1308"/>
                <a:ext cx="816" cy="2014"/>
              </a:xfrm>
              <a:prstGeom prst="rect">
                <a:avLst/>
              </a:prstGeom>
              <a:noFill/>
            </p:spPr>
          </p:pic>
          <p:pic>
            <p:nvPicPr>
              <p:cNvPr id="2684030" name="Picture 126" descr="pink Adam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8000" contrast="6000"/>
              </a:blip>
              <a:srcRect l="42424" t="31482" r="43182" b="31482"/>
              <a:stretch>
                <a:fillRect/>
              </a:stretch>
            </p:blipFill>
            <p:spPr bwMode="auto">
              <a:xfrm>
                <a:off x="1584" y="1294"/>
                <a:ext cx="981" cy="206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83911" name="Rectangle 7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83912" name="Group 8"/>
          <p:cNvGrpSpPr>
            <a:grpSpLocks/>
          </p:cNvGrpSpPr>
          <p:nvPr/>
        </p:nvGrpSpPr>
        <p:grpSpPr bwMode="auto">
          <a:xfrm>
            <a:off x="1066800" y="5638800"/>
            <a:ext cx="7086600" cy="944563"/>
            <a:chOff x="480" y="3504"/>
            <a:chExt cx="4464" cy="595"/>
          </a:xfrm>
        </p:grpSpPr>
        <p:sp>
          <p:nvSpPr>
            <p:cNvPr id="2683913" name="Text Box 9"/>
            <p:cNvSpPr txBox="1">
              <a:spLocks noChangeArrowheads="1"/>
            </p:cNvSpPr>
            <p:nvPr/>
          </p:nvSpPr>
          <p:spPr bwMode="auto">
            <a:xfrm>
              <a:off x="480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83914" name="Text Box 10"/>
            <p:cNvSpPr txBox="1">
              <a:spLocks noChangeArrowheads="1"/>
            </p:cNvSpPr>
            <p:nvPr/>
          </p:nvSpPr>
          <p:spPr bwMode="auto">
            <a:xfrm>
              <a:off x="720" y="3550"/>
              <a:ext cx="4224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the beginning, it was due to the Fall of Adam, Eve and the Archangel that </a:t>
              </a:r>
              <a:r>
                <a:rPr lang="en-US" sz="2100" dirty="0">
                  <a:solidFill>
                    <a:srgbClr val="FFFF66"/>
                  </a:solidFill>
                  <a:effectLst/>
                  <a:latin typeface="Arial Narrow" pitchFamily="34" charset="0"/>
                </a:rPr>
                <a:t>God’s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three great blessings were </a:t>
              </a:r>
              <a:r>
                <a:rPr lang="en-US" sz="2100" dirty="0">
                  <a:solidFill>
                    <a:srgbClr val="FFFF66"/>
                  </a:solidFill>
                  <a:effectLst/>
                  <a:latin typeface="Arial Narrow" pitchFamily="34" charset="0"/>
                </a:rPr>
                <a:t>not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realized </a:t>
              </a:r>
              <a:r>
                <a:rPr lang="en-US" sz="16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372-3).</a:t>
              </a:r>
              <a:r>
                <a:rPr lang="en-US" sz="18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</a:p>
          </p:txBody>
        </p:sp>
      </p:grpSp>
      <p:grpSp>
        <p:nvGrpSpPr>
          <p:cNvPr id="2684021" name="Group 117"/>
          <p:cNvGrpSpPr>
            <a:grpSpLocks/>
          </p:cNvGrpSpPr>
          <p:nvPr/>
        </p:nvGrpSpPr>
        <p:grpSpPr bwMode="auto">
          <a:xfrm>
            <a:off x="1524000" y="3124200"/>
            <a:ext cx="6172200" cy="2081213"/>
            <a:chOff x="960" y="1953"/>
            <a:chExt cx="3888" cy="1311"/>
          </a:xfrm>
        </p:grpSpPr>
        <p:grpSp>
          <p:nvGrpSpPr>
            <p:cNvPr id="2684020" name="Group 116"/>
            <p:cNvGrpSpPr>
              <a:grpSpLocks/>
            </p:cNvGrpSpPr>
            <p:nvPr/>
          </p:nvGrpSpPr>
          <p:grpSpPr bwMode="auto">
            <a:xfrm>
              <a:off x="2256" y="1953"/>
              <a:ext cx="1201" cy="1311"/>
              <a:chOff x="2256" y="1953"/>
              <a:chExt cx="1201" cy="1311"/>
            </a:xfrm>
          </p:grpSpPr>
          <p:grpSp>
            <p:nvGrpSpPr>
              <p:cNvPr id="2683917" name="Group 13"/>
              <p:cNvGrpSpPr>
                <a:grpSpLocks/>
              </p:cNvGrpSpPr>
              <p:nvPr/>
            </p:nvGrpSpPr>
            <p:grpSpPr bwMode="auto">
              <a:xfrm>
                <a:off x="2646" y="2047"/>
                <a:ext cx="495" cy="1193"/>
                <a:chOff x="2790" y="2062"/>
                <a:chExt cx="495" cy="1193"/>
              </a:xfrm>
            </p:grpSpPr>
            <p:grpSp>
              <p:nvGrpSpPr>
                <p:cNvPr id="2683918" name="Group 14"/>
                <p:cNvGrpSpPr>
                  <a:grpSpLocks/>
                </p:cNvGrpSpPr>
                <p:nvPr/>
              </p:nvGrpSpPr>
              <p:grpSpPr bwMode="auto">
                <a:xfrm>
                  <a:off x="2792" y="2062"/>
                  <a:ext cx="485" cy="698"/>
                  <a:chOff x="1380" y="831"/>
                  <a:chExt cx="828" cy="1175"/>
                </a:xfrm>
              </p:grpSpPr>
              <p:sp>
                <p:nvSpPr>
                  <p:cNvPr id="2683919" name="Line 15"/>
                  <p:cNvSpPr>
                    <a:spLocks noChangeShapeType="1"/>
                  </p:cNvSpPr>
                  <p:nvPr/>
                </p:nvSpPr>
                <p:spPr bwMode="auto">
                  <a:xfrm rot="2478685">
                    <a:off x="1380" y="880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3920" name="Line 16"/>
                  <p:cNvSpPr>
                    <a:spLocks noChangeShapeType="1"/>
                  </p:cNvSpPr>
                  <p:nvPr/>
                </p:nvSpPr>
                <p:spPr bwMode="auto">
                  <a:xfrm rot="19038451" flipH="1">
                    <a:off x="2204" y="831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3921" name="Group 17"/>
                <p:cNvGrpSpPr>
                  <a:grpSpLocks/>
                </p:cNvGrpSpPr>
                <p:nvPr/>
              </p:nvGrpSpPr>
              <p:grpSpPr bwMode="auto">
                <a:xfrm>
                  <a:off x="2790" y="2568"/>
                  <a:ext cx="495" cy="687"/>
                  <a:chOff x="1377" y="1683"/>
                  <a:chExt cx="845" cy="1157"/>
                </a:xfrm>
              </p:grpSpPr>
              <p:sp>
                <p:nvSpPr>
                  <p:cNvPr id="2683922" name="Line 18"/>
                  <p:cNvSpPr>
                    <a:spLocks noChangeShapeType="1"/>
                  </p:cNvSpPr>
                  <p:nvPr/>
                </p:nvSpPr>
                <p:spPr bwMode="auto">
                  <a:xfrm rot="19176174" flipH="1">
                    <a:off x="1377" y="1683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3923" name="Line 19"/>
                  <p:cNvSpPr>
                    <a:spLocks noChangeShapeType="1"/>
                  </p:cNvSpPr>
                  <p:nvPr/>
                </p:nvSpPr>
                <p:spPr bwMode="auto">
                  <a:xfrm rot="2478685">
                    <a:off x="2218" y="1714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83924" name="Group 20"/>
              <p:cNvGrpSpPr>
                <a:grpSpLocks/>
              </p:cNvGrpSpPr>
              <p:nvPr/>
            </p:nvGrpSpPr>
            <p:grpSpPr bwMode="auto">
              <a:xfrm>
                <a:off x="2734" y="2363"/>
                <a:ext cx="339" cy="559"/>
                <a:chOff x="3550" y="1832"/>
                <a:chExt cx="339" cy="559"/>
              </a:xfrm>
            </p:grpSpPr>
            <p:sp>
              <p:nvSpPr>
                <p:cNvPr id="2683925" name="AutoShape 21"/>
                <p:cNvSpPr>
                  <a:spLocks noChangeArrowheads="1"/>
                </p:cNvSpPr>
                <p:nvPr/>
              </p:nvSpPr>
              <p:spPr bwMode="auto">
                <a:xfrm rot="-5400000">
                  <a:off x="3670" y="1869"/>
                  <a:ext cx="128" cy="310"/>
                </a:xfrm>
                <a:prstGeom prst="curvedLeftArrow">
                  <a:avLst>
                    <a:gd name="adj1" fmla="val 48438"/>
                    <a:gd name="adj2" fmla="val 96875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26" name="AutoShape 22"/>
                <p:cNvSpPr>
                  <a:spLocks noChangeArrowheads="1"/>
                </p:cNvSpPr>
                <p:nvPr/>
              </p:nvSpPr>
              <p:spPr bwMode="auto">
                <a:xfrm rot="-5400000">
                  <a:off x="3670" y="1869"/>
                  <a:ext cx="128" cy="310"/>
                </a:xfrm>
                <a:prstGeom prst="curvedLeftArrow">
                  <a:avLst>
                    <a:gd name="adj1" fmla="val 48438"/>
                    <a:gd name="adj2" fmla="val 96875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27" name="AutoShape 23"/>
                <p:cNvSpPr>
                  <a:spLocks noChangeArrowheads="1"/>
                </p:cNvSpPr>
                <p:nvPr/>
              </p:nvSpPr>
              <p:spPr bwMode="auto">
                <a:xfrm rot="-5400000">
                  <a:off x="3670" y="1869"/>
                  <a:ext cx="128" cy="310"/>
                </a:xfrm>
                <a:prstGeom prst="curvedLeftArrow">
                  <a:avLst>
                    <a:gd name="adj1" fmla="val 48438"/>
                    <a:gd name="adj2" fmla="val 96875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28" name="AutoShape 24"/>
                <p:cNvSpPr>
                  <a:spLocks noChangeArrowheads="1"/>
                </p:cNvSpPr>
                <p:nvPr/>
              </p:nvSpPr>
              <p:spPr bwMode="auto">
                <a:xfrm rot="-16200000">
                  <a:off x="3642" y="2083"/>
                  <a:ext cx="129" cy="310"/>
                </a:xfrm>
                <a:prstGeom prst="curvedLeftArrow">
                  <a:avLst>
                    <a:gd name="adj1" fmla="val 48062"/>
                    <a:gd name="adj2" fmla="val 9612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29" name="AutoShape 25"/>
                <p:cNvSpPr>
                  <a:spLocks noChangeArrowheads="1"/>
                </p:cNvSpPr>
                <p:nvPr/>
              </p:nvSpPr>
              <p:spPr bwMode="auto">
                <a:xfrm rot="-16200000">
                  <a:off x="3640" y="2083"/>
                  <a:ext cx="129" cy="310"/>
                </a:xfrm>
                <a:prstGeom prst="curvedLeftArrow">
                  <a:avLst>
                    <a:gd name="adj1" fmla="val 48062"/>
                    <a:gd name="adj2" fmla="val 9612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30" name="AutoShape 26"/>
                <p:cNvSpPr>
                  <a:spLocks noChangeArrowheads="1"/>
                </p:cNvSpPr>
                <p:nvPr/>
              </p:nvSpPr>
              <p:spPr bwMode="auto">
                <a:xfrm rot="-16200000">
                  <a:off x="3640" y="2083"/>
                  <a:ext cx="129" cy="310"/>
                </a:xfrm>
                <a:prstGeom prst="curvedLeftArrow">
                  <a:avLst>
                    <a:gd name="adj1" fmla="val 48062"/>
                    <a:gd name="adj2" fmla="val 9612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31" name="AutoShape 27"/>
                <p:cNvSpPr>
                  <a:spLocks noChangeArrowheads="1"/>
                </p:cNvSpPr>
                <p:nvPr/>
              </p:nvSpPr>
              <p:spPr bwMode="auto">
                <a:xfrm rot="-10800000">
                  <a:off x="3606" y="1832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32" name="AutoShape 28"/>
                <p:cNvSpPr>
                  <a:spLocks noChangeArrowheads="1"/>
                </p:cNvSpPr>
                <p:nvPr/>
              </p:nvSpPr>
              <p:spPr bwMode="auto">
                <a:xfrm rot="-10800000">
                  <a:off x="3606" y="1832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33" name="AutoShape 29"/>
                <p:cNvSpPr>
                  <a:spLocks noChangeArrowheads="1"/>
                </p:cNvSpPr>
                <p:nvPr/>
              </p:nvSpPr>
              <p:spPr bwMode="auto">
                <a:xfrm rot="-10800000">
                  <a:off x="3606" y="1832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34" name="AutoShape 30"/>
                <p:cNvSpPr>
                  <a:spLocks noChangeArrowheads="1"/>
                </p:cNvSpPr>
                <p:nvPr/>
              </p:nvSpPr>
              <p:spPr bwMode="auto">
                <a:xfrm>
                  <a:off x="3747" y="1879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35" name="AutoShape 31"/>
                <p:cNvSpPr>
                  <a:spLocks noChangeArrowheads="1"/>
                </p:cNvSpPr>
                <p:nvPr/>
              </p:nvSpPr>
              <p:spPr bwMode="auto">
                <a:xfrm>
                  <a:off x="3747" y="1875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36" name="AutoShape 32"/>
                <p:cNvSpPr>
                  <a:spLocks noChangeArrowheads="1"/>
                </p:cNvSpPr>
                <p:nvPr/>
              </p:nvSpPr>
              <p:spPr bwMode="auto">
                <a:xfrm>
                  <a:off x="3747" y="1875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3937" name="Group 33"/>
              <p:cNvGrpSpPr>
                <a:grpSpLocks/>
              </p:cNvGrpSpPr>
              <p:nvPr/>
            </p:nvGrpSpPr>
            <p:grpSpPr bwMode="auto">
              <a:xfrm>
                <a:off x="2256" y="2496"/>
                <a:ext cx="527" cy="312"/>
                <a:chOff x="2400" y="2511"/>
                <a:chExt cx="527" cy="312"/>
              </a:xfrm>
            </p:grpSpPr>
            <p:sp>
              <p:nvSpPr>
                <p:cNvPr id="2683938" name="Oval 34"/>
                <p:cNvSpPr>
                  <a:spLocks noChangeArrowheads="1"/>
                </p:cNvSpPr>
                <p:nvPr/>
              </p:nvSpPr>
              <p:spPr bwMode="auto">
                <a:xfrm>
                  <a:off x="2476" y="2511"/>
                  <a:ext cx="377" cy="31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75000"/>
                    </a:lnSpc>
                  </a:pPr>
                  <a:endParaRPr lang="en-US" sz="2000" b="0">
                    <a:solidFill>
                      <a:srgbClr val="660066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393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400" y="2558"/>
                  <a:ext cx="52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110000"/>
                    </a:lnSpc>
                  </a:pPr>
                  <a:r>
                    <a:rPr lang="en-US" sz="1600" b="0">
                      <a:solidFill>
                        <a:srgbClr val="660066"/>
                      </a:solidFill>
                      <a:effectLst/>
                      <a:latin typeface="Impact" pitchFamily="34" charset="0"/>
                    </a:rPr>
                    <a:t>Adam</a:t>
                  </a:r>
                  <a:endParaRPr lang="en-US" sz="1600" b="0">
                    <a:solidFill>
                      <a:srgbClr val="660066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683940" name="Group 36"/>
              <p:cNvGrpSpPr>
                <a:grpSpLocks/>
              </p:cNvGrpSpPr>
              <p:nvPr/>
            </p:nvGrpSpPr>
            <p:grpSpPr bwMode="auto">
              <a:xfrm>
                <a:off x="3080" y="2496"/>
                <a:ext cx="377" cy="312"/>
                <a:chOff x="3224" y="2511"/>
                <a:chExt cx="377" cy="312"/>
              </a:xfrm>
            </p:grpSpPr>
            <p:sp>
              <p:nvSpPr>
                <p:cNvPr id="2683941" name="Oval 37"/>
                <p:cNvSpPr>
                  <a:spLocks noChangeArrowheads="1"/>
                </p:cNvSpPr>
                <p:nvPr/>
              </p:nvSpPr>
              <p:spPr bwMode="auto">
                <a:xfrm>
                  <a:off x="3224" y="2511"/>
                  <a:ext cx="377" cy="3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75000"/>
                    </a:lnSpc>
                  </a:pPr>
                  <a:endParaRPr lang="en-US" sz="2000" b="0">
                    <a:solidFill>
                      <a:srgbClr val="660066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394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252" y="2610"/>
                  <a:ext cx="32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75000"/>
                    </a:lnSpc>
                  </a:pPr>
                  <a:r>
                    <a:rPr lang="en-US" sz="1600" b="0">
                      <a:solidFill>
                        <a:srgbClr val="003300"/>
                      </a:solidFill>
                      <a:effectLst/>
                      <a:latin typeface="Impact" pitchFamily="34" charset="0"/>
                    </a:rPr>
                    <a:t>Eve</a:t>
                  </a:r>
                  <a:endParaRPr lang="en-US" sz="1600" b="0">
                    <a:solidFill>
                      <a:srgbClr val="003300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683943" name="Group 39"/>
              <p:cNvGrpSpPr>
                <a:grpSpLocks/>
              </p:cNvGrpSpPr>
              <p:nvPr/>
            </p:nvGrpSpPr>
            <p:grpSpPr bwMode="auto">
              <a:xfrm>
                <a:off x="2664" y="2953"/>
                <a:ext cx="456" cy="311"/>
                <a:chOff x="2832" y="2968"/>
                <a:chExt cx="456" cy="311"/>
              </a:xfrm>
            </p:grpSpPr>
            <p:sp>
              <p:nvSpPr>
                <p:cNvPr id="2683944" name="Oval 40"/>
                <p:cNvSpPr>
                  <a:spLocks noChangeArrowheads="1"/>
                </p:cNvSpPr>
                <p:nvPr/>
              </p:nvSpPr>
              <p:spPr bwMode="auto">
                <a:xfrm>
                  <a:off x="2874" y="2968"/>
                  <a:ext cx="376" cy="3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100000"/>
                    </a:lnSpc>
                  </a:pPr>
                  <a:endParaRPr lang="en-US" sz="2800">
                    <a:solidFill>
                      <a:srgbClr val="6600CC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394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832" y="3063"/>
                  <a:ext cx="45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</a:pPr>
                  <a:r>
                    <a:rPr lang="en-US" sz="1100" b="0">
                      <a:solidFill>
                        <a:srgbClr val="800000"/>
                      </a:solidFill>
                      <a:effectLst/>
                      <a:latin typeface="Impact" pitchFamily="34" charset="0"/>
                    </a:rPr>
                    <a:t>Children</a:t>
                  </a:r>
                </a:p>
              </p:txBody>
            </p:sp>
          </p:grpSp>
          <p:grpSp>
            <p:nvGrpSpPr>
              <p:cNvPr id="2683946" name="Group 42"/>
              <p:cNvGrpSpPr>
                <a:grpSpLocks/>
              </p:cNvGrpSpPr>
              <p:nvPr/>
            </p:nvGrpSpPr>
            <p:grpSpPr bwMode="auto">
              <a:xfrm>
                <a:off x="2688" y="1953"/>
                <a:ext cx="409" cy="363"/>
                <a:chOff x="1467" y="672"/>
                <a:chExt cx="700" cy="611"/>
              </a:xfrm>
            </p:grpSpPr>
            <p:sp>
              <p:nvSpPr>
                <p:cNvPr id="2683947" name="Oval 43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100000"/>
                    </a:lnSpc>
                  </a:pPr>
                  <a:endParaRPr lang="en-US" sz="4800">
                    <a:solidFill>
                      <a:srgbClr val="6600CC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3948" name="WordArt 4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1905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  <p:grpSp>
          <p:nvGrpSpPr>
            <p:cNvPr id="2683949" name="Group 45"/>
            <p:cNvGrpSpPr>
              <a:grpSpLocks/>
            </p:cNvGrpSpPr>
            <p:nvPr/>
          </p:nvGrpSpPr>
          <p:grpSpPr bwMode="auto">
            <a:xfrm>
              <a:off x="3656" y="1953"/>
              <a:ext cx="1192" cy="1311"/>
              <a:chOff x="3656" y="1968"/>
              <a:chExt cx="1192" cy="1311"/>
            </a:xfrm>
          </p:grpSpPr>
          <p:grpSp>
            <p:nvGrpSpPr>
              <p:cNvPr id="2683950" name="Group 46"/>
              <p:cNvGrpSpPr>
                <a:grpSpLocks/>
              </p:cNvGrpSpPr>
              <p:nvPr/>
            </p:nvGrpSpPr>
            <p:grpSpPr bwMode="auto">
              <a:xfrm>
                <a:off x="4000" y="2062"/>
                <a:ext cx="494" cy="1193"/>
                <a:chOff x="4000" y="2062"/>
                <a:chExt cx="494" cy="1193"/>
              </a:xfrm>
            </p:grpSpPr>
            <p:grpSp>
              <p:nvGrpSpPr>
                <p:cNvPr id="2683951" name="Group 47"/>
                <p:cNvGrpSpPr>
                  <a:grpSpLocks/>
                </p:cNvGrpSpPr>
                <p:nvPr/>
              </p:nvGrpSpPr>
              <p:grpSpPr bwMode="auto">
                <a:xfrm>
                  <a:off x="4002" y="2062"/>
                  <a:ext cx="484" cy="698"/>
                  <a:chOff x="1380" y="831"/>
                  <a:chExt cx="828" cy="1175"/>
                </a:xfrm>
              </p:grpSpPr>
              <p:sp>
                <p:nvSpPr>
                  <p:cNvPr id="2683952" name="Line 48"/>
                  <p:cNvSpPr>
                    <a:spLocks noChangeShapeType="1"/>
                  </p:cNvSpPr>
                  <p:nvPr/>
                </p:nvSpPr>
                <p:spPr bwMode="auto">
                  <a:xfrm rot="2478685">
                    <a:off x="1380" y="880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3953" name="Line 49"/>
                  <p:cNvSpPr>
                    <a:spLocks noChangeShapeType="1"/>
                  </p:cNvSpPr>
                  <p:nvPr/>
                </p:nvSpPr>
                <p:spPr bwMode="auto">
                  <a:xfrm rot="19038451" flipH="1">
                    <a:off x="2204" y="831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3954" name="Group 50"/>
                <p:cNvGrpSpPr>
                  <a:grpSpLocks/>
                </p:cNvGrpSpPr>
                <p:nvPr/>
              </p:nvGrpSpPr>
              <p:grpSpPr bwMode="auto">
                <a:xfrm>
                  <a:off x="4000" y="2568"/>
                  <a:ext cx="494" cy="687"/>
                  <a:chOff x="1377" y="1683"/>
                  <a:chExt cx="845" cy="1157"/>
                </a:xfrm>
              </p:grpSpPr>
              <p:sp>
                <p:nvSpPr>
                  <p:cNvPr id="2683955" name="Line 51"/>
                  <p:cNvSpPr>
                    <a:spLocks noChangeShapeType="1"/>
                  </p:cNvSpPr>
                  <p:nvPr/>
                </p:nvSpPr>
                <p:spPr bwMode="auto">
                  <a:xfrm rot="19176174" flipH="1">
                    <a:off x="1377" y="1683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3956" name="Line 52"/>
                  <p:cNvSpPr>
                    <a:spLocks noChangeShapeType="1"/>
                  </p:cNvSpPr>
                  <p:nvPr/>
                </p:nvSpPr>
                <p:spPr bwMode="auto">
                  <a:xfrm rot="2478685">
                    <a:off x="2218" y="1714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83957" name="Group 53"/>
              <p:cNvGrpSpPr>
                <a:grpSpLocks/>
              </p:cNvGrpSpPr>
              <p:nvPr/>
            </p:nvGrpSpPr>
            <p:grpSpPr bwMode="auto">
              <a:xfrm>
                <a:off x="4087" y="2378"/>
                <a:ext cx="339" cy="559"/>
                <a:chOff x="4711" y="1832"/>
                <a:chExt cx="339" cy="559"/>
              </a:xfrm>
            </p:grpSpPr>
            <p:sp>
              <p:nvSpPr>
                <p:cNvPr id="2683958" name="AutoShape 54"/>
                <p:cNvSpPr>
                  <a:spLocks noChangeArrowheads="1"/>
                </p:cNvSpPr>
                <p:nvPr/>
              </p:nvSpPr>
              <p:spPr bwMode="auto">
                <a:xfrm rot="-5400000">
                  <a:off x="4832" y="1869"/>
                  <a:ext cx="128" cy="309"/>
                </a:xfrm>
                <a:prstGeom prst="curvedLeftArrow">
                  <a:avLst>
                    <a:gd name="adj1" fmla="val 48281"/>
                    <a:gd name="adj2" fmla="val 96563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59" name="AutoShape 55"/>
                <p:cNvSpPr>
                  <a:spLocks noChangeArrowheads="1"/>
                </p:cNvSpPr>
                <p:nvPr/>
              </p:nvSpPr>
              <p:spPr bwMode="auto">
                <a:xfrm rot="-5400000">
                  <a:off x="4832" y="1869"/>
                  <a:ext cx="128" cy="309"/>
                </a:xfrm>
                <a:prstGeom prst="curvedLeftArrow">
                  <a:avLst>
                    <a:gd name="adj1" fmla="val 48281"/>
                    <a:gd name="adj2" fmla="val 96563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60" name="AutoShape 56"/>
                <p:cNvSpPr>
                  <a:spLocks noChangeArrowheads="1"/>
                </p:cNvSpPr>
                <p:nvPr/>
              </p:nvSpPr>
              <p:spPr bwMode="auto">
                <a:xfrm rot="-5400000">
                  <a:off x="4832" y="1869"/>
                  <a:ext cx="128" cy="309"/>
                </a:xfrm>
                <a:prstGeom prst="curvedLeftArrow">
                  <a:avLst>
                    <a:gd name="adj1" fmla="val 48281"/>
                    <a:gd name="adj2" fmla="val 96563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61" name="AutoShape 57"/>
                <p:cNvSpPr>
                  <a:spLocks noChangeArrowheads="1"/>
                </p:cNvSpPr>
                <p:nvPr/>
              </p:nvSpPr>
              <p:spPr bwMode="auto">
                <a:xfrm rot="-16200000">
                  <a:off x="4804" y="2083"/>
                  <a:ext cx="129" cy="310"/>
                </a:xfrm>
                <a:prstGeom prst="curvedLeftArrow">
                  <a:avLst>
                    <a:gd name="adj1" fmla="val 48062"/>
                    <a:gd name="adj2" fmla="val 9612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62" name="AutoShape 58"/>
                <p:cNvSpPr>
                  <a:spLocks noChangeArrowheads="1"/>
                </p:cNvSpPr>
                <p:nvPr/>
              </p:nvSpPr>
              <p:spPr bwMode="auto">
                <a:xfrm rot="-16200000">
                  <a:off x="4801" y="2083"/>
                  <a:ext cx="129" cy="310"/>
                </a:xfrm>
                <a:prstGeom prst="curvedLeftArrow">
                  <a:avLst>
                    <a:gd name="adj1" fmla="val 48062"/>
                    <a:gd name="adj2" fmla="val 9612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63" name="AutoShape 59"/>
                <p:cNvSpPr>
                  <a:spLocks noChangeArrowheads="1"/>
                </p:cNvSpPr>
                <p:nvPr/>
              </p:nvSpPr>
              <p:spPr bwMode="auto">
                <a:xfrm rot="-16200000">
                  <a:off x="4801" y="2083"/>
                  <a:ext cx="129" cy="310"/>
                </a:xfrm>
                <a:prstGeom prst="curvedLeftArrow">
                  <a:avLst>
                    <a:gd name="adj1" fmla="val 48062"/>
                    <a:gd name="adj2" fmla="val 9612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64" name="AutoShape 60"/>
                <p:cNvSpPr>
                  <a:spLocks noChangeArrowheads="1"/>
                </p:cNvSpPr>
                <p:nvPr/>
              </p:nvSpPr>
              <p:spPr bwMode="auto">
                <a:xfrm rot="-10800000">
                  <a:off x="4768" y="1832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65" name="AutoShape 61"/>
                <p:cNvSpPr>
                  <a:spLocks noChangeArrowheads="1"/>
                </p:cNvSpPr>
                <p:nvPr/>
              </p:nvSpPr>
              <p:spPr bwMode="auto">
                <a:xfrm rot="-10800000">
                  <a:off x="4768" y="1832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66" name="AutoShape 62"/>
                <p:cNvSpPr>
                  <a:spLocks noChangeArrowheads="1"/>
                </p:cNvSpPr>
                <p:nvPr/>
              </p:nvSpPr>
              <p:spPr bwMode="auto">
                <a:xfrm rot="-10800000">
                  <a:off x="4768" y="1832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67" name="AutoShape 63"/>
                <p:cNvSpPr>
                  <a:spLocks noChangeArrowheads="1"/>
                </p:cNvSpPr>
                <p:nvPr/>
              </p:nvSpPr>
              <p:spPr bwMode="auto">
                <a:xfrm>
                  <a:off x="4909" y="1879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68" name="AutoShape 64"/>
                <p:cNvSpPr>
                  <a:spLocks noChangeArrowheads="1"/>
                </p:cNvSpPr>
                <p:nvPr/>
              </p:nvSpPr>
              <p:spPr bwMode="auto">
                <a:xfrm>
                  <a:off x="4909" y="1875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69" name="AutoShape 65"/>
                <p:cNvSpPr>
                  <a:spLocks noChangeArrowheads="1"/>
                </p:cNvSpPr>
                <p:nvPr/>
              </p:nvSpPr>
              <p:spPr bwMode="auto">
                <a:xfrm>
                  <a:off x="4909" y="1875"/>
                  <a:ext cx="85" cy="512"/>
                </a:xfrm>
                <a:prstGeom prst="curvedLeftArrow">
                  <a:avLst>
                    <a:gd name="adj1" fmla="val 120471"/>
                    <a:gd name="adj2" fmla="val 240941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3970" name="Group 66"/>
              <p:cNvGrpSpPr>
                <a:grpSpLocks/>
              </p:cNvGrpSpPr>
              <p:nvPr/>
            </p:nvGrpSpPr>
            <p:grpSpPr bwMode="auto">
              <a:xfrm>
                <a:off x="3656" y="2511"/>
                <a:ext cx="477" cy="312"/>
                <a:chOff x="3608" y="2511"/>
                <a:chExt cx="477" cy="312"/>
              </a:xfrm>
            </p:grpSpPr>
            <p:sp>
              <p:nvSpPr>
                <p:cNvPr id="2683971" name="Oval 67"/>
                <p:cNvSpPr>
                  <a:spLocks noChangeArrowheads="1"/>
                </p:cNvSpPr>
                <p:nvPr/>
              </p:nvSpPr>
              <p:spPr bwMode="auto">
                <a:xfrm>
                  <a:off x="3658" y="2511"/>
                  <a:ext cx="377" cy="3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FF"/>
                    </a:gs>
                    <a:gs pos="100000">
                      <a:srgbClr val="CCFF99"/>
                    </a:gs>
                  </a:gsLst>
                  <a:lin ang="2700000" scaled="1"/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75000"/>
                    </a:lnSpc>
                  </a:pPr>
                  <a:endParaRPr lang="en-US" sz="2000" b="0">
                    <a:solidFill>
                      <a:srgbClr val="660066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397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608" y="2547"/>
                  <a:ext cx="477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5000"/>
                    </a:lnSpc>
                  </a:pPr>
                  <a:endParaRPr lang="en-US" sz="200" b="0">
                    <a:solidFill>
                      <a:srgbClr val="9900CC"/>
                    </a:solidFill>
                    <a:effectLst/>
                    <a:latin typeface="Impact" pitchFamily="34" charset="0"/>
                  </a:endParaRPr>
                </a:p>
                <a:p>
                  <a:pPr eaLnBrk="0" hangingPunct="0">
                    <a:lnSpc>
                      <a:spcPct val="85000"/>
                    </a:lnSpc>
                  </a:pPr>
                  <a:r>
                    <a:rPr lang="en-US" sz="1100" b="0">
                      <a:solidFill>
                        <a:srgbClr val="660066"/>
                      </a:solidFill>
                      <a:effectLst/>
                      <a:latin typeface="Impact" pitchFamily="34" charset="0"/>
                    </a:rPr>
                    <a:t>Human</a:t>
                  </a:r>
                </a:p>
                <a:p>
                  <a:pPr eaLnBrk="0" hangingPunct="0">
                    <a:lnSpc>
                      <a:spcPct val="85000"/>
                    </a:lnSpc>
                  </a:pPr>
                  <a:r>
                    <a:rPr lang="en-US" sz="1100" b="0">
                      <a:solidFill>
                        <a:srgbClr val="660066"/>
                      </a:solidFill>
                      <a:effectLst/>
                      <a:latin typeface="Impact" pitchFamily="34" charset="0"/>
                    </a:rPr>
                    <a:t>beings</a:t>
                  </a:r>
                  <a:endParaRPr lang="en-US" sz="1100" b="0">
                    <a:solidFill>
                      <a:srgbClr val="660066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683973" name="Group 69"/>
              <p:cNvGrpSpPr>
                <a:grpSpLocks/>
              </p:cNvGrpSpPr>
              <p:nvPr/>
            </p:nvGrpSpPr>
            <p:grpSpPr bwMode="auto">
              <a:xfrm>
                <a:off x="4032" y="2968"/>
                <a:ext cx="432" cy="311"/>
                <a:chOff x="4032" y="2968"/>
                <a:chExt cx="432" cy="311"/>
              </a:xfrm>
            </p:grpSpPr>
            <p:sp>
              <p:nvSpPr>
                <p:cNvPr id="2683974" name="Oval 70"/>
                <p:cNvSpPr>
                  <a:spLocks noChangeArrowheads="1"/>
                </p:cNvSpPr>
                <p:nvPr/>
              </p:nvSpPr>
              <p:spPr bwMode="auto">
                <a:xfrm>
                  <a:off x="4061" y="2968"/>
                  <a:ext cx="375" cy="3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100000"/>
                    </a:lnSpc>
                  </a:pPr>
                  <a:endParaRPr lang="en-US" sz="2800">
                    <a:solidFill>
                      <a:srgbClr val="6600CC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397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032" y="3042"/>
                  <a:ext cx="432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100000"/>
                    </a:lnSpc>
                  </a:pPr>
                  <a:r>
                    <a:rPr lang="en-US" sz="1100" b="0">
                      <a:solidFill>
                        <a:srgbClr val="800000"/>
                      </a:solidFill>
                      <a:effectLst/>
                      <a:latin typeface="Impact" pitchFamily="34" charset="0"/>
                    </a:rPr>
                    <a:t>Creation</a:t>
                  </a:r>
                </a:p>
              </p:txBody>
            </p:sp>
          </p:grpSp>
          <p:grpSp>
            <p:nvGrpSpPr>
              <p:cNvPr id="2683976" name="Group 72"/>
              <p:cNvGrpSpPr>
                <a:grpSpLocks/>
              </p:cNvGrpSpPr>
              <p:nvPr/>
            </p:nvGrpSpPr>
            <p:grpSpPr bwMode="auto">
              <a:xfrm>
                <a:off x="4053" y="1968"/>
                <a:ext cx="409" cy="363"/>
                <a:chOff x="1467" y="672"/>
                <a:chExt cx="700" cy="611"/>
              </a:xfrm>
            </p:grpSpPr>
            <p:sp>
              <p:nvSpPr>
                <p:cNvPr id="2683977" name="Oval 73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100000"/>
                    </a:lnSpc>
                  </a:pPr>
                  <a:endParaRPr lang="en-US" sz="4800">
                    <a:solidFill>
                      <a:srgbClr val="6600CC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3978" name="WordArt 7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1905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  <p:grpSp>
            <p:nvGrpSpPr>
              <p:cNvPr id="2683979" name="Group 75"/>
              <p:cNvGrpSpPr>
                <a:grpSpLocks/>
              </p:cNvGrpSpPr>
              <p:nvPr/>
            </p:nvGrpSpPr>
            <p:grpSpPr bwMode="auto">
              <a:xfrm>
                <a:off x="4371" y="2511"/>
                <a:ext cx="477" cy="312"/>
                <a:chOff x="4323" y="2511"/>
                <a:chExt cx="477" cy="312"/>
              </a:xfrm>
            </p:grpSpPr>
            <p:sp>
              <p:nvSpPr>
                <p:cNvPr id="2683980" name="Oval 76"/>
                <p:cNvSpPr>
                  <a:spLocks noChangeArrowheads="1"/>
                </p:cNvSpPr>
                <p:nvPr/>
              </p:nvSpPr>
              <p:spPr bwMode="auto">
                <a:xfrm>
                  <a:off x="4373" y="2511"/>
                  <a:ext cx="377" cy="3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75000"/>
                    </a:lnSpc>
                  </a:pPr>
                  <a:endParaRPr lang="en-US" sz="2000" b="0">
                    <a:solidFill>
                      <a:srgbClr val="660066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3981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323" y="2556"/>
                  <a:ext cx="477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5000"/>
                    </a:lnSpc>
                  </a:pPr>
                  <a:r>
                    <a:rPr lang="en-US" sz="1100" b="0">
                      <a:solidFill>
                        <a:srgbClr val="003300"/>
                      </a:solidFill>
                      <a:effectLst/>
                      <a:latin typeface="Impact" pitchFamily="34" charset="0"/>
                    </a:rPr>
                    <a:t>Natural</a:t>
                  </a:r>
                </a:p>
                <a:p>
                  <a:pPr eaLnBrk="0" hangingPunct="0">
                    <a:lnSpc>
                      <a:spcPct val="85000"/>
                    </a:lnSpc>
                  </a:pPr>
                  <a:r>
                    <a:rPr lang="en-US" sz="1100" b="0">
                      <a:solidFill>
                        <a:srgbClr val="003300"/>
                      </a:solidFill>
                      <a:effectLst/>
                      <a:latin typeface="Impact" pitchFamily="34" charset="0"/>
                    </a:rPr>
                    <a:t>world</a:t>
                  </a:r>
                </a:p>
              </p:txBody>
            </p:sp>
          </p:grpSp>
        </p:grpSp>
        <p:grpSp>
          <p:nvGrpSpPr>
            <p:cNvPr id="2683982" name="Group 78"/>
            <p:cNvGrpSpPr>
              <a:grpSpLocks/>
            </p:cNvGrpSpPr>
            <p:nvPr/>
          </p:nvGrpSpPr>
          <p:grpSpPr bwMode="auto">
            <a:xfrm>
              <a:off x="960" y="1953"/>
              <a:ext cx="1099" cy="1311"/>
              <a:chOff x="1296" y="1968"/>
              <a:chExt cx="1099" cy="1311"/>
            </a:xfrm>
          </p:grpSpPr>
          <p:grpSp>
            <p:nvGrpSpPr>
              <p:cNvPr id="2683983" name="Group 79"/>
              <p:cNvGrpSpPr>
                <a:grpSpLocks/>
              </p:cNvGrpSpPr>
              <p:nvPr/>
            </p:nvGrpSpPr>
            <p:grpSpPr bwMode="auto">
              <a:xfrm>
                <a:off x="1580" y="2062"/>
                <a:ext cx="495" cy="1193"/>
                <a:chOff x="1580" y="2062"/>
                <a:chExt cx="495" cy="1193"/>
              </a:xfrm>
            </p:grpSpPr>
            <p:grpSp>
              <p:nvGrpSpPr>
                <p:cNvPr id="2683984" name="Group 80"/>
                <p:cNvGrpSpPr>
                  <a:grpSpLocks/>
                </p:cNvGrpSpPr>
                <p:nvPr/>
              </p:nvGrpSpPr>
              <p:grpSpPr bwMode="auto">
                <a:xfrm>
                  <a:off x="1582" y="2062"/>
                  <a:ext cx="485" cy="698"/>
                  <a:chOff x="1380" y="831"/>
                  <a:chExt cx="828" cy="1175"/>
                </a:xfrm>
              </p:grpSpPr>
              <p:sp>
                <p:nvSpPr>
                  <p:cNvPr id="2683985" name="Line 81"/>
                  <p:cNvSpPr>
                    <a:spLocks noChangeShapeType="1"/>
                  </p:cNvSpPr>
                  <p:nvPr/>
                </p:nvSpPr>
                <p:spPr bwMode="auto">
                  <a:xfrm rot="2478685">
                    <a:off x="1380" y="880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3986" name="Line 82"/>
                  <p:cNvSpPr>
                    <a:spLocks noChangeShapeType="1"/>
                  </p:cNvSpPr>
                  <p:nvPr/>
                </p:nvSpPr>
                <p:spPr bwMode="auto">
                  <a:xfrm rot="19038451" flipH="1">
                    <a:off x="2204" y="831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3987" name="Group 83"/>
                <p:cNvGrpSpPr>
                  <a:grpSpLocks/>
                </p:cNvGrpSpPr>
                <p:nvPr/>
              </p:nvGrpSpPr>
              <p:grpSpPr bwMode="auto">
                <a:xfrm>
                  <a:off x="1580" y="2568"/>
                  <a:ext cx="495" cy="687"/>
                  <a:chOff x="1377" y="1683"/>
                  <a:chExt cx="845" cy="1157"/>
                </a:xfrm>
              </p:grpSpPr>
              <p:sp>
                <p:nvSpPr>
                  <p:cNvPr id="2683988" name="Line 84"/>
                  <p:cNvSpPr>
                    <a:spLocks noChangeShapeType="1"/>
                  </p:cNvSpPr>
                  <p:nvPr/>
                </p:nvSpPr>
                <p:spPr bwMode="auto">
                  <a:xfrm rot="19176174" flipH="1">
                    <a:off x="1377" y="1683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3989" name="Line 85"/>
                  <p:cNvSpPr>
                    <a:spLocks noChangeShapeType="1"/>
                  </p:cNvSpPr>
                  <p:nvPr/>
                </p:nvSpPr>
                <p:spPr bwMode="auto">
                  <a:xfrm rot="2478685">
                    <a:off x="2218" y="1714"/>
                    <a:ext cx="4" cy="1126"/>
                  </a:xfrm>
                  <a:prstGeom prst="line">
                    <a:avLst/>
                  </a:prstGeom>
                  <a:noFill/>
                  <a:ln w="57150">
                    <a:solidFill>
                      <a:srgbClr val="99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83990" name="Group 86"/>
              <p:cNvGrpSpPr>
                <a:grpSpLocks/>
              </p:cNvGrpSpPr>
              <p:nvPr/>
            </p:nvGrpSpPr>
            <p:grpSpPr bwMode="auto">
              <a:xfrm>
                <a:off x="1296" y="2511"/>
                <a:ext cx="377" cy="312"/>
                <a:chOff x="2153" y="1299"/>
                <a:chExt cx="644" cy="525"/>
              </a:xfrm>
            </p:grpSpPr>
            <p:sp>
              <p:nvSpPr>
                <p:cNvPr id="2683991" name="Oval 87"/>
                <p:cNvSpPr>
                  <a:spLocks noChangeArrowheads="1"/>
                </p:cNvSpPr>
                <p:nvPr/>
              </p:nvSpPr>
              <p:spPr bwMode="auto">
                <a:xfrm>
                  <a:off x="2153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75000"/>
                    </a:lnSpc>
                  </a:pPr>
                  <a:endParaRPr lang="en-US" sz="2000" b="0">
                    <a:solidFill>
                      <a:srgbClr val="660066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3992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163" y="1454"/>
                  <a:ext cx="625" cy="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75000"/>
                    </a:lnSpc>
                  </a:pPr>
                  <a:endParaRPr lang="en-US" sz="200" b="0">
                    <a:solidFill>
                      <a:srgbClr val="9900CC"/>
                    </a:solidFill>
                    <a:effectLst/>
                    <a:latin typeface="Impact" pitchFamily="34" charset="0"/>
                  </a:endParaRPr>
                </a:p>
                <a:p>
                  <a:pPr eaLnBrk="0" hangingPunct="0">
                    <a:lnSpc>
                      <a:spcPct val="75000"/>
                    </a:lnSpc>
                  </a:pPr>
                  <a:r>
                    <a:rPr lang="en-US" sz="1400" b="0">
                      <a:solidFill>
                        <a:srgbClr val="660066"/>
                      </a:solidFill>
                      <a:effectLst/>
                      <a:latin typeface="Impact" pitchFamily="34" charset="0"/>
                    </a:rPr>
                    <a:t>Mind</a:t>
                  </a:r>
                  <a:endParaRPr lang="en-US" sz="1400" b="0">
                    <a:solidFill>
                      <a:srgbClr val="660066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683993" name="Group 89"/>
              <p:cNvGrpSpPr>
                <a:grpSpLocks/>
              </p:cNvGrpSpPr>
              <p:nvPr/>
            </p:nvGrpSpPr>
            <p:grpSpPr bwMode="auto">
              <a:xfrm>
                <a:off x="2010" y="2511"/>
                <a:ext cx="385" cy="312"/>
                <a:chOff x="3374" y="1299"/>
                <a:chExt cx="658" cy="525"/>
              </a:xfrm>
            </p:grpSpPr>
            <p:sp>
              <p:nvSpPr>
                <p:cNvPr id="2683994" name="Oval 90"/>
                <p:cNvSpPr>
                  <a:spLocks noChangeArrowheads="1"/>
                </p:cNvSpPr>
                <p:nvPr/>
              </p:nvSpPr>
              <p:spPr bwMode="auto">
                <a:xfrm>
                  <a:off x="3374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75000"/>
                    </a:lnSpc>
                  </a:pPr>
                  <a:endParaRPr lang="en-US" sz="2000" b="0">
                    <a:solidFill>
                      <a:srgbClr val="660066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3995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408" y="1454"/>
                  <a:ext cx="624" cy="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75000"/>
                    </a:lnSpc>
                  </a:pPr>
                  <a:endParaRPr lang="en-US" sz="200" b="0">
                    <a:solidFill>
                      <a:srgbClr val="008000"/>
                    </a:solidFill>
                    <a:effectLst/>
                    <a:latin typeface="Impact" pitchFamily="34" charset="0"/>
                  </a:endParaRPr>
                </a:p>
                <a:p>
                  <a:pPr eaLnBrk="0" hangingPunct="0">
                    <a:lnSpc>
                      <a:spcPct val="75000"/>
                    </a:lnSpc>
                  </a:pPr>
                  <a:r>
                    <a:rPr lang="en-US" sz="1400" b="0">
                      <a:solidFill>
                        <a:srgbClr val="003300"/>
                      </a:solidFill>
                      <a:effectLst/>
                      <a:latin typeface="Impact" pitchFamily="34" charset="0"/>
                    </a:rPr>
                    <a:t>Body</a:t>
                  </a:r>
                  <a:endParaRPr lang="en-US" sz="1400" b="0">
                    <a:solidFill>
                      <a:srgbClr val="003300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683996" name="Group 92"/>
              <p:cNvGrpSpPr>
                <a:grpSpLocks/>
              </p:cNvGrpSpPr>
              <p:nvPr/>
            </p:nvGrpSpPr>
            <p:grpSpPr bwMode="auto">
              <a:xfrm>
                <a:off x="1597" y="2968"/>
                <a:ext cx="467" cy="311"/>
                <a:chOff x="1597" y="2968"/>
                <a:chExt cx="467" cy="311"/>
              </a:xfrm>
            </p:grpSpPr>
            <p:sp>
              <p:nvSpPr>
                <p:cNvPr id="2683997" name="Oval 93"/>
                <p:cNvSpPr>
                  <a:spLocks noChangeArrowheads="1"/>
                </p:cNvSpPr>
                <p:nvPr/>
              </p:nvSpPr>
              <p:spPr bwMode="auto">
                <a:xfrm>
                  <a:off x="1643" y="2968"/>
                  <a:ext cx="375" cy="3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100000"/>
                    </a:lnSpc>
                  </a:pPr>
                  <a:endParaRPr lang="en-US" sz="2800">
                    <a:solidFill>
                      <a:srgbClr val="6600CC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3998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597" y="3005"/>
                  <a:ext cx="467" cy="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100000"/>
                    </a:lnSpc>
                  </a:pPr>
                  <a:endParaRPr lang="en-US" sz="200">
                    <a:solidFill>
                      <a:srgbClr val="6600CC"/>
                    </a:solidFill>
                    <a:effectLst/>
                    <a:latin typeface="Impact" pitchFamily="34" charset="0"/>
                  </a:endParaRPr>
                </a:p>
                <a:p>
                  <a:pPr eaLnBrk="0" hangingPunct="0">
                    <a:lnSpc>
                      <a:spcPct val="75000"/>
                    </a:lnSpc>
                  </a:pPr>
                  <a:r>
                    <a:rPr lang="en-US" sz="1200" b="0">
                      <a:solidFill>
                        <a:srgbClr val="800000"/>
                      </a:solidFill>
                      <a:effectLst/>
                      <a:latin typeface="Impact" pitchFamily="34" charset="0"/>
                    </a:rPr>
                    <a:t>Indi-</a:t>
                  </a:r>
                </a:p>
                <a:p>
                  <a:pPr eaLnBrk="0" hangingPunct="0">
                    <a:lnSpc>
                      <a:spcPct val="75000"/>
                    </a:lnSpc>
                  </a:pPr>
                  <a:r>
                    <a:rPr lang="en-US" sz="1200" b="0">
                      <a:solidFill>
                        <a:srgbClr val="800000"/>
                      </a:solidFill>
                      <a:effectLst/>
                      <a:latin typeface="Impact" pitchFamily="34" charset="0"/>
                    </a:rPr>
                    <a:t>vidual</a:t>
                  </a:r>
                </a:p>
              </p:txBody>
            </p:sp>
          </p:grpSp>
          <p:grpSp>
            <p:nvGrpSpPr>
              <p:cNvPr id="2683999" name="Group 95"/>
              <p:cNvGrpSpPr>
                <a:grpSpLocks/>
              </p:cNvGrpSpPr>
              <p:nvPr/>
            </p:nvGrpSpPr>
            <p:grpSpPr bwMode="auto">
              <a:xfrm>
                <a:off x="1633" y="1968"/>
                <a:ext cx="409" cy="363"/>
                <a:chOff x="1467" y="672"/>
                <a:chExt cx="700" cy="611"/>
              </a:xfrm>
            </p:grpSpPr>
            <p:sp>
              <p:nvSpPr>
                <p:cNvPr id="2684000" name="Oval 96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0" hangingPunct="0">
                    <a:lnSpc>
                      <a:spcPct val="100000"/>
                    </a:lnSpc>
                  </a:pPr>
                  <a:endParaRPr lang="en-US" sz="4800">
                    <a:solidFill>
                      <a:srgbClr val="6600CC"/>
                    </a:solidFill>
                    <a:effectLst/>
                    <a:latin typeface="Impact" pitchFamily="34" charset="0"/>
                  </a:endParaRPr>
                </a:p>
              </p:txBody>
            </p:sp>
            <p:sp>
              <p:nvSpPr>
                <p:cNvPr id="2684001" name="WordArt 9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1905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  <p:grpSp>
            <p:nvGrpSpPr>
              <p:cNvPr id="2684002" name="Group 98"/>
              <p:cNvGrpSpPr>
                <a:grpSpLocks/>
              </p:cNvGrpSpPr>
              <p:nvPr/>
            </p:nvGrpSpPr>
            <p:grpSpPr bwMode="auto">
              <a:xfrm>
                <a:off x="1668" y="2378"/>
                <a:ext cx="339" cy="559"/>
                <a:chOff x="743" y="1669"/>
                <a:chExt cx="546" cy="900"/>
              </a:xfrm>
            </p:grpSpPr>
            <p:sp>
              <p:nvSpPr>
                <p:cNvPr id="2684003" name="AutoShape 99"/>
                <p:cNvSpPr>
                  <a:spLocks noChangeArrowheads="1"/>
                </p:cNvSpPr>
                <p:nvPr/>
              </p:nvSpPr>
              <p:spPr bwMode="auto">
                <a:xfrm rot="-5400000">
                  <a:off x="937" y="1728"/>
                  <a:ext cx="206" cy="499"/>
                </a:xfrm>
                <a:prstGeom prst="curvedLeftArrow">
                  <a:avLst>
                    <a:gd name="adj1" fmla="val 48447"/>
                    <a:gd name="adj2" fmla="val 96893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004" name="AutoShape 100"/>
                <p:cNvSpPr>
                  <a:spLocks noChangeArrowheads="1"/>
                </p:cNvSpPr>
                <p:nvPr/>
              </p:nvSpPr>
              <p:spPr bwMode="auto">
                <a:xfrm rot="-5400000">
                  <a:off x="937" y="1728"/>
                  <a:ext cx="206" cy="499"/>
                </a:xfrm>
                <a:prstGeom prst="curvedLeftArrow">
                  <a:avLst>
                    <a:gd name="adj1" fmla="val 48447"/>
                    <a:gd name="adj2" fmla="val 96893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005" name="AutoShape 101"/>
                <p:cNvSpPr>
                  <a:spLocks noChangeArrowheads="1"/>
                </p:cNvSpPr>
                <p:nvPr/>
              </p:nvSpPr>
              <p:spPr bwMode="auto">
                <a:xfrm rot="-5400000">
                  <a:off x="937" y="1728"/>
                  <a:ext cx="206" cy="499"/>
                </a:xfrm>
                <a:prstGeom prst="curvedLeftArrow">
                  <a:avLst>
                    <a:gd name="adj1" fmla="val 48447"/>
                    <a:gd name="adj2" fmla="val 96893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006" name="AutoShape 102"/>
                <p:cNvSpPr>
                  <a:spLocks noChangeArrowheads="1"/>
                </p:cNvSpPr>
                <p:nvPr/>
              </p:nvSpPr>
              <p:spPr bwMode="auto">
                <a:xfrm rot="-16200000">
                  <a:off x="893" y="2072"/>
                  <a:ext cx="207" cy="499"/>
                </a:xfrm>
                <a:prstGeom prst="curvedLeftArrow">
                  <a:avLst>
                    <a:gd name="adj1" fmla="val 48213"/>
                    <a:gd name="adj2" fmla="val 96425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007" name="AutoShape 103"/>
                <p:cNvSpPr>
                  <a:spLocks noChangeArrowheads="1"/>
                </p:cNvSpPr>
                <p:nvPr/>
              </p:nvSpPr>
              <p:spPr bwMode="auto">
                <a:xfrm rot="-16200000">
                  <a:off x="889" y="2072"/>
                  <a:ext cx="207" cy="499"/>
                </a:xfrm>
                <a:prstGeom prst="curvedLeftArrow">
                  <a:avLst>
                    <a:gd name="adj1" fmla="val 48213"/>
                    <a:gd name="adj2" fmla="val 96425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008" name="AutoShape 104"/>
                <p:cNvSpPr>
                  <a:spLocks noChangeArrowheads="1"/>
                </p:cNvSpPr>
                <p:nvPr/>
              </p:nvSpPr>
              <p:spPr bwMode="auto">
                <a:xfrm rot="-16200000">
                  <a:off x="889" y="2072"/>
                  <a:ext cx="207" cy="499"/>
                </a:xfrm>
                <a:prstGeom prst="curvedLeftArrow">
                  <a:avLst>
                    <a:gd name="adj1" fmla="val 48213"/>
                    <a:gd name="adj2" fmla="val 96425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009" name="AutoShape 105"/>
                <p:cNvSpPr>
                  <a:spLocks noChangeArrowheads="1"/>
                </p:cNvSpPr>
                <p:nvPr/>
              </p:nvSpPr>
              <p:spPr bwMode="auto">
                <a:xfrm rot="-10800000">
                  <a:off x="834" y="1669"/>
                  <a:ext cx="137" cy="824"/>
                </a:xfrm>
                <a:prstGeom prst="curvedLeftArrow">
                  <a:avLst>
                    <a:gd name="adj1" fmla="val 120292"/>
                    <a:gd name="adj2" fmla="val 24058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010" name="AutoShape 106"/>
                <p:cNvSpPr>
                  <a:spLocks noChangeArrowheads="1"/>
                </p:cNvSpPr>
                <p:nvPr/>
              </p:nvSpPr>
              <p:spPr bwMode="auto">
                <a:xfrm rot="-10800000">
                  <a:off x="834" y="1669"/>
                  <a:ext cx="137" cy="824"/>
                </a:xfrm>
                <a:prstGeom prst="curvedLeftArrow">
                  <a:avLst>
                    <a:gd name="adj1" fmla="val 120292"/>
                    <a:gd name="adj2" fmla="val 24058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011" name="AutoShape 107"/>
                <p:cNvSpPr>
                  <a:spLocks noChangeArrowheads="1"/>
                </p:cNvSpPr>
                <p:nvPr/>
              </p:nvSpPr>
              <p:spPr bwMode="auto">
                <a:xfrm rot="-10800000">
                  <a:off x="834" y="1669"/>
                  <a:ext cx="137" cy="824"/>
                </a:xfrm>
                <a:prstGeom prst="curvedLeftArrow">
                  <a:avLst>
                    <a:gd name="adj1" fmla="val 120292"/>
                    <a:gd name="adj2" fmla="val 24058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012" name="AutoShape 108"/>
                <p:cNvSpPr>
                  <a:spLocks noChangeArrowheads="1"/>
                </p:cNvSpPr>
                <p:nvPr/>
              </p:nvSpPr>
              <p:spPr bwMode="auto">
                <a:xfrm>
                  <a:off x="1061" y="1745"/>
                  <a:ext cx="137" cy="824"/>
                </a:xfrm>
                <a:prstGeom prst="curvedLeftArrow">
                  <a:avLst>
                    <a:gd name="adj1" fmla="val 120292"/>
                    <a:gd name="adj2" fmla="val 24058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013" name="AutoShape 109"/>
                <p:cNvSpPr>
                  <a:spLocks noChangeArrowheads="1"/>
                </p:cNvSpPr>
                <p:nvPr/>
              </p:nvSpPr>
              <p:spPr bwMode="auto">
                <a:xfrm>
                  <a:off x="1061" y="1738"/>
                  <a:ext cx="137" cy="824"/>
                </a:xfrm>
                <a:prstGeom prst="curvedLeftArrow">
                  <a:avLst>
                    <a:gd name="adj1" fmla="val 120292"/>
                    <a:gd name="adj2" fmla="val 24058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014" name="AutoShape 110"/>
                <p:cNvSpPr>
                  <a:spLocks noChangeArrowheads="1"/>
                </p:cNvSpPr>
                <p:nvPr/>
              </p:nvSpPr>
              <p:spPr bwMode="auto">
                <a:xfrm>
                  <a:off x="1061" y="1738"/>
                  <a:ext cx="137" cy="824"/>
                </a:xfrm>
                <a:prstGeom prst="curvedLeftArrow">
                  <a:avLst>
                    <a:gd name="adj1" fmla="val 120292"/>
                    <a:gd name="adj2" fmla="val 240584"/>
                    <a:gd name="adj3" fmla="val 33333"/>
                  </a:avLst>
                </a:prstGeom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0" scaled="1"/>
                </a:gradFill>
                <a:ln w="3175">
                  <a:solidFill>
                    <a:srgbClr val="99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84022" name="Group 118"/>
          <p:cNvGrpSpPr>
            <a:grpSpLocks/>
          </p:cNvGrpSpPr>
          <p:nvPr/>
        </p:nvGrpSpPr>
        <p:grpSpPr bwMode="auto">
          <a:xfrm>
            <a:off x="1600200" y="3625850"/>
            <a:ext cx="5875338" cy="1274763"/>
            <a:chOff x="1003" y="2269"/>
            <a:chExt cx="3701" cy="803"/>
          </a:xfrm>
        </p:grpSpPr>
        <p:sp>
          <p:nvSpPr>
            <p:cNvPr id="2684016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1003" y="2269"/>
              <a:ext cx="960" cy="7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Arial Rounded MT Bold"/>
                </a:rPr>
                <a:t>X</a:t>
              </a:r>
            </a:p>
          </p:txBody>
        </p:sp>
        <p:sp>
          <p:nvSpPr>
            <p:cNvPr id="2684017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2400" y="2279"/>
              <a:ext cx="960" cy="7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Arial Rounded MT Bold"/>
                </a:rPr>
                <a:t>X</a:t>
              </a:r>
            </a:p>
          </p:txBody>
        </p:sp>
        <p:sp>
          <p:nvSpPr>
            <p:cNvPr id="2684018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3744" y="2279"/>
              <a:ext cx="960" cy="7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Arial Rounded MT Bold"/>
                </a:rPr>
                <a:t>X</a:t>
              </a:r>
            </a:p>
          </p:txBody>
        </p:sp>
      </p:grpSp>
      <p:sp>
        <p:nvSpPr>
          <p:cNvPr id="2684019" name="Text Box 115"/>
          <p:cNvSpPr txBox="1">
            <a:spLocks noChangeArrowheads="1"/>
          </p:cNvSpPr>
          <p:nvPr/>
        </p:nvSpPr>
        <p:spPr bwMode="auto">
          <a:xfrm>
            <a:off x="381000" y="228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 dirty="0">
                <a:solidFill>
                  <a:srgbClr val="500028"/>
                </a:solidFill>
                <a:effectLst/>
                <a:latin typeface="Arial Black" pitchFamily="34" charset="0"/>
              </a:rPr>
              <a:t>4.3.4 The Providential Roles of the Three Nations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sz="2400" b="0" dirty="0">
                <a:solidFill>
                  <a:srgbClr val="500028"/>
                </a:solidFill>
                <a:effectLst/>
                <a:latin typeface="Arial Black" pitchFamily="34" charset="0"/>
              </a:rPr>
              <a:t>			   </a:t>
            </a:r>
            <a:r>
              <a:rPr lang="en-US" sz="2400" b="0" u="sng" dirty="0">
                <a:solidFill>
                  <a:srgbClr val="500028"/>
                </a:solidFill>
                <a:effectLst/>
                <a:latin typeface="Arial Black" pitchFamily="34" charset="0"/>
              </a:rPr>
              <a:t>on God’s Side and Satan’s Side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8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8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401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2166" name="Group 70"/>
          <p:cNvGrpSpPr>
            <a:grpSpLocks/>
          </p:cNvGrpSpPr>
          <p:nvPr/>
        </p:nvGrpSpPr>
        <p:grpSpPr bwMode="auto">
          <a:xfrm>
            <a:off x="1524000" y="152400"/>
            <a:ext cx="6172200" cy="5257800"/>
            <a:chOff x="960" y="96"/>
            <a:chExt cx="3888" cy="3312"/>
          </a:xfrm>
        </p:grpSpPr>
        <p:grpSp>
          <p:nvGrpSpPr>
            <p:cNvPr id="2692167" name="Group 71"/>
            <p:cNvGrpSpPr>
              <a:grpSpLocks/>
            </p:cNvGrpSpPr>
            <p:nvPr/>
          </p:nvGrpSpPr>
          <p:grpSpPr bwMode="auto">
            <a:xfrm>
              <a:off x="1584" y="96"/>
              <a:ext cx="2544" cy="3312"/>
              <a:chOff x="1584" y="48"/>
              <a:chExt cx="2544" cy="3312"/>
            </a:xfrm>
          </p:grpSpPr>
          <p:pic>
            <p:nvPicPr>
              <p:cNvPr id="2692168" name="Picture 72" descr="Angel Lucifer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8000"/>
              </a:blip>
              <a:srcRect l="32576" t="21724" r="33333" b="26851"/>
              <a:stretch>
                <a:fillRect/>
              </a:stretch>
            </p:blipFill>
            <p:spPr bwMode="auto">
              <a:xfrm>
                <a:off x="1648" y="48"/>
                <a:ext cx="2323" cy="2868"/>
              </a:xfrm>
              <a:prstGeom prst="rect">
                <a:avLst/>
              </a:prstGeom>
              <a:noFill/>
            </p:spPr>
          </p:pic>
          <p:grpSp>
            <p:nvGrpSpPr>
              <p:cNvPr id="2692169" name="Group 73"/>
              <p:cNvGrpSpPr>
                <a:grpSpLocks/>
              </p:cNvGrpSpPr>
              <p:nvPr/>
            </p:nvGrpSpPr>
            <p:grpSpPr bwMode="auto">
              <a:xfrm>
                <a:off x="1584" y="1294"/>
                <a:ext cx="2544" cy="2066"/>
                <a:chOff x="1584" y="1294"/>
                <a:chExt cx="2544" cy="2066"/>
              </a:xfrm>
            </p:grpSpPr>
            <p:pic>
              <p:nvPicPr>
                <p:cNvPr id="2692170" name="Picture 74" descr="green Eve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48000" contrast="24000"/>
                </a:blip>
                <a:srcRect l="42683" t="31482" r="43939" b="32407"/>
                <a:stretch>
                  <a:fillRect/>
                </a:stretch>
              </p:blipFill>
              <p:spPr bwMode="auto">
                <a:xfrm>
                  <a:off x="3216" y="1308"/>
                  <a:ext cx="912" cy="201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92171" name="Picture 75" descr="pink Adam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8000" contrast="6000"/>
                </a:blip>
                <a:srcRect l="42424" t="31482" r="43182" b="31482"/>
                <a:stretch>
                  <a:fillRect/>
                </a:stretch>
              </p:blipFill>
              <p:spPr bwMode="auto">
                <a:xfrm>
                  <a:off x="1584" y="1294"/>
                  <a:ext cx="981" cy="2066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692172" name="Group 76"/>
            <p:cNvGrpSpPr>
              <a:grpSpLocks/>
            </p:cNvGrpSpPr>
            <p:nvPr/>
          </p:nvGrpSpPr>
          <p:grpSpPr bwMode="auto">
            <a:xfrm>
              <a:off x="960" y="1968"/>
              <a:ext cx="3888" cy="1311"/>
              <a:chOff x="960" y="1953"/>
              <a:chExt cx="3888" cy="1311"/>
            </a:xfrm>
          </p:grpSpPr>
          <p:grpSp>
            <p:nvGrpSpPr>
              <p:cNvPr id="2692173" name="Group 77"/>
              <p:cNvGrpSpPr>
                <a:grpSpLocks/>
              </p:cNvGrpSpPr>
              <p:nvPr/>
            </p:nvGrpSpPr>
            <p:grpSpPr bwMode="auto">
              <a:xfrm>
                <a:off x="2256" y="1953"/>
                <a:ext cx="1201" cy="1311"/>
                <a:chOff x="2256" y="1953"/>
                <a:chExt cx="1201" cy="1311"/>
              </a:xfrm>
            </p:grpSpPr>
            <p:grpSp>
              <p:nvGrpSpPr>
                <p:cNvPr id="2692174" name="Group 78"/>
                <p:cNvGrpSpPr>
                  <a:grpSpLocks/>
                </p:cNvGrpSpPr>
                <p:nvPr/>
              </p:nvGrpSpPr>
              <p:grpSpPr bwMode="auto">
                <a:xfrm>
                  <a:off x="2646" y="2047"/>
                  <a:ext cx="495" cy="1193"/>
                  <a:chOff x="2790" y="2062"/>
                  <a:chExt cx="495" cy="1193"/>
                </a:xfrm>
              </p:grpSpPr>
              <p:grpSp>
                <p:nvGrpSpPr>
                  <p:cNvPr id="2692175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792" y="2062"/>
                    <a:ext cx="485" cy="698"/>
                    <a:chOff x="1380" y="831"/>
                    <a:chExt cx="828" cy="1175"/>
                  </a:xfrm>
                </p:grpSpPr>
                <p:sp>
                  <p:nvSpPr>
                    <p:cNvPr id="2692176" name="Line 80"/>
                    <p:cNvSpPr>
                      <a:spLocks noChangeShapeType="1"/>
                    </p:cNvSpPr>
                    <p:nvPr/>
                  </p:nvSpPr>
                  <p:spPr bwMode="auto">
                    <a:xfrm rot="2478685">
                      <a:off x="1380" y="880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2177" name="Line 81"/>
                    <p:cNvSpPr>
                      <a:spLocks noChangeShapeType="1"/>
                    </p:cNvSpPr>
                    <p:nvPr/>
                  </p:nvSpPr>
                  <p:spPr bwMode="auto">
                    <a:xfrm rot="19038451" flipH="1">
                      <a:off x="2204" y="831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92178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790" y="2568"/>
                    <a:ext cx="495" cy="687"/>
                    <a:chOff x="1377" y="1683"/>
                    <a:chExt cx="845" cy="1157"/>
                  </a:xfrm>
                </p:grpSpPr>
                <p:sp>
                  <p:nvSpPr>
                    <p:cNvPr id="2692179" name="Line 83"/>
                    <p:cNvSpPr>
                      <a:spLocks noChangeShapeType="1"/>
                    </p:cNvSpPr>
                    <p:nvPr/>
                  </p:nvSpPr>
                  <p:spPr bwMode="auto">
                    <a:xfrm rot="19176174" flipH="1">
                      <a:off x="1377" y="1683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2180" name="Line 84"/>
                    <p:cNvSpPr>
                      <a:spLocks noChangeShapeType="1"/>
                    </p:cNvSpPr>
                    <p:nvPr/>
                  </p:nvSpPr>
                  <p:spPr bwMode="auto">
                    <a:xfrm rot="2478685">
                      <a:off x="2218" y="1714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92181" name="Group 85"/>
                <p:cNvGrpSpPr>
                  <a:grpSpLocks/>
                </p:cNvGrpSpPr>
                <p:nvPr/>
              </p:nvGrpSpPr>
              <p:grpSpPr bwMode="auto">
                <a:xfrm>
                  <a:off x="2734" y="2363"/>
                  <a:ext cx="339" cy="559"/>
                  <a:chOff x="3550" y="1832"/>
                  <a:chExt cx="339" cy="559"/>
                </a:xfrm>
              </p:grpSpPr>
              <p:sp>
                <p:nvSpPr>
                  <p:cNvPr id="2692182" name="AutoShape 8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670" y="1869"/>
                    <a:ext cx="128" cy="310"/>
                  </a:xfrm>
                  <a:prstGeom prst="curvedLeftArrow">
                    <a:avLst>
                      <a:gd name="adj1" fmla="val 48438"/>
                      <a:gd name="adj2" fmla="val 96875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183" name="AutoShape 8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670" y="1869"/>
                    <a:ext cx="128" cy="310"/>
                  </a:xfrm>
                  <a:prstGeom prst="curvedLeftArrow">
                    <a:avLst>
                      <a:gd name="adj1" fmla="val 48438"/>
                      <a:gd name="adj2" fmla="val 96875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184" name="AutoShape 8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670" y="1869"/>
                    <a:ext cx="128" cy="310"/>
                  </a:xfrm>
                  <a:prstGeom prst="curvedLeftArrow">
                    <a:avLst>
                      <a:gd name="adj1" fmla="val 48438"/>
                      <a:gd name="adj2" fmla="val 96875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185" name="AutoShape 89"/>
                  <p:cNvSpPr>
                    <a:spLocks noChangeArrowheads="1"/>
                  </p:cNvSpPr>
                  <p:nvPr/>
                </p:nvSpPr>
                <p:spPr bwMode="auto">
                  <a:xfrm rot="-16200000">
                    <a:off x="3642" y="2083"/>
                    <a:ext cx="129" cy="310"/>
                  </a:xfrm>
                  <a:prstGeom prst="curvedLeftArrow">
                    <a:avLst>
                      <a:gd name="adj1" fmla="val 48062"/>
                      <a:gd name="adj2" fmla="val 9612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186" name="AutoShape 90"/>
                  <p:cNvSpPr>
                    <a:spLocks noChangeArrowheads="1"/>
                  </p:cNvSpPr>
                  <p:nvPr/>
                </p:nvSpPr>
                <p:spPr bwMode="auto">
                  <a:xfrm rot="-16200000">
                    <a:off x="3640" y="2083"/>
                    <a:ext cx="129" cy="310"/>
                  </a:xfrm>
                  <a:prstGeom prst="curvedLeftArrow">
                    <a:avLst>
                      <a:gd name="adj1" fmla="val 48062"/>
                      <a:gd name="adj2" fmla="val 9612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187" name="AutoShape 91"/>
                  <p:cNvSpPr>
                    <a:spLocks noChangeArrowheads="1"/>
                  </p:cNvSpPr>
                  <p:nvPr/>
                </p:nvSpPr>
                <p:spPr bwMode="auto">
                  <a:xfrm rot="-16200000">
                    <a:off x="3640" y="2083"/>
                    <a:ext cx="129" cy="310"/>
                  </a:xfrm>
                  <a:prstGeom prst="curvedLeftArrow">
                    <a:avLst>
                      <a:gd name="adj1" fmla="val 48062"/>
                      <a:gd name="adj2" fmla="val 9612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188" name="AutoShape 92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3606" y="1832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189" name="AutoShape 93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3606" y="1832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190" name="AutoShape 94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3606" y="1832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191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3747" y="1879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192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3747" y="1875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193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3747" y="1875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2194" name="Group 98"/>
                <p:cNvGrpSpPr>
                  <a:grpSpLocks/>
                </p:cNvGrpSpPr>
                <p:nvPr/>
              </p:nvGrpSpPr>
              <p:grpSpPr bwMode="auto">
                <a:xfrm>
                  <a:off x="2256" y="2496"/>
                  <a:ext cx="527" cy="312"/>
                  <a:chOff x="2400" y="2511"/>
                  <a:chExt cx="527" cy="312"/>
                </a:xfrm>
              </p:grpSpPr>
              <p:sp>
                <p:nvSpPr>
                  <p:cNvPr id="269219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2511"/>
                    <a:ext cx="377" cy="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round/>
                    <a:headEnd/>
                    <a:tailEnd/>
                  </a:ln>
                  <a:effectLst/>
                  <a:scene3d>
                    <a:camera prst="legacyPerspectiveBottomLeft"/>
                    <a:lightRig rig="legacyNormal3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endParaRPr lang="en-US" sz="2000" b="0">
                      <a:solidFill>
                        <a:srgbClr val="660066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196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2558"/>
                    <a:ext cx="527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lnSpc>
                        <a:spcPct val="110000"/>
                      </a:lnSpc>
                    </a:pPr>
                    <a:r>
                      <a:rPr lang="en-US" sz="1600" b="0">
                        <a:solidFill>
                          <a:srgbClr val="660066"/>
                        </a:solidFill>
                        <a:effectLst/>
                        <a:latin typeface="Impact" pitchFamily="34" charset="0"/>
                      </a:rPr>
                      <a:t>Adam</a:t>
                    </a:r>
                    <a:endParaRPr lang="en-US" sz="1600" b="0">
                      <a:solidFill>
                        <a:srgbClr val="660066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692197" name="Group 101"/>
                <p:cNvGrpSpPr>
                  <a:grpSpLocks/>
                </p:cNvGrpSpPr>
                <p:nvPr/>
              </p:nvGrpSpPr>
              <p:grpSpPr bwMode="auto">
                <a:xfrm>
                  <a:off x="3080" y="2496"/>
                  <a:ext cx="377" cy="312"/>
                  <a:chOff x="3224" y="2511"/>
                  <a:chExt cx="377" cy="312"/>
                </a:xfrm>
              </p:grpSpPr>
              <p:sp>
                <p:nvSpPr>
                  <p:cNvPr id="269219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224" y="2511"/>
                    <a:ext cx="377" cy="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CFF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round/>
                    <a:headEnd/>
                    <a:tailEnd/>
                  </a:ln>
                  <a:effectLst/>
                  <a:scene3d>
                    <a:camera prst="legacyPerspectiveBottomRight"/>
                    <a:lightRig rig="legacyNormal3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CCFF99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endParaRPr lang="en-US" sz="2000" b="0">
                      <a:solidFill>
                        <a:srgbClr val="660066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199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52" y="2610"/>
                    <a:ext cx="322" cy="1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r>
                      <a:rPr lang="en-US" sz="1600" b="0">
                        <a:solidFill>
                          <a:srgbClr val="003300"/>
                        </a:solidFill>
                        <a:effectLst/>
                        <a:latin typeface="Impact" pitchFamily="34" charset="0"/>
                      </a:rPr>
                      <a:t>Eve</a:t>
                    </a:r>
                    <a:endParaRPr lang="en-US" sz="1600" b="0">
                      <a:solidFill>
                        <a:srgbClr val="003300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692200" name="Group 104"/>
                <p:cNvGrpSpPr>
                  <a:grpSpLocks/>
                </p:cNvGrpSpPr>
                <p:nvPr/>
              </p:nvGrpSpPr>
              <p:grpSpPr bwMode="auto">
                <a:xfrm>
                  <a:off x="2664" y="2953"/>
                  <a:ext cx="456" cy="311"/>
                  <a:chOff x="2832" y="2968"/>
                  <a:chExt cx="456" cy="311"/>
                </a:xfrm>
              </p:grpSpPr>
              <p:sp>
                <p:nvSpPr>
                  <p:cNvPr id="269220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874" y="2968"/>
                    <a:ext cx="376" cy="31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round/>
                    <a:headEnd/>
                    <a:tailEnd/>
                  </a:ln>
                  <a:effectLst/>
                  <a:scene3d>
                    <a:camera prst="legacyPerspectiveBottom"/>
                    <a:lightRig rig="legacyNormal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CCCC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100000"/>
                      </a:lnSpc>
                    </a:pPr>
                    <a:endParaRPr lang="en-US" sz="2800">
                      <a:solidFill>
                        <a:srgbClr val="6600CC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20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3063"/>
                    <a:ext cx="456" cy="1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lnSpc>
                        <a:spcPct val="90000"/>
                      </a:lnSpc>
                    </a:pPr>
                    <a:r>
                      <a:rPr lang="en-US" sz="1100" b="0">
                        <a:solidFill>
                          <a:srgbClr val="800000"/>
                        </a:solidFill>
                        <a:effectLst/>
                        <a:latin typeface="Impact" pitchFamily="34" charset="0"/>
                      </a:rPr>
                      <a:t>Children</a:t>
                    </a:r>
                  </a:p>
                </p:txBody>
              </p:sp>
            </p:grpSp>
            <p:grpSp>
              <p:nvGrpSpPr>
                <p:cNvPr id="2692203" name="Group 107"/>
                <p:cNvGrpSpPr>
                  <a:grpSpLocks/>
                </p:cNvGrpSpPr>
                <p:nvPr/>
              </p:nvGrpSpPr>
              <p:grpSpPr bwMode="auto">
                <a:xfrm>
                  <a:off x="2688" y="1953"/>
                  <a:ext cx="409" cy="363"/>
                  <a:chOff x="1467" y="672"/>
                  <a:chExt cx="700" cy="611"/>
                </a:xfrm>
              </p:grpSpPr>
              <p:sp>
                <p:nvSpPr>
                  <p:cNvPr id="269220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467" y="672"/>
                    <a:ext cx="700" cy="61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12700">
                    <a:round/>
                    <a:headEnd/>
                    <a:tailEnd/>
                  </a:ln>
                  <a:effectLst/>
                  <a:scene3d>
                    <a:camera prst="legacyPerspectiveTop"/>
                    <a:lightRig rig="legacyNormal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100000"/>
                      </a:lnSpc>
                    </a:pPr>
                    <a:endParaRPr lang="en-US" sz="4800">
                      <a:solidFill>
                        <a:srgbClr val="6600CC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205" name="WordArt 10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536" y="851"/>
                    <a:ext cx="541" cy="25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r>
                      <a:rPr lang="en-US" sz="3600" kern="10">
                        <a:ln w="19050">
                          <a:solidFill>
                            <a:srgbClr val="6600CC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CCECFF"/>
                            </a:gs>
                            <a:gs pos="50000">
                              <a:schemeClr val="bg1"/>
                            </a:gs>
                            <a:gs pos="100000">
                              <a:srgbClr val="CCECFF"/>
                            </a:gs>
                          </a:gsLst>
                          <a:lin ang="2700000" scaled="1"/>
                        </a:gradFill>
                        <a:effectLst>
                          <a:outerShdw dist="35921" dir="2700000" algn="ctr" rotWithShape="0">
                            <a:schemeClr val="bg1"/>
                          </a:outerShdw>
                        </a:effectLst>
                        <a:latin typeface="Impact"/>
                      </a:rPr>
                      <a:t>God</a:t>
                    </a:r>
                  </a:p>
                </p:txBody>
              </p:sp>
            </p:grpSp>
          </p:grpSp>
          <p:grpSp>
            <p:nvGrpSpPr>
              <p:cNvPr id="2692206" name="Group 110"/>
              <p:cNvGrpSpPr>
                <a:grpSpLocks/>
              </p:cNvGrpSpPr>
              <p:nvPr/>
            </p:nvGrpSpPr>
            <p:grpSpPr bwMode="auto">
              <a:xfrm>
                <a:off x="3656" y="1953"/>
                <a:ext cx="1192" cy="1311"/>
                <a:chOff x="3656" y="1968"/>
                <a:chExt cx="1192" cy="1311"/>
              </a:xfrm>
            </p:grpSpPr>
            <p:grpSp>
              <p:nvGrpSpPr>
                <p:cNvPr id="2692207" name="Group 111"/>
                <p:cNvGrpSpPr>
                  <a:grpSpLocks/>
                </p:cNvGrpSpPr>
                <p:nvPr/>
              </p:nvGrpSpPr>
              <p:grpSpPr bwMode="auto">
                <a:xfrm>
                  <a:off x="4000" y="2062"/>
                  <a:ext cx="494" cy="1193"/>
                  <a:chOff x="4000" y="2062"/>
                  <a:chExt cx="494" cy="1193"/>
                </a:xfrm>
              </p:grpSpPr>
              <p:grpSp>
                <p:nvGrpSpPr>
                  <p:cNvPr id="2692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002" y="2062"/>
                    <a:ext cx="484" cy="698"/>
                    <a:chOff x="1380" y="831"/>
                    <a:chExt cx="828" cy="1175"/>
                  </a:xfrm>
                </p:grpSpPr>
                <p:sp>
                  <p:nvSpPr>
                    <p:cNvPr id="2692209" name="Line 113"/>
                    <p:cNvSpPr>
                      <a:spLocks noChangeShapeType="1"/>
                    </p:cNvSpPr>
                    <p:nvPr/>
                  </p:nvSpPr>
                  <p:spPr bwMode="auto">
                    <a:xfrm rot="2478685">
                      <a:off x="1380" y="880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2210" name="Line 114"/>
                    <p:cNvSpPr>
                      <a:spLocks noChangeShapeType="1"/>
                    </p:cNvSpPr>
                    <p:nvPr/>
                  </p:nvSpPr>
                  <p:spPr bwMode="auto">
                    <a:xfrm rot="19038451" flipH="1">
                      <a:off x="2204" y="831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92211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4000" y="2568"/>
                    <a:ext cx="494" cy="687"/>
                    <a:chOff x="1377" y="1683"/>
                    <a:chExt cx="845" cy="1157"/>
                  </a:xfrm>
                </p:grpSpPr>
                <p:sp>
                  <p:nvSpPr>
                    <p:cNvPr id="2692212" name="Line 116"/>
                    <p:cNvSpPr>
                      <a:spLocks noChangeShapeType="1"/>
                    </p:cNvSpPr>
                    <p:nvPr/>
                  </p:nvSpPr>
                  <p:spPr bwMode="auto">
                    <a:xfrm rot="19176174" flipH="1">
                      <a:off x="1377" y="1683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2213" name="Line 117"/>
                    <p:cNvSpPr>
                      <a:spLocks noChangeShapeType="1"/>
                    </p:cNvSpPr>
                    <p:nvPr/>
                  </p:nvSpPr>
                  <p:spPr bwMode="auto">
                    <a:xfrm rot="2478685">
                      <a:off x="2218" y="1714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92214" name="Group 118"/>
                <p:cNvGrpSpPr>
                  <a:grpSpLocks/>
                </p:cNvGrpSpPr>
                <p:nvPr/>
              </p:nvGrpSpPr>
              <p:grpSpPr bwMode="auto">
                <a:xfrm>
                  <a:off x="4087" y="2378"/>
                  <a:ext cx="339" cy="559"/>
                  <a:chOff x="4711" y="1832"/>
                  <a:chExt cx="339" cy="559"/>
                </a:xfrm>
              </p:grpSpPr>
              <p:sp>
                <p:nvSpPr>
                  <p:cNvPr id="2692215" name="AutoShape 11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832" y="1869"/>
                    <a:ext cx="128" cy="309"/>
                  </a:xfrm>
                  <a:prstGeom prst="curvedLeftArrow">
                    <a:avLst>
                      <a:gd name="adj1" fmla="val 48281"/>
                      <a:gd name="adj2" fmla="val 96563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16" name="AutoShape 120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832" y="1869"/>
                    <a:ext cx="128" cy="309"/>
                  </a:xfrm>
                  <a:prstGeom prst="curvedLeftArrow">
                    <a:avLst>
                      <a:gd name="adj1" fmla="val 48281"/>
                      <a:gd name="adj2" fmla="val 96563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17" name="AutoShape 12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832" y="1869"/>
                    <a:ext cx="128" cy="309"/>
                  </a:xfrm>
                  <a:prstGeom prst="curvedLeftArrow">
                    <a:avLst>
                      <a:gd name="adj1" fmla="val 48281"/>
                      <a:gd name="adj2" fmla="val 96563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18" name="AutoShape 122"/>
                  <p:cNvSpPr>
                    <a:spLocks noChangeArrowheads="1"/>
                  </p:cNvSpPr>
                  <p:nvPr/>
                </p:nvSpPr>
                <p:spPr bwMode="auto">
                  <a:xfrm rot="-16200000">
                    <a:off x="4804" y="2083"/>
                    <a:ext cx="129" cy="310"/>
                  </a:xfrm>
                  <a:prstGeom prst="curvedLeftArrow">
                    <a:avLst>
                      <a:gd name="adj1" fmla="val 48062"/>
                      <a:gd name="adj2" fmla="val 9612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19" name="AutoShape 123"/>
                  <p:cNvSpPr>
                    <a:spLocks noChangeArrowheads="1"/>
                  </p:cNvSpPr>
                  <p:nvPr/>
                </p:nvSpPr>
                <p:spPr bwMode="auto">
                  <a:xfrm rot="-16200000">
                    <a:off x="4801" y="2083"/>
                    <a:ext cx="129" cy="310"/>
                  </a:xfrm>
                  <a:prstGeom prst="curvedLeftArrow">
                    <a:avLst>
                      <a:gd name="adj1" fmla="val 48062"/>
                      <a:gd name="adj2" fmla="val 9612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20" name="AutoShape 124"/>
                  <p:cNvSpPr>
                    <a:spLocks noChangeArrowheads="1"/>
                  </p:cNvSpPr>
                  <p:nvPr/>
                </p:nvSpPr>
                <p:spPr bwMode="auto">
                  <a:xfrm rot="-16200000">
                    <a:off x="4801" y="2083"/>
                    <a:ext cx="129" cy="310"/>
                  </a:xfrm>
                  <a:prstGeom prst="curvedLeftArrow">
                    <a:avLst>
                      <a:gd name="adj1" fmla="val 48062"/>
                      <a:gd name="adj2" fmla="val 9612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21" name="AutoShape 125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4768" y="1832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22" name="AutoShape 126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4768" y="1832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23" name="AutoShape 127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4768" y="1832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24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4909" y="1879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25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4909" y="1875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26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4909" y="1875"/>
                    <a:ext cx="85" cy="512"/>
                  </a:xfrm>
                  <a:prstGeom prst="curvedLeftArrow">
                    <a:avLst>
                      <a:gd name="adj1" fmla="val 120471"/>
                      <a:gd name="adj2" fmla="val 240941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2227" name="Group 131"/>
                <p:cNvGrpSpPr>
                  <a:grpSpLocks/>
                </p:cNvGrpSpPr>
                <p:nvPr/>
              </p:nvGrpSpPr>
              <p:grpSpPr bwMode="auto">
                <a:xfrm>
                  <a:off x="3656" y="2511"/>
                  <a:ext cx="477" cy="312"/>
                  <a:chOff x="3608" y="2511"/>
                  <a:chExt cx="477" cy="312"/>
                </a:xfrm>
              </p:grpSpPr>
              <p:sp>
                <p:nvSpPr>
                  <p:cNvPr id="2692228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658" y="2511"/>
                    <a:ext cx="377" cy="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FF"/>
                      </a:gs>
                      <a:gs pos="100000">
                        <a:srgbClr val="CCFF99"/>
                      </a:gs>
                    </a:gsLst>
                    <a:lin ang="2700000" scaled="1"/>
                  </a:gradFill>
                  <a:ln w="9525">
                    <a:round/>
                    <a:headEnd/>
                    <a:tailEnd/>
                  </a:ln>
                  <a:effectLst/>
                  <a:scene3d>
                    <a:camera prst="legacyPerspectiveBottomLeft"/>
                    <a:lightRig rig="legacyNormal3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endParaRPr lang="en-US" sz="2000" b="0">
                      <a:solidFill>
                        <a:srgbClr val="660066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229" name="Text Box 1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8" y="2547"/>
                    <a:ext cx="477" cy="2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lnSpc>
                        <a:spcPct val="85000"/>
                      </a:lnSpc>
                    </a:pPr>
                    <a:endParaRPr lang="en-US" sz="200" b="0">
                      <a:solidFill>
                        <a:srgbClr val="9900CC"/>
                      </a:solidFill>
                      <a:effectLst/>
                      <a:latin typeface="Impact" pitchFamily="34" charset="0"/>
                    </a:endParaRPr>
                  </a:p>
                  <a:p>
                    <a:pPr eaLnBrk="0" hangingPunct="0">
                      <a:lnSpc>
                        <a:spcPct val="85000"/>
                      </a:lnSpc>
                    </a:pPr>
                    <a:r>
                      <a:rPr lang="en-US" sz="1100" b="0">
                        <a:solidFill>
                          <a:srgbClr val="660066"/>
                        </a:solidFill>
                        <a:effectLst/>
                        <a:latin typeface="Impact" pitchFamily="34" charset="0"/>
                      </a:rPr>
                      <a:t>Human</a:t>
                    </a:r>
                  </a:p>
                  <a:p>
                    <a:pPr eaLnBrk="0" hangingPunct="0">
                      <a:lnSpc>
                        <a:spcPct val="85000"/>
                      </a:lnSpc>
                    </a:pPr>
                    <a:r>
                      <a:rPr lang="en-US" sz="1100" b="0">
                        <a:solidFill>
                          <a:srgbClr val="660066"/>
                        </a:solidFill>
                        <a:effectLst/>
                        <a:latin typeface="Impact" pitchFamily="34" charset="0"/>
                      </a:rPr>
                      <a:t>beings</a:t>
                    </a:r>
                    <a:endParaRPr lang="en-US" sz="1100" b="0">
                      <a:solidFill>
                        <a:srgbClr val="660066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692230" name="Group 134"/>
                <p:cNvGrpSpPr>
                  <a:grpSpLocks/>
                </p:cNvGrpSpPr>
                <p:nvPr/>
              </p:nvGrpSpPr>
              <p:grpSpPr bwMode="auto">
                <a:xfrm>
                  <a:off x="4032" y="2968"/>
                  <a:ext cx="432" cy="311"/>
                  <a:chOff x="4032" y="2968"/>
                  <a:chExt cx="432" cy="311"/>
                </a:xfrm>
              </p:grpSpPr>
              <p:sp>
                <p:nvSpPr>
                  <p:cNvPr id="2692231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4061" y="2968"/>
                    <a:ext cx="375" cy="31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round/>
                    <a:headEnd/>
                    <a:tailEnd/>
                  </a:ln>
                  <a:effectLst/>
                  <a:scene3d>
                    <a:camera prst="legacyPerspectiveBottom"/>
                    <a:lightRig rig="legacyNormal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CCCC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100000"/>
                      </a:lnSpc>
                    </a:pPr>
                    <a:endParaRPr lang="en-US" sz="2800">
                      <a:solidFill>
                        <a:srgbClr val="6600CC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232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3042"/>
                    <a:ext cx="432" cy="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lnSpc>
                        <a:spcPct val="100000"/>
                      </a:lnSpc>
                    </a:pPr>
                    <a:r>
                      <a:rPr lang="en-US" sz="1100" b="0">
                        <a:solidFill>
                          <a:srgbClr val="800000"/>
                        </a:solidFill>
                        <a:effectLst/>
                        <a:latin typeface="Impact" pitchFamily="34" charset="0"/>
                      </a:rPr>
                      <a:t>Creation</a:t>
                    </a:r>
                  </a:p>
                </p:txBody>
              </p:sp>
            </p:grpSp>
            <p:grpSp>
              <p:nvGrpSpPr>
                <p:cNvPr id="2692233" name="Group 137"/>
                <p:cNvGrpSpPr>
                  <a:grpSpLocks/>
                </p:cNvGrpSpPr>
                <p:nvPr/>
              </p:nvGrpSpPr>
              <p:grpSpPr bwMode="auto">
                <a:xfrm>
                  <a:off x="4053" y="1968"/>
                  <a:ext cx="409" cy="363"/>
                  <a:chOff x="1467" y="672"/>
                  <a:chExt cx="700" cy="611"/>
                </a:xfrm>
              </p:grpSpPr>
              <p:sp>
                <p:nvSpPr>
                  <p:cNvPr id="269223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1467" y="672"/>
                    <a:ext cx="700" cy="61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12700">
                    <a:round/>
                    <a:headEnd/>
                    <a:tailEnd/>
                  </a:ln>
                  <a:effectLst/>
                  <a:scene3d>
                    <a:camera prst="legacyPerspectiveTop"/>
                    <a:lightRig rig="legacyNormal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100000"/>
                      </a:lnSpc>
                    </a:pPr>
                    <a:endParaRPr lang="en-US" sz="4800">
                      <a:solidFill>
                        <a:srgbClr val="6600CC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235" name="WordArt 13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536" y="851"/>
                    <a:ext cx="541" cy="25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r>
                      <a:rPr lang="en-US" sz="3600" kern="10">
                        <a:ln w="19050">
                          <a:solidFill>
                            <a:srgbClr val="6600CC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CCECFF"/>
                            </a:gs>
                            <a:gs pos="50000">
                              <a:schemeClr val="bg1"/>
                            </a:gs>
                            <a:gs pos="100000">
                              <a:srgbClr val="CCECFF"/>
                            </a:gs>
                          </a:gsLst>
                          <a:lin ang="2700000" scaled="1"/>
                        </a:gradFill>
                        <a:effectLst>
                          <a:outerShdw dist="35921" dir="2700000" algn="ctr" rotWithShape="0">
                            <a:schemeClr val="bg1"/>
                          </a:outerShdw>
                        </a:effectLst>
                        <a:latin typeface="Impact"/>
                      </a:rPr>
                      <a:t>God</a:t>
                    </a:r>
                  </a:p>
                </p:txBody>
              </p:sp>
            </p:grpSp>
            <p:grpSp>
              <p:nvGrpSpPr>
                <p:cNvPr id="2692236" name="Group 140"/>
                <p:cNvGrpSpPr>
                  <a:grpSpLocks/>
                </p:cNvGrpSpPr>
                <p:nvPr/>
              </p:nvGrpSpPr>
              <p:grpSpPr bwMode="auto">
                <a:xfrm>
                  <a:off x="4371" y="2511"/>
                  <a:ext cx="477" cy="312"/>
                  <a:chOff x="4323" y="2511"/>
                  <a:chExt cx="477" cy="312"/>
                </a:xfrm>
              </p:grpSpPr>
              <p:sp>
                <p:nvSpPr>
                  <p:cNvPr id="2692237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4373" y="2511"/>
                    <a:ext cx="377" cy="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CFF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round/>
                    <a:headEnd/>
                    <a:tailEnd/>
                  </a:ln>
                  <a:effectLst/>
                  <a:scene3d>
                    <a:camera prst="legacyPerspectiveBottomRight"/>
                    <a:lightRig rig="legacyNormal3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CCFF99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endParaRPr lang="en-US" sz="2000" b="0">
                      <a:solidFill>
                        <a:srgbClr val="660066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238" name="Text Box 1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3" y="2556"/>
                    <a:ext cx="477" cy="2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lnSpc>
                        <a:spcPct val="85000"/>
                      </a:lnSpc>
                    </a:pPr>
                    <a:r>
                      <a:rPr lang="en-US" sz="1100" b="0">
                        <a:solidFill>
                          <a:srgbClr val="003300"/>
                        </a:solidFill>
                        <a:effectLst/>
                        <a:latin typeface="Impact" pitchFamily="34" charset="0"/>
                      </a:rPr>
                      <a:t>Natural</a:t>
                    </a:r>
                  </a:p>
                  <a:p>
                    <a:pPr eaLnBrk="0" hangingPunct="0">
                      <a:lnSpc>
                        <a:spcPct val="85000"/>
                      </a:lnSpc>
                    </a:pPr>
                    <a:r>
                      <a:rPr lang="en-US" sz="1100" b="0">
                        <a:solidFill>
                          <a:srgbClr val="003300"/>
                        </a:solidFill>
                        <a:effectLst/>
                        <a:latin typeface="Impact" pitchFamily="34" charset="0"/>
                      </a:rPr>
                      <a:t>world</a:t>
                    </a:r>
                  </a:p>
                </p:txBody>
              </p:sp>
            </p:grpSp>
          </p:grpSp>
          <p:grpSp>
            <p:nvGrpSpPr>
              <p:cNvPr id="2692239" name="Group 143"/>
              <p:cNvGrpSpPr>
                <a:grpSpLocks/>
              </p:cNvGrpSpPr>
              <p:nvPr/>
            </p:nvGrpSpPr>
            <p:grpSpPr bwMode="auto">
              <a:xfrm>
                <a:off x="960" y="1953"/>
                <a:ext cx="1099" cy="1311"/>
                <a:chOff x="1296" y="1968"/>
                <a:chExt cx="1099" cy="1311"/>
              </a:xfrm>
            </p:grpSpPr>
            <p:grpSp>
              <p:nvGrpSpPr>
                <p:cNvPr id="2692240" name="Group 144"/>
                <p:cNvGrpSpPr>
                  <a:grpSpLocks/>
                </p:cNvGrpSpPr>
                <p:nvPr/>
              </p:nvGrpSpPr>
              <p:grpSpPr bwMode="auto">
                <a:xfrm>
                  <a:off x="1580" y="2062"/>
                  <a:ext cx="495" cy="1193"/>
                  <a:chOff x="1580" y="2062"/>
                  <a:chExt cx="495" cy="1193"/>
                </a:xfrm>
              </p:grpSpPr>
              <p:grpSp>
                <p:nvGrpSpPr>
                  <p:cNvPr id="2692241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1582" y="2062"/>
                    <a:ext cx="485" cy="698"/>
                    <a:chOff x="1380" y="831"/>
                    <a:chExt cx="828" cy="1175"/>
                  </a:xfrm>
                </p:grpSpPr>
                <p:sp>
                  <p:nvSpPr>
                    <p:cNvPr id="2692242" name="Line 146"/>
                    <p:cNvSpPr>
                      <a:spLocks noChangeShapeType="1"/>
                    </p:cNvSpPr>
                    <p:nvPr/>
                  </p:nvSpPr>
                  <p:spPr bwMode="auto">
                    <a:xfrm rot="2478685">
                      <a:off x="1380" y="880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2243" name="Line 147"/>
                    <p:cNvSpPr>
                      <a:spLocks noChangeShapeType="1"/>
                    </p:cNvSpPr>
                    <p:nvPr/>
                  </p:nvSpPr>
                  <p:spPr bwMode="auto">
                    <a:xfrm rot="19038451" flipH="1">
                      <a:off x="2204" y="831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92244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580" y="2568"/>
                    <a:ext cx="495" cy="687"/>
                    <a:chOff x="1377" y="1683"/>
                    <a:chExt cx="845" cy="1157"/>
                  </a:xfrm>
                </p:grpSpPr>
                <p:sp>
                  <p:nvSpPr>
                    <p:cNvPr id="2692245" name="Line 149"/>
                    <p:cNvSpPr>
                      <a:spLocks noChangeShapeType="1"/>
                    </p:cNvSpPr>
                    <p:nvPr/>
                  </p:nvSpPr>
                  <p:spPr bwMode="auto">
                    <a:xfrm rot="19176174" flipH="1">
                      <a:off x="1377" y="1683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2246" name="Line 150"/>
                    <p:cNvSpPr>
                      <a:spLocks noChangeShapeType="1"/>
                    </p:cNvSpPr>
                    <p:nvPr/>
                  </p:nvSpPr>
                  <p:spPr bwMode="auto">
                    <a:xfrm rot="2478685">
                      <a:off x="2218" y="1714"/>
                      <a:ext cx="4" cy="112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92247" name="Group 151"/>
                <p:cNvGrpSpPr>
                  <a:grpSpLocks/>
                </p:cNvGrpSpPr>
                <p:nvPr/>
              </p:nvGrpSpPr>
              <p:grpSpPr bwMode="auto">
                <a:xfrm>
                  <a:off x="1296" y="2511"/>
                  <a:ext cx="377" cy="312"/>
                  <a:chOff x="2153" y="1299"/>
                  <a:chExt cx="644" cy="525"/>
                </a:xfrm>
              </p:grpSpPr>
              <p:sp>
                <p:nvSpPr>
                  <p:cNvPr id="2692248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153" y="1299"/>
                    <a:ext cx="644" cy="5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round/>
                    <a:headEnd/>
                    <a:tailEnd/>
                  </a:ln>
                  <a:effectLst/>
                  <a:scene3d>
                    <a:camera prst="legacyPerspectiveBottomLeft"/>
                    <a:lightRig rig="legacyNormal3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endParaRPr lang="en-US" sz="2000" b="0">
                      <a:solidFill>
                        <a:srgbClr val="660066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249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3" y="1454"/>
                    <a:ext cx="625" cy="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endParaRPr lang="en-US" sz="200" b="0">
                      <a:solidFill>
                        <a:srgbClr val="9900CC"/>
                      </a:solidFill>
                      <a:effectLst/>
                      <a:latin typeface="Impact" pitchFamily="34" charset="0"/>
                    </a:endParaRPr>
                  </a:p>
                  <a:p>
                    <a:pPr eaLnBrk="0" hangingPunct="0">
                      <a:lnSpc>
                        <a:spcPct val="75000"/>
                      </a:lnSpc>
                    </a:pPr>
                    <a:r>
                      <a:rPr lang="en-US" sz="1400" b="0">
                        <a:solidFill>
                          <a:srgbClr val="660066"/>
                        </a:solidFill>
                        <a:effectLst/>
                        <a:latin typeface="Impact" pitchFamily="34" charset="0"/>
                      </a:rPr>
                      <a:t>Mind</a:t>
                    </a:r>
                    <a:endParaRPr lang="en-US" sz="1400" b="0">
                      <a:solidFill>
                        <a:srgbClr val="660066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692250" name="Group 154"/>
                <p:cNvGrpSpPr>
                  <a:grpSpLocks/>
                </p:cNvGrpSpPr>
                <p:nvPr/>
              </p:nvGrpSpPr>
              <p:grpSpPr bwMode="auto">
                <a:xfrm>
                  <a:off x="2010" y="2511"/>
                  <a:ext cx="385" cy="312"/>
                  <a:chOff x="3374" y="1299"/>
                  <a:chExt cx="658" cy="525"/>
                </a:xfrm>
              </p:grpSpPr>
              <p:sp>
                <p:nvSpPr>
                  <p:cNvPr id="2692251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374" y="1299"/>
                    <a:ext cx="644" cy="5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CFF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round/>
                    <a:headEnd/>
                    <a:tailEnd/>
                  </a:ln>
                  <a:effectLst/>
                  <a:scene3d>
                    <a:camera prst="legacyPerspectiveBottomRight"/>
                    <a:lightRig rig="legacyNormal3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CCFF99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endParaRPr lang="en-US" sz="2000" b="0">
                      <a:solidFill>
                        <a:srgbClr val="660066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252" name="Text Box 1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8" y="1454"/>
                    <a:ext cx="624" cy="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endParaRPr lang="en-US" sz="200" b="0">
                      <a:solidFill>
                        <a:srgbClr val="008000"/>
                      </a:solidFill>
                      <a:effectLst/>
                      <a:latin typeface="Impact" pitchFamily="34" charset="0"/>
                    </a:endParaRPr>
                  </a:p>
                  <a:p>
                    <a:pPr eaLnBrk="0" hangingPunct="0">
                      <a:lnSpc>
                        <a:spcPct val="75000"/>
                      </a:lnSpc>
                    </a:pPr>
                    <a:r>
                      <a:rPr lang="en-US" sz="1400" b="0">
                        <a:solidFill>
                          <a:srgbClr val="003300"/>
                        </a:solidFill>
                        <a:effectLst/>
                        <a:latin typeface="Impact" pitchFamily="34" charset="0"/>
                      </a:rPr>
                      <a:t>Body</a:t>
                    </a:r>
                    <a:endParaRPr lang="en-US" sz="1400" b="0">
                      <a:solidFill>
                        <a:srgbClr val="003300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692253" name="Group 157"/>
                <p:cNvGrpSpPr>
                  <a:grpSpLocks/>
                </p:cNvGrpSpPr>
                <p:nvPr/>
              </p:nvGrpSpPr>
              <p:grpSpPr bwMode="auto">
                <a:xfrm>
                  <a:off x="1597" y="2968"/>
                  <a:ext cx="467" cy="311"/>
                  <a:chOff x="1597" y="2968"/>
                  <a:chExt cx="467" cy="311"/>
                </a:xfrm>
              </p:grpSpPr>
              <p:sp>
                <p:nvSpPr>
                  <p:cNvPr id="2692254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2968"/>
                    <a:ext cx="375" cy="31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round/>
                    <a:headEnd/>
                    <a:tailEnd/>
                  </a:ln>
                  <a:effectLst/>
                  <a:scene3d>
                    <a:camera prst="legacyPerspectiveBottom"/>
                    <a:lightRig rig="legacyNormal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CCCC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100000"/>
                      </a:lnSpc>
                    </a:pPr>
                    <a:endParaRPr lang="en-US" sz="2800">
                      <a:solidFill>
                        <a:srgbClr val="6600CC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255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7" y="3005"/>
                    <a:ext cx="467" cy="2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lnSpc>
                        <a:spcPct val="100000"/>
                      </a:lnSpc>
                    </a:pPr>
                    <a:endParaRPr lang="en-US" sz="200">
                      <a:solidFill>
                        <a:srgbClr val="6600CC"/>
                      </a:solidFill>
                      <a:effectLst/>
                      <a:latin typeface="Impact" pitchFamily="34" charset="0"/>
                    </a:endParaRPr>
                  </a:p>
                  <a:p>
                    <a:pPr eaLnBrk="0" hangingPunct="0">
                      <a:lnSpc>
                        <a:spcPct val="75000"/>
                      </a:lnSpc>
                    </a:pPr>
                    <a:r>
                      <a:rPr lang="en-US" sz="1200" b="0">
                        <a:solidFill>
                          <a:srgbClr val="800000"/>
                        </a:solidFill>
                        <a:effectLst/>
                        <a:latin typeface="Impact" pitchFamily="34" charset="0"/>
                      </a:rPr>
                      <a:t>Indi-</a:t>
                    </a:r>
                  </a:p>
                  <a:p>
                    <a:pPr eaLnBrk="0" hangingPunct="0">
                      <a:lnSpc>
                        <a:spcPct val="75000"/>
                      </a:lnSpc>
                    </a:pPr>
                    <a:r>
                      <a:rPr lang="en-US" sz="1200" b="0">
                        <a:solidFill>
                          <a:srgbClr val="800000"/>
                        </a:solidFill>
                        <a:effectLst/>
                        <a:latin typeface="Impact" pitchFamily="34" charset="0"/>
                      </a:rPr>
                      <a:t>vidual</a:t>
                    </a:r>
                  </a:p>
                </p:txBody>
              </p:sp>
            </p:grpSp>
            <p:grpSp>
              <p:nvGrpSpPr>
                <p:cNvPr id="2692256" name="Group 160"/>
                <p:cNvGrpSpPr>
                  <a:grpSpLocks/>
                </p:cNvGrpSpPr>
                <p:nvPr/>
              </p:nvGrpSpPr>
              <p:grpSpPr bwMode="auto">
                <a:xfrm>
                  <a:off x="1633" y="1968"/>
                  <a:ext cx="409" cy="363"/>
                  <a:chOff x="1467" y="672"/>
                  <a:chExt cx="700" cy="611"/>
                </a:xfrm>
              </p:grpSpPr>
              <p:sp>
                <p:nvSpPr>
                  <p:cNvPr id="2692257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1467" y="672"/>
                    <a:ext cx="700" cy="61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12700">
                    <a:round/>
                    <a:headEnd/>
                    <a:tailEnd/>
                  </a:ln>
                  <a:effectLst/>
                  <a:scene3d>
                    <a:camera prst="legacyPerspectiveTop"/>
                    <a:lightRig rig="legacyNormal3" dir="t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eaLnBrk="0" hangingPunct="0">
                      <a:lnSpc>
                        <a:spcPct val="100000"/>
                      </a:lnSpc>
                    </a:pPr>
                    <a:endParaRPr lang="en-US" sz="4800">
                      <a:solidFill>
                        <a:srgbClr val="6600CC"/>
                      </a:solidFill>
                      <a:effectLst/>
                      <a:latin typeface="Impact" pitchFamily="34" charset="0"/>
                    </a:endParaRPr>
                  </a:p>
                </p:txBody>
              </p:sp>
              <p:sp>
                <p:nvSpPr>
                  <p:cNvPr id="2692258" name="WordArt 16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536" y="851"/>
                    <a:ext cx="541" cy="25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r>
                      <a:rPr lang="en-US" sz="3600" kern="10">
                        <a:ln w="19050">
                          <a:solidFill>
                            <a:srgbClr val="6600CC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CCECFF"/>
                            </a:gs>
                            <a:gs pos="50000">
                              <a:schemeClr val="bg1"/>
                            </a:gs>
                            <a:gs pos="100000">
                              <a:srgbClr val="CCECFF"/>
                            </a:gs>
                          </a:gsLst>
                          <a:lin ang="2700000" scaled="1"/>
                        </a:gradFill>
                        <a:effectLst>
                          <a:outerShdw dist="35921" dir="2700000" algn="ctr" rotWithShape="0">
                            <a:schemeClr val="bg1"/>
                          </a:outerShdw>
                        </a:effectLst>
                        <a:latin typeface="Impact"/>
                      </a:rPr>
                      <a:t>God</a:t>
                    </a:r>
                  </a:p>
                </p:txBody>
              </p:sp>
            </p:grpSp>
            <p:grpSp>
              <p:nvGrpSpPr>
                <p:cNvPr id="2692259" name="Group 163"/>
                <p:cNvGrpSpPr>
                  <a:grpSpLocks/>
                </p:cNvGrpSpPr>
                <p:nvPr/>
              </p:nvGrpSpPr>
              <p:grpSpPr bwMode="auto">
                <a:xfrm>
                  <a:off x="1668" y="2378"/>
                  <a:ext cx="339" cy="559"/>
                  <a:chOff x="743" y="1669"/>
                  <a:chExt cx="546" cy="900"/>
                </a:xfrm>
              </p:grpSpPr>
              <p:sp>
                <p:nvSpPr>
                  <p:cNvPr id="2692260" name="AutoShape 16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37" y="1728"/>
                    <a:ext cx="206" cy="499"/>
                  </a:xfrm>
                  <a:prstGeom prst="curvedLeftArrow">
                    <a:avLst>
                      <a:gd name="adj1" fmla="val 48447"/>
                      <a:gd name="adj2" fmla="val 96893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61" name="AutoShape 16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37" y="1728"/>
                    <a:ext cx="206" cy="499"/>
                  </a:xfrm>
                  <a:prstGeom prst="curvedLeftArrow">
                    <a:avLst>
                      <a:gd name="adj1" fmla="val 48447"/>
                      <a:gd name="adj2" fmla="val 96893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62" name="AutoShape 1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37" y="1728"/>
                    <a:ext cx="206" cy="499"/>
                  </a:xfrm>
                  <a:prstGeom prst="curvedLeftArrow">
                    <a:avLst>
                      <a:gd name="adj1" fmla="val 48447"/>
                      <a:gd name="adj2" fmla="val 96893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63" name="AutoShape 167"/>
                  <p:cNvSpPr>
                    <a:spLocks noChangeArrowheads="1"/>
                  </p:cNvSpPr>
                  <p:nvPr/>
                </p:nvSpPr>
                <p:spPr bwMode="auto">
                  <a:xfrm rot="-16200000">
                    <a:off x="893" y="2072"/>
                    <a:ext cx="207" cy="499"/>
                  </a:xfrm>
                  <a:prstGeom prst="curvedLeftArrow">
                    <a:avLst>
                      <a:gd name="adj1" fmla="val 48213"/>
                      <a:gd name="adj2" fmla="val 96425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64" name="AutoShape 168"/>
                  <p:cNvSpPr>
                    <a:spLocks noChangeArrowheads="1"/>
                  </p:cNvSpPr>
                  <p:nvPr/>
                </p:nvSpPr>
                <p:spPr bwMode="auto">
                  <a:xfrm rot="-16200000">
                    <a:off x="889" y="2072"/>
                    <a:ext cx="207" cy="499"/>
                  </a:xfrm>
                  <a:prstGeom prst="curvedLeftArrow">
                    <a:avLst>
                      <a:gd name="adj1" fmla="val 48213"/>
                      <a:gd name="adj2" fmla="val 96425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65" name="AutoShape 169"/>
                  <p:cNvSpPr>
                    <a:spLocks noChangeArrowheads="1"/>
                  </p:cNvSpPr>
                  <p:nvPr/>
                </p:nvSpPr>
                <p:spPr bwMode="auto">
                  <a:xfrm rot="-16200000">
                    <a:off x="889" y="2072"/>
                    <a:ext cx="207" cy="499"/>
                  </a:xfrm>
                  <a:prstGeom prst="curvedLeftArrow">
                    <a:avLst>
                      <a:gd name="adj1" fmla="val 48213"/>
                      <a:gd name="adj2" fmla="val 96425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66" name="AutoShape 170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834" y="1669"/>
                    <a:ext cx="137" cy="824"/>
                  </a:xfrm>
                  <a:prstGeom prst="curvedLeftArrow">
                    <a:avLst>
                      <a:gd name="adj1" fmla="val 120292"/>
                      <a:gd name="adj2" fmla="val 24058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67" name="AutoShape 171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834" y="1669"/>
                    <a:ext cx="137" cy="824"/>
                  </a:xfrm>
                  <a:prstGeom prst="curvedLeftArrow">
                    <a:avLst>
                      <a:gd name="adj1" fmla="val 120292"/>
                      <a:gd name="adj2" fmla="val 24058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68" name="AutoShape 172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834" y="1669"/>
                    <a:ext cx="137" cy="824"/>
                  </a:xfrm>
                  <a:prstGeom prst="curvedLeftArrow">
                    <a:avLst>
                      <a:gd name="adj1" fmla="val 120292"/>
                      <a:gd name="adj2" fmla="val 24058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69" name="AutoShape 173"/>
                  <p:cNvSpPr>
                    <a:spLocks noChangeArrowheads="1"/>
                  </p:cNvSpPr>
                  <p:nvPr/>
                </p:nvSpPr>
                <p:spPr bwMode="auto">
                  <a:xfrm>
                    <a:off x="1061" y="1745"/>
                    <a:ext cx="137" cy="824"/>
                  </a:xfrm>
                  <a:prstGeom prst="curvedLeftArrow">
                    <a:avLst>
                      <a:gd name="adj1" fmla="val 120292"/>
                      <a:gd name="adj2" fmla="val 24058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70" name="AutoShape 174"/>
                  <p:cNvSpPr>
                    <a:spLocks noChangeArrowheads="1"/>
                  </p:cNvSpPr>
                  <p:nvPr/>
                </p:nvSpPr>
                <p:spPr bwMode="auto">
                  <a:xfrm>
                    <a:off x="1061" y="1738"/>
                    <a:ext cx="137" cy="824"/>
                  </a:xfrm>
                  <a:prstGeom prst="curvedLeftArrow">
                    <a:avLst>
                      <a:gd name="adj1" fmla="val 120292"/>
                      <a:gd name="adj2" fmla="val 24058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2271" name="AutoShape 175"/>
                  <p:cNvSpPr>
                    <a:spLocks noChangeArrowheads="1"/>
                  </p:cNvSpPr>
                  <p:nvPr/>
                </p:nvSpPr>
                <p:spPr bwMode="auto">
                  <a:xfrm>
                    <a:off x="1061" y="1738"/>
                    <a:ext cx="137" cy="824"/>
                  </a:xfrm>
                  <a:prstGeom prst="curvedLeftArrow">
                    <a:avLst>
                      <a:gd name="adj1" fmla="val 120292"/>
                      <a:gd name="adj2" fmla="val 240584"/>
                      <a:gd name="adj3" fmla="val 33333"/>
                    </a:avLst>
                  </a:prstGeom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0" scaled="1"/>
                  </a:gradFill>
                  <a:ln w="3175">
                    <a:solidFill>
                      <a:srgbClr val="99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92272" name="Group 176"/>
            <p:cNvGrpSpPr>
              <a:grpSpLocks/>
            </p:cNvGrpSpPr>
            <p:nvPr/>
          </p:nvGrpSpPr>
          <p:grpSpPr bwMode="auto">
            <a:xfrm>
              <a:off x="1008" y="2284"/>
              <a:ext cx="3701" cy="803"/>
              <a:chOff x="1003" y="2269"/>
              <a:chExt cx="3701" cy="803"/>
            </a:xfrm>
          </p:grpSpPr>
          <p:sp>
            <p:nvSpPr>
              <p:cNvPr id="2692273" name="WordArt 17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03" y="2269"/>
                <a:ext cx="960" cy="7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noFill/>
                      <a:round/>
                      <a:headEnd/>
                      <a:tailEnd/>
                    </a:ln>
                    <a:solidFill>
                      <a:schemeClr val="tx1"/>
                    </a:solidFill>
                    <a:effectLst/>
                    <a:latin typeface="Arial Rounded MT Bold"/>
                  </a:rPr>
                  <a:t>X</a:t>
                </a:r>
              </a:p>
            </p:txBody>
          </p:sp>
          <p:sp>
            <p:nvSpPr>
              <p:cNvPr id="2692274" name="WordArt 1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0" y="2279"/>
                <a:ext cx="960" cy="7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noFill/>
                      <a:round/>
                      <a:headEnd/>
                      <a:tailEnd/>
                    </a:ln>
                    <a:solidFill>
                      <a:schemeClr val="tx1"/>
                    </a:solidFill>
                    <a:effectLst/>
                    <a:latin typeface="Arial Rounded MT Bold"/>
                  </a:rPr>
                  <a:t>X</a:t>
                </a:r>
              </a:p>
            </p:txBody>
          </p:sp>
          <p:sp>
            <p:nvSpPr>
              <p:cNvPr id="2692275" name="WordArt 17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744" y="2279"/>
                <a:ext cx="960" cy="7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noFill/>
                      <a:round/>
                      <a:headEnd/>
                      <a:tailEnd/>
                    </a:ln>
                    <a:solidFill>
                      <a:schemeClr val="tx1"/>
                    </a:solidFill>
                    <a:effectLst/>
                    <a:latin typeface="Arial Rounded MT Bold"/>
                  </a:rPr>
                  <a:t>X</a:t>
                </a:r>
              </a:p>
            </p:txBody>
          </p:sp>
        </p:grpSp>
      </p:grpSp>
      <p:grpSp>
        <p:nvGrpSpPr>
          <p:cNvPr id="2692158" name="Group 62"/>
          <p:cNvGrpSpPr>
            <a:grpSpLocks/>
          </p:cNvGrpSpPr>
          <p:nvPr/>
        </p:nvGrpSpPr>
        <p:grpSpPr bwMode="auto">
          <a:xfrm>
            <a:off x="5102225" y="1752600"/>
            <a:ext cx="3638550" cy="3597275"/>
            <a:chOff x="3214" y="1104"/>
            <a:chExt cx="2292" cy="2266"/>
          </a:xfrm>
        </p:grpSpPr>
        <p:pic>
          <p:nvPicPr>
            <p:cNvPr id="2692098" name="Picture 2" descr="Angel Lucif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32576" t="25755" r="33333" b="26851"/>
            <a:stretch>
              <a:fillRect/>
            </a:stretch>
          </p:blipFill>
          <p:spPr bwMode="auto">
            <a:xfrm>
              <a:off x="3409" y="1296"/>
              <a:ext cx="1823" cy="2074"/>
            </a:xfrm>
            <a:prstGeom prst="rect">
              <a:avLst/>
            </a:prstGeom>
            <a:noFill/>
          </p:spPr>
        </p:pic>
        <p:pic>
          <p:nvPicPr>
            <p:cNvPr id="2692099" name="Picture 3" descr="green Ev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41967" t="31482" r="43939" b="32407"/>
            <a:stretch>
              <a:fillRect/>
            </a:stretch>
          </p:blipFill>
          <p:spPr bwMode="auto">
            <a:xfrm>
              <a:off x="4752" y="1114"/>
              <a:ext cx="754" cy="1581"/>
            </a:xfrm>
            <a:prstGeom prst="rect">
              <a:avLst/>
            </a:prstGeom>
            <a:noFill/>
          </p:spPr>
        </p:pic>
        <p:pic>
          <p:nvPicPr>
            <p:cNvPr id="2692100" name="Picture 4" descr="pink Adam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424" t="31482" r="43182" b="31482"/>
            <a:stretch>
              <a:fillRect/>
            </a:stretch>
          </p:blipFill>
          <p:spPr bwMode="auto">
            <a:xfrm>
              <a:off x="3214" y="1104"/>
              <a:ext cx="770" cy="1621"/>
            </a:xfrm>
            <a:prstGeom prst="rect">
              <a:avLst/>
            </a:prstGeom>
            <a:noFill/>
          </p:spPr>
        </p:pic>
      </p:grpSp>
      <p:grpSp>
        <p:nvGrpSpPr>
          <p:cNvPr id="2692157" name="Group 61"/>
          <p:cNvGrpSpPr>
            <a:grpSpLocks/>
          </p:cNvGrpSpPr>
          <p:nvPr/>
        </p:nvGrpSpPr>
        <p:grpSpPr bwMode="auto">
          <a:xfrm>
            <a:off x="274638" y="1752600"/>
            <a:ext cx="3687763" cy="3597275"/>
            <a:chOff x="173" y="1104"/>
            <a:chExt cx="2323" cy="2266"/>
          </a:xfrm>
        </p:grpSpPr>
        <p:pic>
          <p:nvPicPr>
            <p:cNvPr id="2692101" name="Picture 5" descr="Angel Lucif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32576" t="25755" r="33333" b="26851"/>
            <a:stretch>
              <a:fillRect/>
            </a:stretch>
          </p:blipFill>
          <p:spPr bwMode="auto">
            <a:xfrm>
              <a:off x="368" y="1296"/>
              <a:ext cx="1823" cy="2074"/>
            </a:xfrm>
            <a:prstGeom prst="rect">
              <a:avLst/>
            </a:prstGeom>
            <a:noFill/>
          </p:spPr>
        </p:pic>
        <p:pic>
          <p:nvPicPr>
            <p:cNvPr id="2692102" name="Picture 6" descr="green Ev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44080" t="31482" r="43360" b="32407"/>
            <a:stretch>
              <a:fillRect/>
            </a:stretch>
          </p:blipFill>
          <p:spPr bwMode="auto">
            <a:xfrm>
              <a:off x="1824" y="1114"/>
              <a:ext cx="672" cy="1581"/>
            </a:xfrm>
            <a:prstGeom prst="rect">
              <a:avLst/>
            </a:prstGeom>
            <a:noFill/>
          </p:spPr>
        </p:pic>
        <p:pic>
          <p:nvPicPr>
            <p:cNvPr id="2692103" name="Picture 7" descr="pink Adam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424" t="31482" r="43182" b="31482"/>
            <a:stretch>
              <a:fillRect/>
            </a:stretch>
          </p:blipFill>
          <p:spPr bwMode="auto">
            <a:xfrm>
              <a:off x="173" y="1104"/>
              <a:ext cx="770" cy="1621"/>
            </a:xfrm>
            <a:prstGeom prst="rect">
              <a:avLst/>
            </a:prstGeom>
            <a:noFill/>
          </p:spPr>
        </p:pic>
      </p:grpSp>
      <p:sp>
        <p:nvSpPr>
          <p:cNvPr id="2692105" name="WordArt 9"/>
          <p:cNvSpPr>
            <a:spLocks noChangeArrowheads="1" noChangeShapeType="1" noTextEdit="1"/>
          </p:cNvSpPr>
          <p:nvPr/>
        </p:nvSpPr>
        <p:spPr bwMode="auto">
          <a:xfrm>
            <a:off x="4267200" y="2971800"/>
            <a:ext cx="6096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Arial Rounded MT Bold"/>
              </a:rPr>
              <a:t>X</a:t>
            </a:r>
          </a:p>
        </p:txBody>
      </p:sp>
      <p:grpSp>
        <p:nvGrpSpPr>
          <p:cNvPr id="2692163" name="Group 67"/>
          <p:cNvGrpSpPr>
            <a:grpSpLocks/>
          </p:cNvGrpSpPr>
          <p:nvPr/>
        </p:nvGrpSpPr>
        <p:grpSpPr bwMode="auto">
          <a:xfrm>
            <a:off x="246063" y="2835275"/>
            <a:ext cx="3817937" cy="1584325"/>
            <a:chOff x="155" y="1786"/>
            <a:chExt cx="2405" cy="998"/>
          </a:xfrm>
        </p:grpSpPr>
        <p:sp>
          <p:nvSpPr>
            <p:cNvPr id="2692116" name="Oval 20" descr="flag of the United Kingdom_PD"/>
            <p:cNvSpPr>
              <a:spLocks noChangeArrowheads="1"/>
            </p:cNvSpPr>
            <p:nvPr/>
          </p:nvSpPr>
          <p:spPr bwMode="auto">
            <a:xfrm>
              <a:off x="1683" y="1797"/>
              <a:ext cx="877" cy="455"/>
            </a:xfrm>
            <a:prstGeom prst="ellipse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 w="12700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2400" b="0">
                <a:solidFill>
                  <a:srgbClr val="003300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2119" name="Oval 23" descr="US Flag with 48 stars"/>
            <p:cNvSpPr>
              <a:spLocks noChangeArrowheads="1"/>
            </p:cNvSpPr>
            <p:nvPr/>
          </p:nvSpPr>
          <p:spPr bwMode="auto">
            <a:xfrm>
              <a:off x="155" y="1786"/>
              <a:ext cx="842" cy="478"/>
            </a:xfrm>
            <a:prstGeom prst="ellipse">
              <a:avLst/>
            </a:prstGeom>
            <a:blipFill dpi="0" rotWithShape="0">
              <a:blip r:embed="rId7"/>
              <a:srcRect/>
              <a:stretch>
                <a:fillRect/>
              </a:stretch>
            </a:blipFill>
            <a:ln w="12700" algn="ctr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92122" name="Oval 26" descr="The French Flag"/>
            <p:cNvSpPr>
              <a:spLocks noChangeArrowheads="1"/>
            </p:cNvSpPr>
            <p:nvPr/>
          </p:nvSpPr>
          <p:spPr bwMode="auto">
            <a:xfrm>
              <a:off x="924" y="2329"/>
              <a:ext cx="843" cy="455"/>
            </a:xfrm>
            <a:prstGeom prst="ellipse">
              <a:avLst/>
            </a:prstGeom>
            <a:blipFill dpi="0" rotWithShape="0">
              <a:blip r:embed="rId8" cstate="print"/>
              <a:srcRect/>
              <a:stretch>
                <a:fillRect/>
              </a:stretch>
            </a:blipFill>
            <a:ln w="12700" algn="ctr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</p:grpSp>
      <p:grpSp>
        <p:nvGrpSpPr>
          <p:cNvPr id="2692162" name="Group 66"/>
          <p:cNvGrpSpPr>
            <a:grpSpLocks/>
          </p:cNvGrpSpPr>
          <p:nvPr/>
        </p:nvGrpSpPr>
        <p:grpSpPr bwMode="auto">
          <a:xfrm>
            <a:off x="5099050" y="2835275"/>
            <a:ext cx="3816350" cy="1584325"/>
            <a:chOff x="3212" y="1786"/>
            <a:chExt cx="2404" cy="998"/>
          </a:xfrm>
        </p:grpSpPr>
        <p:sp>
          <p:nvSpPr>
            <p:cNvPr id="2692126" name="Oval 30" descr="German National flag (1933-1945) of the Third Reich"/>
            <p:cNvSpPr>
              <a:spLocks noChangeArrowheads="1"/>
            </p:cNvSpPr>
            <p:nvPr/>
          </p:nvSpPr>
          <p:spPr bwMode="auto">
            <a:xfrm>
              <a:off x="3212" y="1786"/>
              <a:ext cx="842" cy="478"/>
            </a:xfrm>
            <a:prstGeom prst="ellipse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92129" name="Oval 33" descr="Kingdom of Italy (1861–1946)_PD"/>
            <p:cNvSpPr>
              <a:spLocks noChangeArrowheads="1"/>
            </p:cNvSpPr>
            <p:nvPr/>
          </p:nvSpPr>
          <p:spPr bwMode="auto">
            <a:xfrm>
              <a:off x="3981" y="2329"/>
              <a:ext cx="842" cy="455"/>
            </a:xfrm>
            <a:prstGeom prst="ellipse">
              <a:avLst/>
            </a:prstGeom>
            <a:blipFill dpi="0" rotWithShape="0">
              <a:blip r:embed="rId10" cstate="print"/>
              <a:srcRect/>
              <a:stretch>
                <a:fillRect/>
              </a:stretch>
            </a:blip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  <p:grpSp>
          <p:nvGrpSpPr>
            <p:cNvPr id="2692160" name="Group 64"/>
            <p:cNvGrpSpPr>
              <a:grpSpLocks/>
            </p:cNvGrpSpPr>
            <p:nvPr/>
          </p:nvGrpSpPr>
          <p:grpSpPr bwMode="auto">
            <a:xfrm>
              <a:off x="4739" y="1797"/>
              <a:ext cx="877" cy="455"/>
              <a:chOff x="4739" y="1797"/>
              <a:chExt cx="877" cy="455"/>
            </a:xfrm>
          </p:grpSpPr>
          <p:sp>
            <p:nvSpPr>
              <p:cNvPr id="2692132" name="Oval 36"/>
              <p:cNvSpPr>
                <a:spLocks noChangeArrowheads="1"/>
              </p:cNvSpPr>
              <p:nvPr/>
            </p:nvSpPr>
            <p:spPr bwMode="auto">
              <a:xfrm>
                <a:off x="4739" y="1797"/>
                <a:ext cx="877" cy="4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75000"/>
                  </a:lnSpc>
                </a:pPr>
                <a:endParaRPr lang="en-US" sz="600" b="0">
                  <a:solidFill>
                    <a:srgbClr val="33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  <a:p>
                <a:pPr eaLnBrk="0" hangingPunct="0">
                  <a:lnSpc>
                    <a:spcPct val="75000"/>
                  </a:lnSpc>
                </a:pPr>
                <a:endParaRPr lang="en-US" sz="2400" b="0">
                  <a:solidFill>
                    <a:srgbClr val="003300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692133" name="Oval 37"/>
              <p:cNvSpPr>
                <a:spLocks noChangeArrowheads="1"/>
              </p:cNvSpPr>
              <p:nvPr/>
            </p:nvSpPr>
            <p:spPr bwMode="auto">
              <a:xfrm>
                <a:off x="5005" y="1852"/>
                <a:ext cx="344" cy="344"/>
              </a:xfrm>
              <a:prstGeom prst="ellipse">
                <a:avLst/>
              </a:prstGeom>
              <a:solidFill>
                <a:srgbClr val="CC33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92135" name="Group 39"/>
          <p:cNvGrpSpPr>
            <a:grpSpLocks/>
          </p:cNvGrpSpPr>
          <p:nvPr/>
        </p:nvGrpSpPr>
        <p:grpSpPr bwMode="auto">
          <a:xfrm>
            <a:off x="1619250" y="1785938"/>
            <a:ext cx="1047750" cy="969962"/>
            <a:chOff x="1008" y="1125"/>
            <a:chExt cx="660" cy="611"/>
          </a:xfrm>
        </p:grpSpPr>
        <p:grpSp>
          <p:nvGrpSpPr>
            <p:cNvPr id="2692136" name="Group 40"/>
            <p:cNvGrpSpPr>
              <a:grpSpLocks/>
            </p:cNvGrpSpPr>
            <p:nvPr/>
          </p:nvGrpSpPr>
          <p:grpSpPr bwMode="auto">
            <a:xfrm>
              <a:off x="1053" y="1202"/>
              <a:ext cx="584" cy="534"/>
              <a:chOff x="1053" y="1559"/>
              <a:chExt cx="584" cy="534"/>
            </a:xfrm>
          </p:grpSpPr>
          <p:sp>
            <p:nvSpPr>
              <p:cNvPr id="2692137" name="Oval 41"/>
              <p:cNvSpPr>
                <a:spLocks noChangeArrowheads="1"/>
              </p:cNvSpPr>
              <p:nvPr/>
            </p:nvSpPr>
            <p:spPr bwMode="auto">
              <a:xfrm>
                <a:off x="1053" y="1559"/>
                <a:ext cx="584" cy="53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692138" name="WordArt 4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36" y="1737"/>
                <a:ext cx="417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6600CC"/>
                    </a:solidFill>
                    <a:effectLst/>
                    <a:latin typeface="Arial Narrow"/>
                  </a:rPr>
                  <a:t>God</a:t>
                </a:r>
              </a:p>
            </p:txBody>
          </p:sp>
        </p:grpSp>
        <p:sp>
          <p:nvSpPr>
            <p:cNvPr id="2692139" name="Oval 43"/>
            <p:cNvSpPr>
              <a:spLocks noChangeArrowheads="1"/>
            </p:cNvSpPr>
            <p:nvPr/>
          </p:nvSpPr>
          <p:spPr bwMode="auto">
            <a:xfrm>
              <a:off x="1008" y="1125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214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1084" y="1297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God</a:t>
              </a:r>
            </a:p>
          </p:txBody>
        </p:sp>
      </p:grpSp>
      <p:sp>
        <p:nvSpPr>
          <p:cNvPr id="2692141" name="Rectangle 4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92142" name="Group 46"/>
          <p:cNvGrpSpPr>
            <a:grpSpLocks/>
          </p:cNvGrpSpPr>
          <p:nvPr/>
        </p:nvGrpSpPr>
        <p:grpSpPr bwMode="auto">
          <a:xfrm>
            <a:off x="914400" y="5486402"/>
            <a:ext cx="7315200" cy="1211263"/>
            <a:chOff x="432" y="3485"/>
            <a:chExt cx="4608" cy="763"/>
          </a:xfrm>
        </p:grpSpPr>
        <p:sp>
          <p:nvSpPr>
            <p:cNvPr id="2692143" name="Text Box 47"/>
            <p:cNvSpPr txBox="1">
              <a:spLocks noChangeArrowheads="1"/>
            </p:cNvSpPr>
            <p:nvPr/>
          </p:nvSpPr>
          <p:spPr bwMode="auto">
            <a:xfrm>
              <a:off x="432" y="3485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92144" name="Text Box 48"/>
            <p:cNvSpPr txBox="1">
              <a:spLocks noChangeArrowheads="1"/>
            </p:cNvSpPr>
            <p:nvPr/>
          </p:nvSpPr>
          <p:spPr bwMode="auto">
            <a:xfrm>
              <a:off x="672" y="3531"/>
              <a:ext cx="4368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Accordingly, during the Second World War, the three nations on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God’s side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representing Adam, Eve and the Archangel led the fight against the three nations on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Satan’s side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, which also represented Adam, Eve and the Archangel.</a:t>
              </a:r>
              <a:endParaRPr lang="en-US" sz="2000" b="0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2692151" name="Group 55"/>
          <p:cNvGrpSpPr>
            <a:grpSpLocks/>
          </p:cNvGrpSpPr>
          <p:nvPr/>
        </p:nvGrpSpPr>
        <p:grpSpPr bwMode="auto">
          <a:xfrm>
            <a:off x="6477000" y="1798638"/>
            <a:ext cx="1047750" cy="957262"/>
            <a:chOff x="3990" y="1056"/>
            <a:chExt cx="660" cy="603"/>
          </a:xfrm>
        </p:grpSpPr>
        <p:sp>
          <p:nvSpPr>
            <p:cNvPr id="2692152" name="Oval 56"/>
            <p:cNvSpPr>
              <a:spLocks noChangeArrowheads="1"/>
            </p:cNvSpPr>
            <p:nvPr/>
          </p:nvSpPr>
          <p:spPr bwMode="auto">
            <a:xfrm>
              <a:off x="3990" y="1056"/>
              <a:ext cx="660" cy="603"/>
            </a:xfrm>
            <a:prstGeom prst="ellipse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0C0A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2153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066" y="121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Satan</a:t>
              </a:r>
            </a:p>
          </p:txBody>
        </p:sp>
      </p:grpSp>
      <p:sp>
        <p:nvSpPr>
          <p:cNvPr id="2692154" name="Text Box 58"/>
          <p:cNvSpPr txBox="1">
            <a:spLocks noChangeArrowheads="1"/>
          </p:cNvSpPr>
          <p:nvPr/>
        </p:nvSpPr>
        <p:spPr bwMode="auto">
          <a:xfrm>
            <a:off x="381000" y="228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 dirty="0">
                <a:solidFill>
                  <a:srgbClr val="500028"/>
                </a:solidFill>
                <a:effectLst/>
                <a:latin typeface="Arial Black" pitchFamily="34" charset="0"/>
              </a:rPr>
              <a:t>4.3.4 The Providential Roles of the Three Nations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sz="2400" b="0" dirty="0">
                <a:solidFill>
                  <a:srgbClr val="500028"/>
                </a:solidFill>
                <a:effectLst/>
                <a:latin typeface="Arial Black" pitchFamily="34" charset="0"/>
              </a:rPr>
              <a:t>			   </a:t>
            </a:r>
            <a:r>
              <a:rPr lang="en-US" sz="2400" b="0" u="sng" dirty="0">
                <a:solidFill>
                  <a:srgbClr val="500028"/>
                </a:solidFill>
                <a:effectLst/>
                <a:latin typeface="Arial Black" pitchFamily="34" charset="0"/>
              </a:rPr>
              <a:t>on God’s Side and Satan’s Side</a:t>
            </a:r>
          </a:p>
        </p:txBody>
      </p:sp>
      <p:grpSp>
        <p:nvGrpSpPr>
          <p:cNvPr id="2692278" name="Group 182"/>
          <p:cNvGrpSpPr>
            <a:grpSpLocks/>
          </p:cNvGrpSpPr>
          <p:nvPr/>
        </p:nvGrpSpPr>
        <p:grpSpPr bwMode="auto">
          <a:xfrm>
            <a:off x="228600" y="3619500"/>
            <a:ext cx="3665538" cy="1301750"/>
            <a:chOff x="144" y="2280"/>
            <a:chExt cx="2309" cy="820"/>
          </a:xfrm>
        </p:grpSpPr>
        <p:sp>
          <p:nvSpPr>
            <p:cNvPr id="2692279" name="Text Box 183"/>
            <p:cNvSpPr txBox="1">
              <a:spLocks noChangeArrowheads="1"/>
            </p:cNvSpPr>
            <p:nvPr/>
          </p:nvSpPr>
          <p:spPr bwMode="auto">
            <a:xfrm>
              <a:off x="1789" y="2280"/>
              <a:ext cx="6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000066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Britain</a:t>
              </a:r>
            </a:p>
          </p:txBody>
        </p:sp>
        <p:sp>
          <p:nvSpPr>
            <p:cNvPr id="2692280" name="Text Box 184"/>
            <p:cNvSpPr txBox="1">
              <a:spLocks noChangeArrowheads="1"/>
            </p:cNvSpPr>
            <p:nvPr/>
          </p:nvSpPr>
          <p:spPr bwMode="auto">
            <a:xfrm>
              <a:off x="144" y="2280"/>
              <a:ext cx="8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000066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U.S.</a:t>
              </a:r>
            </a:p>
          </p:txBody>
        </p:sp>
        <p:sp>
          <p:nvSpPr>
            <p:cNvPr id="2692281" name="Text Box 185"/>
            <p:cNvSpPr txBox="1">
              <a:spLocks noChangeArrowheads="1"/>
            </p:cNvSpPr>
            <p:nvPr/>
          </p:nvSpPr>
          <p:spPr bwMode="auto">
            <a:xfrm>
              <a:off x="967" y="2812"/>
              <a:ext cx="759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000066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France</a:t>
              </a:r>
            </a:p>
          </p:txBody>
        </p:sp>
      </p:grpSp>
      <p:grpSp>
        <p:nvGrpSpPr>
          <p:cNvPr id="2692282" name="Group 186"/>
          <p:cNvGrpSpPr>
            <a:grpSpLocks/>
          </p:cNvGrpSpPr>
          <p:nvPr/>
        </p:nvGrpSpPr>
        <p:grpSpPr bwMode="auto">
          <a:xfrm>
            <a:off x="5081588" y="3617913"/>
            <a:ext cx="3671887" cy="1303337"/>
            <a:chOff x="3201" y="2279"/>
            <a:chExt cx="2313" cy="821"/>
          </a:xfrm>
        </p:grpSpPr>
        <p:sp>
          <p:nvSpPr>
            <p:cNvPr id="2692283" name="Text Box 187"/>
            <p:cNvSpPr txBox="1">
              <a:spLocks noChangeArrowheads="1"/>
            </p:cNvSpPr>
            <p:nvPr/>
          </p:nvSpPr>
          <p:spPr bwMode="auto">
            <a:xfrm>
              <a:off x="3201" y="2280"/>
              <a:ext cx="8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321900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Germany</a:t>
              </a:r>
            </a:p>
          </p:txBody>
        </p:sp>
        <p:sp>
          <p:nvSpPr>
            <p:cNvPr id="2692284" name="Text Box 188"/>
            <p:cNvSpPr txBox="1">
              <a:spLocks noChangeArrowheads="1"/>
            </p:cNvSpPr>
            <p:nvPr/>
          </p:nvSpPr>
          <p:spPr bwMode="auto">
            <a:xfrm>
              <a:off x="4023" y="2812"/>
              <a:ext cx="758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321900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I t a l y</a:t>
              </a:r>
            </a:p>
          </p:txBody>
        </p:sp>
        <p:sp>
          <p:nvSpPr>
            <p:cNvPr id="2692285" name="Text Box 189"/>
            <p:cNvSpPr txBox="1">
              <a:spLocks noChangeArrowheads="1"/>
            </p:cNvSpPr>
            <p:nvPr/>
          </p:nvSpPr>
          <p:spPr bwMode="auto">
            <a:xfrm>
              <a:off x="4840" y="2279"/>
              <a:ext cx="67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321900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Japan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9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692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9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9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9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9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9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92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92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9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9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9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9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210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4146" name="Group 2"/>
          <p:cNvGrpSpPr>
            <a:grpSpLocks/>
          </p:cNvGrpSpPr>
          <p:nvPr/>
        </p:nvGrpSpPr>
        <p:grpSpPr bwMode="auto">
          <a:xfrm>
            <a:off x="5102225" y="1752600"/>
            <a:ext cx="3638550" cy="3597275"/>
            <a:chOff x="3214" y="1104"/>
            <a:chExt cx="2292" cy="2266"/>
          </a:xfrm>
        </p:grpSpPr>
        <p:pic>
          <p:nvPicPr>
            <p:cNvPr id="2694147" name="Picture 3" descr="Angel Lucif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32576" t="24658" r="33333" b="26851"/>
            <a:stretch>
              <a:fillRect/>
            </a:stretch>
          </p:blipFill>
          <p:spPr bwMode="auto">
            <a:xfrm>
              <a:off x="3409" y="1248"/>
              <a:ext cx="1823" cy="2122"/>
            </a:xfrm>
            <a:prstGeom prst="rect">
              <a:avLst/>
            </a:prstGeom>
            <a:noFill/>
          </p:spPr>
        </p:pic>
        <p:pic>
          <p:nvPicPr>
            <p:cNvPr id="2694148" name="Picture 4" descr="green Ev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42864" t="31482" r="43939" b="32407"/>
            <a:stretch>
              <a:fillRect/>
            </a:stretch>
          </p:blipFill>
          <p:spPr bwMode="auto">
            <a:xfrm>
              <a:off x="4800" y="1114"/>
              <a:ext cx="706" cy="1581"/>
            </a:xfrm>
            <a:prstGeom prst="rect">
              <a:avLst/>
            </a:prstGeom>
            <a:noFill/>
          </p:spPr>
        </p:pic>
        <p:pic>
          <p:nvPicPr>
            <p:cNvPr id="2694149" name="Picture 5" descr="pink Adam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424" t="31482" r="43182" b="31482"/>
            <a:stretch>
              <a:fillRect/>
            </a:stretch>
          </p:blipFill>
          <p:spPr bwMode="auto">
            <a:xfrm>
              <a:off x="3214" y="1104"/>
              <a:ext cx="770" cy="1621"/>
            </a:xfrm>
            <a:prstGeom prst="rect">
              <a:avLst/>
            </a:prstGeom>
            <a:noFill/>
          </p:spPr>
        </p:pic>
      </p:grpSp>
      <p:grpSp>
        <p:nvGrpSpPr>
          <p:cNvPr id="2694150" name="Group 6"/>
          <p:cNvGrpSpPr>
            <a:grpSpLocks/>
          </p:cNvGrpSpPr>
          <p:nvPr/>
        </p:nvGrpSpPr>
        <p:grpSpPr bwMode="auto">
          <a:xfrm>
            <a:off x="274638" y="1752600"/>
            <a:ext cx="3638550" cy="3597275"/>
            <a:chOff x="173" y="1104"/>
            <a:chExt cx="2292" cy="2266"/>
          </a:xfrm>
        </p:grpSpPr>
        <p:pic>
          <p:nvPicPr>
            <p:cNvPr id="2694151" name="Picture 7" descr="Angel Lucif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32576" t="25755" r="33333" b="26851"/>
            <a:stretch>
              <a:fillRect/>
            </a:stretch>
          </p:blipFill>
          <p:spPr bwMode="auto">
            <a:xfrm>
              <a:off x="368" y="1296"/>
              <a:ext cx="1823" cy="2074"/>
            </a:xfrm>
            <a:prstGeom prst="rect">
              <a:avLst/>
            </a:prstGeom>
            <a:noFill/>
          </p:spPr>
        </p:pic>
        <p:pic>
          <p:nvPicPr>
            <p:cNvPr id="2694152" name="Picture 8" descr="green Ev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42285" t="31482" r="43939" b="32407"/>
            <a:stretch>
              <a:fillRect/>
            </a:stretch>
          </p:blipFill>
          <p:spPr bwMode="auto">
            <a:xfrm>
              <a:off x="1728" y="1114"/>
              <a:ext cx="737" cy="1581"/>
            </a:xfrm>
            <a:prstGeom prst="rect">
              <a:avLst/>
            </a:prstGeom>
            <a:noFill/>
          </p:spPr>
        </p:pic>
        <p:pic>
          <p:nvPicPr>
            <p:cNvPr id="2694153" name="Picture 9" descr="pink Adam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424" t="31482" r="43182" b="31482"/>
            <a:stretch>
              <a:fillRect/>
            </a:stretch>
          </p:blipFill>
          <p:spPr bwMode="auto">
            <a:xfrm>
              <a:off x="173" y="1104"/>
              <a:ext cx="770" cy="1621"/>
            </a:xfrm>
            <a:prstGeom prst="rect">
              <a:avLst/>
            </a:prstGeom>
            <a:noFill/>
          </p:spPr>
        </p:pic>
      </p:grpSp>
      <p:sp>
        <p:nvSpPr>
          <p:cNvPr id="2694163" name="WordArt 19"/>
          <p:cNvSpPr>
            <a:spLocks noChangeArrowheads="1" noChangeShapeType="1" noTextEdit="1"/>
          </p:cNvSpPr>
          <p:nvPr/>
        </p:nvSpPr>
        <p:spPr bwMode="auto">
          <a:xfrm>
            <a:off x="4267200" y="2971800"/>
            <a:ext cx="6096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Arial Rounded MT Bold"/>
              </a:rPr>
              <a:t>X</a:t>
            </a:r>
          </a:p>
        </p:txBody>
      </p:sp>
      <p:grpSp>
        <p:nvGrpSpPr>
          <p:cNvPr id="2694164" name="Group 20"/>
          <p:cNvGrpSpPr>
            <a:grpSpLocks/>
          </p:cNvGrpSpPr>
          <p:nvPr/>
        </p:nvGrpSpPr>
        <p:grpSpPr bwMode="auto">
          <a:xfrm>
            <a:off x="246063" y="2835275"/>
            <a:ext cx="3817937" cy="1584325"/>
            <a:chOff x="155" y="1786"/>
            <a:chExt cx="2405" cy="998"/>
          </a:xfrm>
        </p:grpSpPr>
        <p:sp>
          <p:nvSpPr>
            <p:cNvPr id="2694165" name="Oval 21" descr="flag of the United Kingdom_PD"/>
            <p:cNvSpPr>
              <a:spLocks noChangeArrowheads="1"/>
            </p:cNvSpPr>
            <p:nvPr/>
          </p:nvSpPr>
          <p:spPr bwMode="auto">
            <a:xfrm>
              <a:off x="1683" y="1797"/>
              <a:ext cx="877" cy="455"/>
            </a:xfrm>
            <a:prstGeom prst="ellipse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 w="12700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2400" b="0">
                <a:solidFill>
                  <a:srgbClr val="003300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4166" name="Oval 22" descr="US Flag with 48 stars"/>
            <p:cNvSpPr>
              <a:spLocks noChangeArrowheads="1"/>
            </p:cNvSpPr>
            <p:nvPr/>
          </p:nvSpPr>
          <p:spPr bwMode="auto">
            <a:xfrm>
              <a:off x="155" y="1786"/>
              <a:ext cx="842" cy="478"/>
            </a:xfrm>
            <a:prstGeom prst="ellipse">
              <a:avLst/>
            </a:prstGeom>
            <a:blipFill dpi="0" rotWithShape="0">
              <a:blip r:embed="rId7"/>
              <a:srcRect/>
              <a:stretch>
                <a:fillRect/>
              </a:stretch>
            </a:blipFill>
            <a:ln w="12700" algn="ctr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94167" name="Oval 23" descr="The French Flag"/>
            <p:cNvSpPr>
              <a:spLocks noChangeArrowheads="1"/>
            </p:cNvSpPr>
            <p:nvPr/>
          </p:nvSpPr>
          <p:spPr bwMode="auto">
            <a:xfrm>
              <a:off x="924" y="2329"/>
              <a:ext cx="843" cy="455"/>
            </a:xfrm>
            <a:prstGeom prst="ellipse">
              <a:avLst/>
            </a:prstGeom>
            <a:blipFill dpi="0" rotWithShape="0">
              <a:blip r:embed="rId8" cstate="print"/>
              <a:srcRect/>
              <a:stretch>
                <a:fillRect/>
              </a:stretch>
            </a:blipFill>
            <a:ln w="12700" algn="ctr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</p:grpSp>
      <p:grpSp>
        <p:nvGrpSpPr>
          <p:cNvPr id="2694168" name="Group 24"/>
          <p:cNvGrpSpPr>
            <a:grpSpLocks/>
          </p:cNvGrpSpPr>
          <p:nvPr/>
        </p:nvGrpSpPr>
        <p:grpSpPr bwMode="auto">
          <a:xfrm>
            <a:off x="5099050" y="2835275"/>
            <a:ext cx="3816350" cy="1584325"/>
            <a:chOff x="3212" y="1786"/>
            <a:chExt cx="2404" cy="998"/>
          </a:xfrm>
        </p:grpSpPr>
        <p:sp>
          <p:nvSpPr>
            <p:cNvPr id="2694169" name="Oval 25" descr="German National flag (1933-1945) of the Third Reich"/>
            <p:cNvSpPr>
              <a:spLocks noChangeArrowheads="1"/>
            </p:cNvSpPr>
            <p:nvPr/>
          </p:nvSpPr>
          <p:spPr bwMode="auto">
            <a:xfrm>
              <a:off x="3212" y="1786"/>
              <a:ext cx="842" cy="478"/>
            </a:xfrm>
            <a:prstGeom prst="ellipse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94170" name="Oval 26" descr="Kingdom of Italy (1861–1946)_PD"/>
            <p:cNvSpPr>
              <a:spLocks noChangeArrowheads="1"/>
            </p:cNvSpPr>
            <p:nvPr/>
          </p:nvSpPr>
          <p:spPr bwMode="auto">
            <a:xfrm>
              <a:off x="3981" y="2329"/>
              <a:ext cx="842" cy="455"/>
            </a:xfrm>
            <a:prstGeom prst="ellipse">
              <a:avLst/>
            </a:prstGeom>
            <a:blipFill dpi="0" rotWithShape="0">
              <a:blip r:embed="rId10" cstate="print"/>
              <a:srcRect/>
              <a:stretch>
                <a:fillRect/>
              </a:stretch>
            </a:blip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  <p:grpSp>
          <p:nvGrpSpPr>
            <p:cNvPr id="2694171" name="Group 27"/>
            <p:cNvGrpSpPr>
              <a:grpSpLocks/>
            </p:cNvGrpSpPr>
            <p:nvPr/>
          </p:nvGrpSpPr>
          <p:grpSpPr bwMode="auto">
            <a:xfrm>
              <a:off x="4739" y="1797"/>
              <a:ext cx="877" cy="455"/>
              <a:chOff x="4739" y="1797"/>
              <a:chExt cx="877" cy="455"/>
            </a:xfrm>
          </p:grpSpPr>
          <p:sp>
            <p:nvSpPr>
              <p:cNvPr id="2694172" name="Oval 28"/>
              <p:cNvSpPr>
                <a:spLocks noChangeArrowheads="1"/>
              </p:cNvSpPr>
              <p:nvPr/>
            </p:nvSpPr>
            <p:spPr bwMode="auto">
              <a:xfrm>
                <a:off x="4739" y="1797"/>
                <a:ext cx="877" cy="4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75000"/>
                  </a:lnSpc>
                </a:pPr>
                <a:endParaRPr lang="en-US" sz="600" b="0">
                  <a:solidFill>
                    <a:srgbClr val="33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  <a:p>
                <a:pPr eaLnBrk="0" hangingPunct="0">
                  <a:lnSpc>
                    <a:spcPct val="75000"/>
                  </a:lnSpc>
                </a:pPr>
                <a:endParaRPr lang="en-US" sz="2400" b="0">
                  <a:solidFill>
                    <a:srgbClr val="003300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694173" name="Oval 29"/>
              <p:cNvSpPr>
                <a:spLocks noChangeArrowheads="1"/>
              </p:cNvSpPr>
              <p:nvPr/>
            </p:nvSpPr>
            <p:spPr bwMode="auto">
              <a:xfrm>
                <a:off x="5005" y="1852"/>
                <a:ext cx="344" cy="344"/>
              </a:xfrm>
              <a:prstGeom prst="ellipse">
                <a:avLst/>
              </a:prstGeom>
              <a:solidFill>
                <a:srgbClr val="CC33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94174" name="Group 30"/>
          <p:cNvGrpSpPr>
            <a:grpSpLocks/>
          </p:cNvGrpSpPr>
          <p:nvPr/>
        </p:nvGrpSpPr>
        <p:grpSpPr bwMode="auto">
          <a:xfrm>
            <a:off x="1619250" y="1785938"/>
            <a:ext cx="1047750" cy="969962"/>
            <a:chOff x="1008" y="1125"/>
            <a:chExt cx="660" cy="611"/>
          </a:xfrm>
        </p:grpSpPr>
        <p:grpSp>
          <p:nvGrpSpPr>
            <p:cNvPr id="2694175" name="Group 31"/>
            <p:cNvGrpSpPr>
              <a:grpSpLocks/>
            </p:cNvGrpSpPr>
            <p:nvPr/>
          </p:nvGrpSpPr>
          <p:grpSpPr bwMode="auto">
            <a:xfrm>
              <a:off x="1053" y="1202"/>
              <a:ext cx="584" cy="534"/>
              <a:chOff x="1053" y="1559"/>
              <a:chExt cx="584" cy="534"/>
            </a:xfrm>
          </p:grpSpPr>
          <p:sp>
            <p:nvSpPr>
              <p:cNvPr id="2694176" name="Oval 32"/>
              <p:cNvSpPr>
                <a:spLocks noChangeArrowheads="1"/>
              </p:cNvSpPr>
              <p:nvPr/>
            </p:nvSpPr>
            <p:spPr bwMode="auto">
              <a:xfrm>
                <a:off x="1053" y="1559"/>
                <a:ext cx="584" cy="53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694177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36" y="1737"/>
                <a:ext cx="417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6600CC"/>
                    </a:solidFill>
                    <a:effectLst/>
                    <a:latin typeface="Arial Narrow"/>
                  </a:rPr>
                  <a:t>God</a:t>
                </a:r>
              </a:p>
            </p:txBody>
          </p:sp>
        </p:grpSp>
        <p:sp>
          <p:nvSpPr>
            <p:cNvPr id="2694178" name="Oval 34"/>
            <p:cNvSpPr>
              <a:spLocks noChangeArrowheads="1"/>
            </p:cNvSpPr>
            <p:nvPr/>
          </p:nvSpPr>
          <p:spPr bwMode="auto">
            <a:xfrm>
              <a:off x="1008" y="1125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417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1084" y="1297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God</a:t>
              </a:r>
            </a:p>
          </p:txBody>
        </p:sp>
      </p:grpSp>
      <p:sp>
        <p:nvSpPr>
          <p:cNvPr id="2694180" name="Rectangle 3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94184" name="Group 40"/>
          <p:cNvGrpSpPr>
            <a:grpSpLocks/>
          </p:cNvGrpSpPr>
          <p:nvPr/>
        </p:nvGrpSpPr>
        <p:grpSpPr bwMode="auto">
          <a:xfrm>
            <a:off x="6477000" y="1798638"/>
            <a:ext cx="1047750" cy="957262"/>
            <a:chOff x="3990" y="1056"/>
            <a:chExt cx="660" cy="603"/>
          </a:xfrm>
        </p:grpSpPr>
        <p:sp>
          <p:nvSpPr>
            <p:cNvPr id="2694185" name="Oval 41"/>
            <p:cNvSpPr>
              <a:spLocks noChangeArrowheads="1"/>
            </p:cNvSpPr>
            <p:nvPr/>
          </p:nvSpPr>
          <p:spPr bwMode="auto">
            <a:xfrm>
              <a:off x="3990" y="1056"/>
              <a:ext cx="660" cy="603"/>
            </a:xfrm>
            <a:prstGeom prst="ellipse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0C0A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4186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4066" y="121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Satan</a:t>
              </a:r>
            </a:p>
          </p:txBody>
        </p:sp>
      </p:grpSp>
      <p:sp>
        <p:nvSpPr>
          <p:cNvPr id="2694187" name="Text Box 43"/>
          <p:cNvSpPr txBox="1">
            <a:spLocks noChangeArrowheads="1"/>
          </p:cNvSpPr>
          <p:nvPr/>
        </p:nvSpPr>
        <p:spPr bwMode="auto">
          <a:xfrm>
            <a:off x="381000" y="228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4.3.4 The Providential Roles of the Three Nations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			   </a:t>
            </a: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on God’s Side and Satan’s Side</a:t>
            </a:r>
          </a:p>
        </p:txBody>
      </p:sp>
      <p:sp>
        <p:nvSpPr>
          <p:cNvPr id="2694195" name="Text Box 51"/>
          <p:cNvSpPr txBox="1">
            <a:spLocks noChangeArrowheads="1"/>
          </p:cNvSpPr>
          <p:nvPr/>
        </p:nvSpPr>
        <p:spPr bwMode="auto">
          <a:xfrm>
            <a:off x="1295400" y="57150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The victory of the nations on God’s side would make an indemnity condition for the restoration of the three great blessings.</a:t>
            </a:r>
            <a:endParaRPr lang="en-US" sz="2000" b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694196" name="Line 52"/>
          <p:cNvSpPr>
            <a:spLocks noChangeShapeType="1"/>
          </p:cNvSpPr>
          <p:nvPr/>
        </p:nvSpPr>
        <p:spPr bwMode="auto">
          <a:xfrm>
            <a:off x="4259263" y="3213100"/>
            <a:ext cx="685800" cy="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94197" name="Text Box 53"/>
          <p:cNvSpPr txBox="1">
            <a:spLocks noChangeArrowheads="1"/>
          </p:cNvSpPr>
          <p:nvPr/>
        </p:nvSpPr>
        <p:spPr bwMode="auto">
          <a:xfrm>
            <a:off x="3810000" y="2209800"/>
            <a:ext cx="1524000" cy="774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46008C"/>
                </a:solidFill>
                <a:effectLst>
                  <a:outerShdw blurRad="38100" dir="2700000" algn="tl">
                    <a:srgbClr val="000000"/>
                  </a:outerShdw>
                </a:effectLst>
                <a:latin typeface="Arial Narrow" pitchFamily="34" charset="0"/>
              </a:rPr>
              <a:t>Victory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46008C"/>
                </a:solidFill>
                <a:effectLst>
                  <a:outerShdw blurRad="38100" dir="2700000" algn="tl">
                    <a:srgbClr val="000000"/>
                  </a:outerShdw>
                </a:effectLst>
                <a:latin typeface="Arial Narrow" pitchFamily="34" charset="0"/>
              </a:rPr>
              <a:t>over</a:t>
            </a:r>
          </a:p>
        </p:txBody>
      </p:sp>
      <p:grpSp>
        <p:nvGrpSpPr>
          <p:cNvPr id="2694199" name="Group 55"/>
          <p:cNvGrpSpPr>
            <a:grpSpLocks/>
          </p:cNvGrpSpPr>
          <p:nvPr/>
        </p:nvGrpSpPr>
        <p:grpSpPr bwMode="auto">
          <a:xfrm>
            <a:off x="228600" y="3619500"/>
            <a:ext cx="3665538" cy="1301750"/>
            <a:chOff x="144" y="2280"/>
            <a:chExt cx="2309" cy="820"/>
          </a:xfrm>
        </p:grpSpPr>
        <p:sp>
          <p:nvSpPr>
            <p:cNvPr id="2694200" name="Text Box 56"/>
            <p:cNvSpPr txBox="1">
              <a:spLocks noChangeArrowheads="1"/>
            </p:cNvSpPr>
            <p:nvPr/>
          </p:nvSpPr>
          <p:spPr bwMode="auto">
            <a:xfrm>
              <a:off x="1789" y="2280"/>
              <a:ext cx="6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000066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Britain</a:t>
              </a:r>
            </a:p>
          </p:txBody>
        </p:sp>
        <p:sp>
          <p:nvSpPr>
            <p:cNvPr id="2694201" name="Text Box 57"/>
            <p:cNvSpPr txBox="1">
              <a:spLocks noChangeArrowheads="1"/>
            </p:cNvSpPr>
            <p:nvPr/>
          </p:nvSpPr>
          <p:spPr bwMode="auto">
            <a:xfrm>
              <a:off x="144" y="2280"/>
              <a:ext cx="8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000066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U.S.</a:t>
              </a:r>
            </a:p>
          </p:txBody>
        </p:sp>
        <p:sp>
          <p:nvSpPr>
            <p:cNvPr id="2694202" name="Text Box 58"/>
            <p:cNvSpPr txBox="1">
              <a:spLocks noChangeArrowheads="1"/>
            </p:cNvSpPr>
            <p:nvPr/>
          </p:nvSpPr>
          <p:spPr bwMode="auto">
            <a:xfrm>
              <a:off x="967" y="2812"/>
              <a:ext cx="759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000066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France</a:t>
              </a:r>
            </a:p>
          </p:txBody>
        </p:sp>
      </p:grpSp>
      <p:grpSp>
        <p:nvGrpSpPr>
          <p:cNvPr id="2694203" name="Group 59"/>
          <p:cNvGrpSpPr>
            <a:grpSpLocks/>
          </p:cNvGrpSpPr>
          <p:nvPr/>
        </p:nvGrpSpPr>
        <p:grpSpPr bwMode="auto">
          <a:xfrm>
            <a:off x="5081588" y="3617913"/>
            <a:ext cx="3671887" cy="1303337"/>
            <a:chOff x="3201" y="2279"/>
            <a:chExt cx="2313" cy="821"/>
          </a:xfrm>
        </p:grpSpPr>
        <p:sp>
          <p:nvSpPr>
            <p:cNvPr id="2694204" name="Text Box 60"/>
            <p:cNvSpPr txBox="1">
              <a:spLocks noChangeArrowheads="1"/>
            </p:cNvSpPr>
            <p:nvPr/>
          </p:nvSpPr>
          <p:spPr bwMode="auto">
            <a:xfrm>
              <a:off x="3201" y="2280"/>
              <a:ext cx="8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321900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Germany</a:t>
              </a:r>
            </a:p>
          </p:txBody>
        </p:sp>
        <p:sp>
          <p:nvSpPr>
            <p:cNvPr id="2694205" name="Text Box 61"/>
            <p:cNvSpPr txBox="1">
              <a:spLocks noChangeArrowheads="1"/>
            </p:cNvSpPr>
            <p:nvPr/>
          </p:nvSpPr>
          <p:spPr bwMode="auto">
            <a:xfrm>
              <a:off x="4023" y="2812"/>
              <a:ext cx="758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321900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I t a l y</a:t>
              </a:r>
            </a:p>
          </p:txBody>
        </p:sp>
        <p:sp>
          <p:nvSpPr>
            <p:cNvPr id="2694206" name="Text Box 62"/>
            <p:cNvSpPr txBox="1">
              <a:spLocks noChangeArrowheads="1"/>
            </p:cNvSpPr>
            <p:nvPr/>
          </p:nvSpPr>
          <p:spPr bwMode="auto">
            <a:xfrm>
              <a:off x="4840" y="2279"/>
              <a:ext cx="67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321900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Japan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9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9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9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94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4163" grpId="0" animBg="1"/>
      <p:bldP spid="2694195" grpId="0"/>
      <p:bldP spid="2694196" grpId="0" animBg="1"/>
      <p:bldP spid="269419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6195" name="Picture 3" descr="Angel Lucif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l="32576" t="25755" r="33333" b="26851"/>
          <a:stretch>
            <a:fillRect/>
          </a:stretch>
        </p:blipFill>
        <p:spPr bwMode="auto">
          <a:xfrm>
            <a:off x="5411788" y="2057400"/>
            <a:ext cx="2894012" cy="3292475"/>
          </a:xfrm>
          <a:prstGeom prst="rect">
            <a:avLst/>
          </a:prstGeom>
          <a:noFill/>
        </p:spPr>
      </p:pic>
      <p:pic>
        <p:nvPicPr>
          <p:cNvPr id="2696196" name="Picture 4" descr="green Ev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l="42864" t="31482" r="43939" b="32407"/>
          <a:stretch>
            <a:fillRect/>
          </a:stretch>
        </p:blipFill>
        <p:spPr bwMode="auto">
          <a:xfrm>
            <a:off x="7620000" y="1768475"/>
            <a:ext cx="1120775" cy="2509838"/>
          </a:xfrm>
          <a:prstGeom prst="rect">
            <a:avLst/>
          </a:prstGeom>
          <a:noFill/>
        </p:spPr>
      </p:pic>
      <p:pic>
        <p:nvPicPr>
          <p:cNvPr id="2696197" name="Picture 5" descr="pink Ada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24" t="31482" r="43182" b="31482"/>
          <a:stretch>
            <a:fillRect/>
          </a:stretch>
        </p:blipFill>
        <p:spPr bwMode="auto">
          <a:xfrm>
            <a:off x="5102225" y="1752600"/>
            <a:ext cx="1222375" cy="2573338"/>
          </a:xfrm>
          <a:prstGeom prst="rect">
            <a:avLst/>
          </a:prstGeom>
          <a:noFill/>
        </p:spPr>
      </p:pic>
      <p:grpSp>
        <p:nvGrpSpPr>
          <p:cNvPr id="2696316" name="Group 124"/>
          <p:cNvGrpSpPr>
            <a:grpSpLocks/>
          </p:cNvGrpSpPr>
          <p:nvPr/>
        </p:nvGrpSpPr>
        <p:grpSpPr bwMode="auto">
          <a:xfrm>
            <a:off x="5099050" y="2835275"/>
            <a:ext cx="3816350" cy="1584325"/>
            <a:chOff x="3212" y="1786"/>
            <a:chExt cx="2404" cy="998"/>
          </a:xfrm>
        </p:grpSpPr>
        <p:sp>
          <p:nvSpPr>
            <p:cNvPr id="2696216" name="Oval 24" descr="German National flag (1933-1945) of the Third Reich"/>
            <p:cNvSpPr>
              <a:spLocks noChangeArrowheads="1"/>
            </p:cNvSpPr>
            <p:nvPr/>
          </p:nvSpPr>
          <p:spPr bwMode="auto">
            <a:xfrm>
              <a:off x="3212" y="1786"/>
              <a:ext cx="842" cy="478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96217" name="Oval 25" descr="Kingdom of Italy (1861–1946)_PD"/>
            <p:cNvSpPr>
              <a:spLocks noChangeArrowheads="1"/>
            </p:cNvSpPr>
            <p:nvPr/>
          </p:nvSpPr>
          <p:spPr bwMode="auto">
            <a:xfrm>
              <a:off x="3981" y="2329"/>
              <a:ext cx="842" cy="455"/>
            </a:xfrm>
            <a:prstGeom prst="ellipse">
              <a:avLst/>
            </a:prstGeom>
            <a:blipFill dpi="0" rotWithShape="0">
              <a:blip r:embed="rId7" cstate="print"/>
              <a:srcRect/>
              <a:stretch>
                <a:fillRect/>
              </a:stretch>
            </a:blip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  <p:grpSp>
          <p:nvGrpSpPr>
            <p:cNvPr id="2696218" name="Group 26"/>
            <p:cNvGrpSpPr>
              <a:grpSpLocks/>
            </p:cNvGrpSpPr>
            <p:nvPr/>
          </p:nvGrpSpPr>
          <p:grpSpPr bwMode="auto">
            <a:xfrm>
              <a:off x="4739" y="1797"/>
              <a:ext cx="877" cy="455"/>
              <a:chOff x="4739" y="1797"/>
              <a:chExt cx="877" cy="455"/>
            </a:xfrm>
          </p:grpSpPr>
          <p:sp>
            <p:nvSpPr>
              <p:cNvPr id="2696219" name="Oval 27"/>
              <p:cNvSpPr>
                <a:spLocks noChangeArrowheads="1"/>
              </p:cNvSpPr>
              <p:nvPr/>
            </p:nvSpPr>
            <p:spPr bwMode="auto">
              <a:xfrm>
                <a:off x="4739" y="1797"/>
                <a:ext cx="877" cy="4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75000"/>
                  </a:lnSpc>
                </a:pPr>
                <a:endParaRPr lang="en-US" sz="600" b="0">
                  <a:solidFill>
                    <a:srgbClr val="33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  <a:p>
                <a:pPr eaLnBrk="0" hangingPunct="0">
                  <a:lnSpc>
                    <a:spcPct val="75000"/>
                  </a:lnSpc>
                </a:pPr>
                <a:endParaRPr lang="en-US" sz="2400" b="0">
                  <a:solidFill>
                    <a:srgbClr val="003300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696220" name="Oval 28"/>
              <p:cNvSpPr>
                <a:spLocks noChangeArrowheads="1"/>
              </p:cNvSpPr>
              <p:nvPr/>
            </p:nvSpPr>
            <p:spPr bwMode="auto">
              <a:xfrm>
                <a:off x="5005" y="1852"/>
                <a:ext cx="344" cy="344"/>
              </a:xfrm>
              <a:prstGeom prst="ellipse">
                <a:avLst/>
              </a:prstGeom>
              <a:solidFill>
                <a:srgbClr val="CC33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696199" name="Picture 7" descr="Angel Lucif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l="32576" t="25755" r="33333" b="26851"/>
          <a:stretch>
            <a:fillRect/>
          </a:stretch>
        </p:blipFill>
        <p:spPr bwMode="auto">
          <a:xfrm>
            <a:off x="584200" y="2057400"/>
            <a:ext cx="2894013" cy="3292475"/>
          </a:xfrm>
          <a:prstGeom prst="rect">
            <a:avLst/>
          </a:prstGeom>
          <a:noFill/>
        </p:spPr>
      </p:pic>
      <p:pic>
        <p:nvPicPr>
          <p:cNvPr id="2696200" name="Picture 8" descr="green Ev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l="42285" t="31482" r="43939" b="32407"/>
          <a:stretch>
            <a:fillRect/>
          </a:stretch>
        </p:blipFill>
        <p:spPr bwMode="auto">
          <a:xfrm>
            <a:off x="2743200" y="1768475"/>
            <a:ext cx="1169988" cy="2509838"/>
          </a:xfrm>
          <a:prstGeom prst="rect">
            <a:avLst/>
          </a:prstGeom>
          <a:noFill/>
        </p:spPr>
      </p:pic>
      <p:pic>
        <p:nvPicPr>
          <p:cNvPr id="2696201" name="Picture 9" descr="pink Ada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24" t="31482" r="43182" b="31482"/>
          <a:stretch>
            <a:fillRect/>
          </a:stretch>
        </p:blipFill>
        <p:spPr bwMode="auto">
          <a:xfrm>
            <a:off x="274638" y="1752600"/>
            <a:ext cx="1222375" cy="2573338"/>
          </a:xfrm>
          <a:prstGeom prst="rect">
            <a:avLst/>
          </a:prstGeom>
          <a:noFill/>
        </p:spPr>
      </p:pic>
      <p:grpSp>
        <p:nvGrpSpPr>
          <p:cNvPr id="2696314" name="Group 122"/>
          <p:cNvGrpSpPr>
            <a:grpSpLocks/>
          </p:cNvGrpSpPr>
          <p:nvPr/>
        </p:nvGrpSpPr>
        <p:grpSpPr bwMode="auto">
          <a:xfrm>
            <a:off x="246063" y="2835275"/>
            <a:ext cx="3817937" cy="1584325"/>
            <a:chOff x="155" y="1786"/>
            <a:chExt cx="2405" cy="998"/>
          </a:xfrm>
        </p:grpSpPr>
        <p:sp>
          <p:nvSpPr>
            <p:cNvPr id="2696212" name="Oval 20" descr="flag of the United Kingdom_PD"/>
            <p:cNvSpPr>
              <a:spLocks noChangeArrowheads="1"/>
            </p:cNvSpPr>
            <p:nvPr/>
          </p:nvSpPr>
          <p:spPr bwMode="auto">
            <a:xfrm>
              <a:off x="1683" y="1797"/>
              <a:ext cx="877" cy="455"/>
            </a:xfrm>
            <a:prstGeom prst="ellipse">
              <a:avLst/>
            </a:prstGeom>
            <a:blipFill dpi="0" rotWithShape="0">
              <a:blip r:embed="rId8"/>
              <a:srcRect/>
              <a:stretch>
                <a:fillRect/>
              </a:stretch>
            </a:blipFill>
            <a:ln w="12700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</a:pPr>
              <a:endParaRPr lang="en-US" sz="600" b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2400" b="0">
                <a:solidFill>
                  <a:srgbClr val="003300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6213" name="Oval 21" descr="US Flag with 48 stars"/>
            <p:cNvSpPr>
              <a:spLocks noChangeArrowheads="1"/>
            </p:cNvSpPr>
            <p:nvPr/>
          </p:nvSpPr>
          <p:spPr bwMode="auto">
            <a:xfrm>
              <a:off x="155" y="1786"/>
              <a:ext cx="842" cy="478"/>
            </a:xfrm>
            <a:prstGeom prst="ellipse">
              <a:avLst/>
            </a:prstGeom>
            <a:blipFill dpi="0" rotWithShape="0">
              <a:blip r:embed="rId9"/>
              <a:srcRect/>
              <a:stretch>
                <a:fillRect/>
              </a:stretch>
            </a:blipFill>
            <a:ln w="12700" algn="ctr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96214" name="Oval 22" descr="The French Flag"/>
            <p:cNvSpPr>
              <a:spLocks noChangeArrowheads="1"/>
            </p:cNvSpPr>
            <p:nvPr/>
          </p:nvSpPr>
          <p:spPr bwMode="auto">
            <a:xfrm>
              <a:off x="924" y="2329"/>
              <a:ext cx="843" cy="455"/>
            </a:xfrm>
            <a:prstGeom prst="ellipse">
              <a:avLst/>
            </a:prstGeom>
            <a:blipFill dpi="0" rotWithShape="0">
              <a:blip r:embed="rId10" cstate="print"/>
              <a:srcRect/>
              <a:stretch>
                <a:fillRect/>
              </a:stretch>
            </a:blipFill>
            <a:ln w="12700" algn="ctr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3600" b="0">
                <a:solidFill>
                  <a:srgbClr val="5A002D"/>
                </a:solidFill>
                <a:effectLst/>
                <a:latin typeface="Impact" pitchFamily="34" charset="0"/>
              </a:endParaRPr>
            </a:p>
          </p:txBody>
        </p:sp>
      </p:grpSp>
      <p:sp>
        <p:nvSpPr>
          <p:cNvPr id="2696227" name="Rectangle 3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6231" name="Text Box 39"/>
          <p:cNvSpPr txBox="1">
            <a:spLocks noChangeArrowheads="1"/>
          </p:cNvSpPr>
          <p:nvPr/>
        </p:nvSpPr>
        <p:spPr bwMode="auto">
          <a:xfrm>
            <a:off x="381000" y="228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4.3.4 The Providential Roles of the Three Nations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			   </a:t>
            </a: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on God’s Side and Satan’s Side</a:t>
            </a:r>
          </a:p>
        </p:txBody>
      </p:sp>
      <p:sp>
        <p:nvSpPr>
          <p:cNvPr id="2696240" name="Line 48"/>
          <p:cNvSpPr>
            <a:spLocks noChangeShapeType="1"/>
          </p:cNvSpPr>
          <p:nvPr/>
        </p:nvSpPr>
        <p:spPr bwMode="auto">
          <a:xfrm>
            <a:off x="4259263" y="3213100"/>
            <a:ext cx="685800" cy="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96241" name="Text Box 49"/>
          <p:cNvSpPr txBox="1">
            <a:spLocks noChangeArrowheads="1"/>
          </p:cNvSpPr>
          <p:nvPr/>
        </p:nvSpPr>
        <p:spPr bwMode="auto">
          <a:xfrm>
            <a:off x="3810000" y="2209800"/>
            <a:ext cx="1524000" cy="774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46008C"/>
                </a:solidFill>
                <a:effectLst>
                  <a:outerShdw blurRad="38100" dir="2700000" algn="tl">
                    <a:srgbClr val="000000"/>
                  </a:outerShdw>
                </a:effectLst>
                <a:latin typeface="Arial Narrow" pitchFamily="34" charset="0"/>
              </a:rPr>
              <a:t>Victory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46008C"/>
                </a:solidFill>
                <a:effectLst>
                  <a:outerShdw blurRad="38100" dir="2700000" algn="tl">
                    <a:srgbClr val="000000"/>
                  </a:outerShdw>
                </a:effectLst>
                <a:latin typeface="Arial Narrow" pitchFamily="34" charset="0"/>
              </a:rPr>
              <a:t>over</a:t>
            </a:r>
          </a:p>
        </p:txBody>
      </p:sp>
      <p:grpSp>
        <p:nvGrpSpPr>
          <p:cNvPr id="2696315" name="Group 123"/>
          <p:cNvGrpSpPr>
            <a:grpSpLocks/>
          </p:cNvGrpSpPr>
          <p:nvPr/>
        </p:nvGrpSpPr>
        <p:grpSpPr bwMode="auto">
          <a:xfrm>
            <a:off x="1219200" y="5518150"/>
            <a:ext cx="6477000" cy="1200150"/>
            <a:chOff x="480" y="3476"/>
            <a:chExt cx="4080" cy="756"/>
          </a:xfrm>
        </p:grpSpPr>
        <p:sp>
          <p:nvSpPr>
            <p:cNvPr id="2696243" name="Text Box 51"/>
            <p:cNvSpPr txBox="1">
              <a:spLocks noChangeArrowheads="1"/>
            </p:cNvSpPr>
            <p:nvPr/>
          </p:nvSpPr>
          <p:spPr bwMode="auto">
            <a:xfrm>
              <a:off x="480" y="3476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96244" name="Text Box 52"/>
            <p:cNvSpPr txBox="1">
              <a:spLocks noChangeArrowheads="1"/>
            </p:cNvSpPr>
            <p:nvPr/>
          </p:nvSpPr>
          <p:spPr bwMode="auto">
            <a:xfrm>
              <a:off x="720" y="3522"/>
              <a:ext cx="3840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United States, Great Britain, and France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respectively represented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Adam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Eve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and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Archangel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on God’s side, and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Germany, Japan, and Italy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respectively represented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Adam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Eve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, and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Archangel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on Satan’s side.</a:t>
              </a:r>
              <a:endParaRPr lang="en-US" sz="20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2696285" name="Group 93"/>
          <p:cNvGrpSpPr>
            <a:grpSpLocks/>
          </p:cNvGrpSpPr>
          <p:nvPr/>
        </p:nvGrpSpPr>
        <p:grpSpPr bwMode="auto">
          <a:xfrm>
            <a:off x="6259513" y="2479675"/>
            <a:ext cx="1655762" cy="1470025"/>
            <a:chOff x="3943" y="1562"/>
            <a:chExt cx="1043" cy="926"/>
          </a:xfrm>
        </p:grpSpPr>
        <p:sp>
          <p:nvSpPr>
            <p:cNvPr id="2696286" name="Line 94"/>
            <p:cNvSpPr>
              <a:spLocks noChangeShapeType="1"/>
            </p:cNvSpPr>
            <p:nvPr/>
          </p:nvSpPr>
          <p:spPr bwMode="auto">
            <a:xfrm rot="18677144" flipH="1">
              <a:off x="4739" y="1510"/>
              <a:ext cx="13" cy="480"/>
            </a:xfrm>
            <a:prstGeom prst="line">
              <a:avLst/>
            </a:prstGeom>
            <a:noFill/>
            <a:ln w="571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287" name="Line 95"/>
            <p:cNvSpPr>
              <a:spLocks noChangeShapeType="1"/>
            </p:cNvSpPr>
            <p:nvPr/>
          </p:nvSpPr>
          <p:spPr bwMode="auto">
            <a:xfrm rot="2135728" flipH="1">
              <a:off x="3988" y="1562"/>
              <a:ext cx="75" cy="411"/>
            </a:xfrm>
            <a:prstGeom prst="line">
              <a:avLst/>
            </a:prstGeom>
            <a:noFill/>
            <a:ln w="571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288" name="Line 96"/>
            <p:cNvSpPr>
              <a:spLocks noChangeShapeType="1"/>
            </p:cNvSpPr>
            <p:nvPr/>
          </p:nvSpPr>
          <p:spPr bwMode="auto">
            <a:xfrm>
              <a:off x="3979" y="2062"/>
              <a:ext cx="842" cy="0"/>
            </a:xfrm>
            <a:prstGeom prst="line">
              <a:avLst/>
            </a:prstGeom>
            <a:noFill/>
            <a:ln w="571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289" name="Line 97"/>
            <p:cNvSpPr>
              <a:spLocks noChangeShapeType="1"/>
            </p:cNvSpPr>
            <p:nvPr/>
          </p:nvSpPr>
          <p:spPr bwMode="auto">
            <a:xfrm rot="2922856" flipH="1" flipV="1">
              <a:off x="4739" y="2138"/>
              <a:ext cx="13" cy="480"/>
            </a:xfrm>
            <a:prstGeom prst="line">
              <a:avLst/>
            </a:prstGeom>
            <a:noFill/>
            <a:ln w="571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290" name="Line 98"/>
            <p:cNvSpPr>
              <a:spLocks noChangeShapeType="1"/>
            </p:cNvSpPr>
            <p:nvPr/>
          </p:nvSpPr>
          <p:spPr bwMode="auto">
            <a:xfrm rot="-23600984" flipH="1" flipV="1">
              <a:off x="3943" y="2077"/>
              <a:ext cx="75" cy="411"/>
            </a:xfrm>
            <a:prstGeom prst="line">
              <a:avLst/>
            </a:prstGeom>
            <a:noFill/>
            <a:ln w="571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96291" name="Group 99"/>
          <p:cNvGrpSpPr>
            <a:grpSpLocks/>
          </p:cNvGrpSpPr>
          <p:nvPr/>
        </p:nvGrpSpPr>
        <p:grpSpPr bwMode="auto">
          <a:xfrm>
            <a:off x="1409700" y="2438400"/>
            <a:ext cx="1657350" cy="1470025"/>
            <a:chOff x="888" y="1536"/>
            <a:chExt cx="1044" cy="926"/>
          </a:xfrm>
        </p:grpSpPr>
        <p:sp>
          <p:nvSpPr>
            <p:cNvPr id="2696292" name="Line 100"/>
            <p:cNvSpPr>
              <a:spLocks noChangeShapeType="1"/>
            </p:cNvSpPr>
            <p:nvPr/>
          </p:nvSpPr>
          <p:spPr bwMode="auto">
            <a:xfrm rot="18677144" flipH="1">
              <a:off x="1685" y="1484"/>
              <a:ext cx="13" cy="480"/>
            </a:xfrm>
            <a:prstGeom prst="line">
              <a:avLst/>
            </a:prstGeom>
            <a:noFill/>
            <a:ln w="57150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293" name="Line 101"/>
            <p:cNvSpPr>
              <a:spLocks noChangeShapeType="1"/>
            </p:cNvSpPr>
            <p:nvPr/>
          </p:nvSpPr>
          <p:spPr bwMode="auto">
            <a:xfrm rot="2135728" flipH="1">
              <a:off x="933" y="1536"/>
              <a:ext cx="75" cy="411"/>
            </a:xfrm>
            <a:prstGeom prst="line">
              <a:avLst/>
            </a:prstGeom>
            <a:noFill/>
            <a:ln w="57150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294" name="Line 102"/>
            <p:cNvSpPr>
              <a:spLocks noChangeShapeType="1"/>
            </p:cNvSpPr>
            <p:nvPr/>
          </p:nvSpPr>
          <p:spPr bwMode="auto">
            <a:xfrm>
              <a:off x="924" y="2036"/>
              <a:ext cx="843" cy="0"/>
            </a:xfrm>
            <a:prstGeom prst="line">
              <a:avLst/>
            </a:prstGeom>
            <a:noFill/>
            <a:ln w="57150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295" name="Line 103"/>
            <p:cNvSpPr>
              <a:spLocks noChangeShapeType="1"/>
            </p:cNvSpPr>
            <p:nvPr/>
          </p:nvSpPr>
          <p:spPr bwMode="auto">
            <a:xfrm rot="2922856" flipH="1" flipV="1">
              <a:off x="1685" y="2112"/>
              <a:ext cx="13" cy="480"/>
            </a:xfrm>
            <a:prstGeom prst="line">
              <a:avLst/>
            </a:prstGeom>
            <a:noFill/>
            <a:ln w="57150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296" name="Line 104"/>
            <p:cNvSpPr>
              <a:spLocks noChangeShapeType="1"/>
            </p:cNvSpPr>
            <p:nvPr/>
          </p:nvSpPr>
          <p:spPr bwMode="auto">
            <a:xfrm rot="-23600984" flipH="1" flipV="1">
              <a:off x="888" y="2051"/>
              <a:ext cx="76" cy="411"/>
            </a:xfrm>
            <a:prstGeom prst="line">
              <a:avLst/>
            </a:prstGeom>
            <a:noFill/>
            <a:ln w="57150">
              <a:solidFill>
                <a:srgbClr val="000099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96221" name="Group 29"/>
          <p:cNvGrpSpPr>
            <a:grpSpLocks/>
          </p:cNvGrpSpPr>
          <p:nvPr/>
        </p:nvGrpSpPr>
        <p:grpSpPr bwMode="auto">
          <a:xfrm>
            <a:off x="1619250" y="1785938"/>
            <a:ext cx="1047750" cy="969962"/>
            <a:chOff x="1008" y="1125"/>
            <a:chExt cx="660" cy="611"/>
          </a:xfrm>
        </p:grpSpPr>
        <p:grpSp>
          <p:nvGrpSpPr>
            <p:cNvPr id="2696222" name="Group 30"/>
            <p:cNvGrpSpPr>
              <a:grpSpLocks/>
            </p:cNvGrpSpPr>
            <p:nvPr/>
          </p:nvGrpSpPr>
          <p:grpSpPr bwMode="auto">
            <a:xfrm>
              <a:off x="1053" y="1202"/>
              <a:ext cx="584" cy="534"/>
              <a:chOff x="1053" y="1559"/>
              <a:chExt cx="584" cy="534"/>
            </a:xfrm>
          </p:grpSpPr>
          <p:sp>
            <p:nvSpPr>
              <p:cNvPr id="2696223" name="Oval 31"/>
              <p:cNvSpPr>
                <a:spLocks noChangeArrowheads="1"/>
              </p:cNvSpPr>
              <p:nvPr/>
            </p:nvSpPr>
            <p:spPr bwMode="auto">
              <a:xfrm>
                <a:off x="1053" y="1559"/>
                <a:ext cx="584" cy="53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696224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36" y="1737"/>
                <a:ext cx="417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6600CC"/>
                    </a:solidFill>
                    <a:effectLst/>
                    <a:latin typeface="Arial Narrow"/>
                  </a:rPr>
                  <a:t>God</a:t>
                </a:r>
              </a:p>
            </p:txBody>
          </p:sp>
        </p:grpSp>
        <p:sp>
          <p:nvSpPr>
            <p:cNvPr id="2696225" name="Oval 33"/>
            <p:cNvSpPr>
              <a:spLocks noChangeArrowheads="1"/>
            </p:cNvSpPr>
            <p:nvPr/>
          </p:nvSpPr>
          <p:spPr bwMode="auto">
            <a:xfrm>
              <a:off x="1008" y="1125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6226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084" y="1297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God</a:t>
              </a:r>
            </a:p>
          </p:txBody>
        </p:sp>
      </p:grpSp>
      <p:grpSp>
        <p:nvGrpSpPr>
          <p:cNvPr id="2696228" name="Group 36"/>
          <p:cNvGrpSpPr>
            <a:grpSpLocks/>
          </p:cNvGrpSpPr>
          <p:nvPr/>
        </p:nvGrpSpPr>
        <p:grpSpPr bwMode="auto">
          <a:xfrm>
            <a:off x="6477000" y="1798638"/>
            <a:ext cx="1047750" cy="957262"/>
            <a:chOff x="3990" y="1056"/>
            <a:chExt cx="660" cy="603"/>
          </a:xfrm>
        </p:grpSpPr>
        <p:sp>
          <p:nvSpPr>
            <p:cNvPr id="2696229" name="Oval 37"/>
            <p:cNvSpPr>
              <a:spLocks noChangeArrowheads="1"/>
            </p:cNvSpPr>
            <p:nvPr/>
          </p:nvSpPr>
          <p:spPr bwMode="auto">
            <a:xfrm>
              <a:off x="3990" y="1056"/>
              <a:ext cx="660" cy="603"/>
            </a:xfrm>
            <a:prstGeom prst="ellipse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0C0A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623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066" y="121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Satan</a:t>
              </a:r>
            </a:p>
          </p:txBody>
        </p:sp>
      </p:grpSp>
      <p:grpSp>
        <p:nvGrpSpPr>
          <p:cNvPr id="2696270" name="Group 78"/>
          <p:cNvGrpSpPr>
            <a:grpSpLocks/>
          </p:cNvGrpSpPr>
          <p:nvPr/>
        </p:nvGrpSpPr>
        <p:grpSpPr bwMode="auto">
          <a:xfrm>
            <a:off x="5078413" y="2847975"/>
            <a:ext cx="1371600" cy="758825"/>
            <a:chOff x="3199" y="1820"/>
            <a:chExt cx="864" cy="478"/>
          </a:xfrm>
        </p:grpSpPr>
        <p:sp>
          <p:nvSpPr>
            <p:cNvPr id="2696271" name="Oval 79"/>
            <p:cNvSpPr>
              <a:spLocks noChangeArrowheads="1"/>
            </p:cNvSpPr>
            <p:nvPr/>
          </p:nvSpPr>
          <p:spPr bwMode="auto">
            <a:xfrm>
              <a:off x="3210" y="1820"/>
              <a:ext cx="842" cy="478"/>
            </a:xfrm>
            <a:prstGeom prst="ellipse">
              <a:avLst/>
            </a:prstGeom>
            <a:gradFill rotWithShape="0">
              <a:gsLst>
                <a:gs pos="0">
                  <a:srgbClr val="7E3F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9525" algn="ctr">
              <a:round/>
              <a:headEnd/>
              <a:tailEnd/>
            </a:ln>
            <a:effectLst/>
            <a:scene3d>
              <a:camera prst="legacyPerspectiveTop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3400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6272" name="Text Box 80"/>
            <p:cNvSpPr txBox="1">
              <a:spLocks noChangeArrowheads="1"/>
            </p:cNvSpPr>
            <p:nvPr/>
          </p:nvSpPr>
          <p:spPr bwMode="auto">
            <a:xfrm>
              <a:off x="3199" y="1896"/>
              <a:ext cx="86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 sz="3400" b="0">
                  <a:solidFill>
                    <a:schemeClr val="bg1"/>
                  </a:solidFill>
                  <a:effectLst/>
                  <a:latin typeface="Impact" pitchFamily="34" charset="0"/>
                </a:rPr>
                <a:t>Adam</a:t>
              </a:r>
            </a:p>
          </p:txBody>
        </p:sp>
      </p:grpSp>
      <p:grpSp>
        <p:nvGrpSpPr>
          <p:cNvPr id="2696273" name="Group 81"/>
          <p:cNvGrpSpPr>
            <a:grpSpLocks/>
          </p:cNvGrpSpPr>
          <p:nvPr/>
        </p:nvGrpSpPr>
        <p:grpSpPr bwMode="auto">
          <a:xfrm>
            <a:off x="6332538" y="3727450"/>
            <a:ext cx="1336675" cy="722313"/>
            <a:chOff x="3989" y="2348"/>
            <a:chExt cx="842" cy="455"/>
          </a:xfrm>
        </p:grpSpPr>
        <p:sp>
          <p:nvSpPr>
            <p:cNvPr id="2696274" name="Oval 82"/>
            <p:cNvSpPr>
              <a:spLocks noChangeArrowheads="1"/>
            </p:cNvSpPr>
            <p:nvPr/>
          </p:nvSpPr>
          <p:spPr bwMode="auto">
            <a:xfrm>
              <a:off x="3989" y="2348"/>
              <a:ext cx="842" cy="455"/>
            </a:xfrm>
            <a:prstGeom prst="ellipse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200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6275" name="Text Box 83"/>
            <p:cNvSpPr txBox="1">
              <a:spLocks noChangeArrowheads="1"/>
            </p:cNvSpPr>
            <p:nvPr/>
          </p:nvSpPr>
          <p:spPr bwMode="auto">
            <a:xfrm>
              <a:off x="3997" y="2441"/>
              <a:ext cx="827" cy="26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200" b="0">
                  <a:solidFill>
                    <a:schemeClr val="bg1"/>
                  </a:solidFill>
                  <a:effectLst/>
                  <a:latin typeface="Impact" pitchFamily="34" charset="0"/>
                </a:rPr>
                <a:t>Archangel</a:t>
              </a:r>
            </a:p>
          </p:txBody>
        </p:sp>
      </p:grpSp>
      <p:grpSp>
        <p:nvGrpSpPr>
          <p:cNvPr id="2696317" name="Group 125"/>
          <p:cNvGrpSpPr>
            <a:grpSpLocks/>
          </p:cNvGrpSpPr>
          <p:nvPr/>
        </p:nvGrpSpPr>
        <p:grpSpPr bwMode="auto">
          <a:xfrm>
            <a:off x="228600" y="3619500"/>
            <a:ext cx="3665538" cy="1301750"/>
            <a:chOff x="144" y="2280"/>
            <a:chExt cx="2309" cy="820"/>
          </a:xfrm>
        </p:grpSpPr>
        <p:sp>
          <p:nvSpPr>
            <p:cNvPr id="2696301" name="Text Box 109"/>
            <p:cNvSpPr txBox="1">
              <a:spLocks noChangeArrowheads="1"/>
            </p:cNvSpPr>
            <p:nvPr/>
          </p:nvSpPr>
          <p:spPr bwMode="auto">
            <a:xfrm>
              <a:off x="1789" y="2280"/>
              <a:ext cx="6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000066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Britain</a:t>
              </a:r>
            </a:p>
          </p:txBody>
        </p:sp>
        <p:sp>
          <p:nvSpPr>
            <p:cNvPr id="2696302" name="Text Box 110"/>
            <p:cNvSpPr txBox="1">
              <a:spLocks noChangeArrowheads="1"/>
            </p:cNvSpPr>
            <p:nvPr/>
          </p:nvSpPr>
          <p:spPr bwMode="auto">
            <a:xfrm>
              <a:off x="144" y="2280"/>
              <a:ext cx="8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000066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U.S.</a:t>
              </a:r>
            </a:p>
          </p:txBody>
        </p:sp>
        <p:sp>
          <p:nvSpPr>
            <p:cNvPr id="2696303" name="Text Box 111"/>
            <p:cNvSpPr txBox="1">
              <a:spLocks noChangeArrowheads="1"/>
            </p:cNvSpPr>
            <p:nvPr/>
          </p:nvSpPr>
          <p:spPr bwMode="auto">
            <a:xfrm>
              <a:off x="967" y="2812"/>
              <a:ext cx="759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000066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France</a:t>
              </a:r>
            </a:p>
          </p:txBody>
        </p:sp>
      </p:grpSp>
      <p:grpSp>
        <p:nvGrpSpPr>
          <p:cNvPr id="2696318" name="Group 126"/>
          <p:cNvGrpSpPr>
            <a:grpSpLocks/>
          </p:cNvGrpSpPr>
          <p:nvPr/>
        </p:nvGrpSpPr>
        <p:grpSpPr bwMode="auto">
          <a:xfrm>
            <a:off x="5081588" y="3617913"/>
            <a:ext cx="3671887" cy="1303337"/>
            <a:chOff x="3201" y="2279"/>
            <a:chExt cx="2313" cy="821"/>
          </a:xfrm>
        </p:grpSpPr>
        <p:sp>
          <p:nvSpPr>
            <p:cNvPr id="2696304" name="Text Box 112"/>
            <p:cNvSpPr txBox="1">
              <a:spLocks noChangeArrowheads="1"/>
            </p:cNvSpPr>
            <p:nvPr/>
          </p:nvSpPr>
          <p:spPr bwMode="auto">
            <a:xfrm>
              <a:off x="3201" y="2280"/>
              <a:ext cx="86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321900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Germany</a:t>
              </a:r>
            </a:p>
          </p:txBody>
        </p:sp>
        <p:sp>
          <p:nvSpPr>
            <p:cNvPr id="2696305" name="Text Box 113"/>
            <p:cNvSpPr txBox="1">
              <a:spLocks noChangeArrowheads="1"/>
            </p:cNvSpPr>
            <p:nvPr/>
          </p:nvSpPr>
          <p:spPr bwMode="auto">
            <a:xfrm>
              <a:off x="4023" y="2812"/>
              <a:ext cx="758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321900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I t a l y</a:t>
              </a:r>
            </a:p>
          </p:txBody>
        </p:sp>
        <p:sp>
          <p:nvSpPr>
            <p:cNvPr id="2696306" name="Text Box 114"/>
            <p:cNvSpPr txBox="1">
              <a:spLocks noChangeArrowheads="1"/>
            </p:cNvSpPr>
            <p:nvPr/>
          </p:nvSpPr>
          <p:spPr bwMode="auto">
            <a:xfrm>
              <a:off x="4840" y="2279"/>
              <a:ext cx="67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321900"/>
                  </a:solidFill>
                  <a:effectLst>
                    <a:outerShdw blurRad="38100" dir="2700000" algn="tl">
                      <a:srgbClr val="000000"/>
                    </a:outerShdw>
                  </a:effectLst>
                  <a:latin typeface="Arial Narrow" pitchFamily="34" charset="0"/>
                </a:rPr>
                <a:t>Japan</a:t>
              </a:r>
            </a:p>
          </p:txBody>
        </p:sp>
      </p:grpSp>
      <p:grpSp>
        <p:nvGrpSpPr>
          <p:cNvPr id="2696279" name="Group 87"/>
          <p:cNvGrpSpPr>
            <a:grpSpLocks/>
          </p:cNvGrpSpPr>
          <p:nvPr/>
        </p:nvGrpSpPr>
        <p:grpSpPr bwMode="auto">
          <a:xfrm>
            <a:off x="228600" y="2847975"/>
            <a:ext cx="1371600" cy="758825"/>
            <a:chOff x="144" y="1820"/>
            <a:chExt cx="864" cy="478"/>
          </a:xfrm>
        </p:grpSpPr>
        <p:sp>
          <p:nvSpPr>
            <p:cNvPr id="2696280" name="Oval 88"/>
            <p:cNvSpPr>
              <a:spLocks noChangeArrowheads="1"/>
            </p:cNvSpPr>
            <p:nvPr/>
          </p:nvSpPr>
          <p:spPr bwMode="auto">
            <a:xfrm>
              <a:off x="155" y="1820"/>
              <a:ext cx="842" cy="47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 algn="ctr">
              <a:round/>
              <a:headEnd/>
              <a:tailEnd/>
            </a:ln>
            <a:effectLst/>
            <a:scene3d>
              <a:camera prst="legacyPerspectiveTop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3400" b="0">
                <a:solidFill>
                  <a:srgbClr val="0000FF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6281" name="Text Box 89"/>
            <p:cNvSpPr txBox="1">
              <a:spLocks noChangeArrowheads="1"/>
            </p:cNvSpPr>
            <p:nvPr/>
          </p:nvSpPr>
          <p:spPr bwMode="auto">
            <a:xfrm>
              <a:off x="144" y="1896"/>
              <a:ext cx="86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 sz="3400" b="0">
                  <a:solidFill>
                    <a:srgbClr val="0000FF"/>
                  </a:solidFill>
                  <a:effectLst/>
                  <a:latin typeface="Impact" pitchFamily="34" charset="0"/>
                </a:rPr>
                <a:t>Adam</a:t>
              </a:r>
            </a:p>
          </p:txBody>
        </p:sp>
      </p:grpSp>
      <p:grpSp>
        <p:nvGrpSpPr>
          <p:cNvPr id="2696276" name="Group 84"/>
          <p:cNvGrpSpPr>
            <a:grpSpLocks/>
          </p:cNvGrpSpPr>
          <p:nvPr/>
        </p:nvGrpSpPr>
        <p:grpSpPr bwMode="auto">
          <a:xfrm>
            <a:off x="2671763" y="2865438"/>
            <a:ext cx="1392237" cy="722312"/>
            <a:chOff x="1683" y="1831"/>
            <a:chExt cx="877" cy="455"/>
          </a:xfrm>
        </p:grpSpPr>
        <p:sp>
          <p:nvSpPr>
            <p:cNvPr id="2696277" name="Oval 85"/>
            <p:cNvSpPr>
              <a:spLocks noChangeArrowheads="1"/>
            </p:cNvSpPr>
            <p:nvPr/>
          </p:nvSpPr>
          <p:spPr bwMode="auto">
            <a:xfrm>
              <a:off x="1683" y="1831"/>
              <a:ext cx="877" cy="45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9525" algn="ctr">
              <a:round/>
              <a:headEnd/>
              <a:tailEnd/>
            </a:ln>
            <a:effectLst/>
            <a:scene3d>
              <a:camera prst="legacyPerspectiveTopRigh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75000"/>
                </a:lnSpc>
              </a:pPr>
              <a:endParaRPr lang="en-US" sz="3600" b="0">
                <a:solidFill>
                  <a:srgbClr val="003300"/>
                </a:solidFill>
                <a:effectLst/>
                <a:latin typeface="Impact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3600" b="0">
                <a:solidFill>
                  <a:srgbClr val="003300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6278" name="Text Box 86"/>
            <p:cNvSpPr txBox="1">
              <a:spLocks noChangeArrowheads="1"/>
            </p:cNvSpPr>
            <p:nvPr/>
          </p:nvSpPr>
          <p:spPr bwMode="auto">
            <a:xfrm>
              <a:off x="1784" y="1895"/>
              <a:ext cx="67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 sz="3600" b="0">
                  <a:solidFill>
                    <a:srgbClr val="003300"/>
                  </a:solidFill>
                  <a:effectLst/>
                  <a:latin typeface="Impact" pitchFamily="34" charset="0"/>
                </a:rPr>
                <a:t>Eve</a:t>
              </a:r>
            </a:p>
          </p:txBody>
        </p:sp>
      </p:grpSp>
      <p:grpSp>
        <p:nvGrpSpPr>
          <p:cNvPr id="2696282" name="Group 90"/>
          <p:cNvGrpSpPr>
            <a:grpSpLocks/>
          </p:cNvGrpSpPr>
          <p:nvPr/>
        </p:nvGrpSpPr>
        <p:grpSpPr bwMode="auto">
          <a:xfrm>
            <a:off x="1482725" y="3727450"/>
            <a:ext cx="1338263" cy="722313"/>
            <a:chOff x="934" y="2348"/>
            <a:chExt cx="843" cy="455"/>
          </a:xfrm>
        </p:grpSpPr>
        <p:sp>
          <p:nvSpPr>
            <p:cNvPr id="2696283" name="Oval 91"/>
            <p:cNvSpPr>
              <a:spLocks noChangeArrowheads="1"/>
            </p:cNvSpPr>
            <p:nvPr/>
          </p:nvSpPr>
          <p:spPr bwMode="auto">
            <a:xfrm>
              <a:off x="934" y="2348"/>
              <a:ext cx="843" cy="45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 algn="ctr">
              <a:solidFill>
                <a:srgbClr val="6600CC"/>
              </a:solidFill>
              <a:round/>
              <a:headEnd/>
              <a:tailEnd/>
            </a:ln>
            <a:effectLst>
              <a:outerShdw dist="64758" dir="4721404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200" b="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6284" name="Text Box 92"/>
            <p:cNvSpPr txBox="1">
              <a:spLocks noChangeArrowheads="1"/>
            </p:cNvSpPr>
            <p:nvPr/>
          </p:nvSpPr>
          <p:spPr bwMode="auto">
            <a:xfrm>
              <a:off x="942" y="2441"/>
              <a:ext cx="828" cy="26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200" b="0">
                  <a:solidFill>
                    <a:srgbClr val="6600CC"/>
                  </a:solidFill>
                  <a:effectLst/>
                  <a:latin typeface="Impact" pitchFamily="34" charset="0"/>
                </a:rPr>
                <a:t>Archangel</a:t>
              </a:r>
            </a:p>
          </p:txBody>
        </p:sp>
      </p:grpSp>
      <p:grpSp>
        <p:nvGrpSpPr>
          <p:cNvPr id="2696267" name="Group 75"/>
          <p:cNvGrpSpPr>
            <a:grpSpLocks/>
          </p:cNvGrpSpPr>
          <p:nvPr/>
        </p:nvGrpSpPr>
        <p:grpSpPr bwMode="auto">
          <a:xfrm>
            <a:off x="7519988" y="2865438"/>
            <a:ext cx="1392237" cy="722312"/>
            <a:chOff x="4737" y="1831"/>
            <a:chExt cx="877" cy="455"/>
          </a:xfrm>
        </p:grpSpPr>
        <p:sp>
          <p:nvSpPr>
            <p:cNvPr id="2696268" name="Oval 76"/>
            <p:cNvSpPr>
              <a:spLocks noChangeArrowheads="1"/>
            </p:cNvSpPr>
            <p:nvPr/>
          </p:nvSpPr>
          <p:spPr bwMode="auto">
            <a:xfrm>
              <a:off x="4737" y="1831"/>
              <a:ext cx="877" cy="455"/>
            </a:xfrm>
            <a:prstGeom prst="ellipse">
              <a:avLst/>
            </a:prstGeom>
            <a:gradFill rotWithShape="0">
              <a:gsLst>
                <a:gs pos="0">
                  <a:srgbClr val="7E3F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9525" algn="ctr">
              <a:round/>
              <a:headEnd/>
              <a:tailEnd/>
            </a:ln>
            <a:effectLst/>
            <a:scene3d>
              <a:camera prst="legacyPerspectiveTopRigh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75000"/>
                </a:lnSpc>
              </a:pPr>
              <a:endParaRPr lang="en-US" sz="3600" b="0">
                <a:solidFill>
                  <a:schemeClr val="bg1"/>
                </a:solidFill>
                <a:effectLst/>
                <a:latin typeface="Impact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endParaRPr lang="en-US" sz="3600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696269" name="Text Box 77"/>
            <p:cNvSpPr txBox="1">
              <a:spLocks noChangeArrowheads="1"/>
            </p:cNvSpPr>
            <p:nvPr/>
          </p:nvSpPr>
          <p:spPr bwMode="auto">
            <a:xfrm>
              <a:off x="4838" y="1895"/>
              <a:ext cx="67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en-US" sz="3600" b="0">
                  <a:solidFill>
                    <a:schemeClr val="bg1"/>
                  </a:solidFill>
                  <a:effectLst/>
                  <a:latin typeface="Impact" pitchFamily="34" charset="0"/>
                </a:rPr>
                <a:t>Eve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9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6963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696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9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96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96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96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96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696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6963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696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9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9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9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696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69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67" name="Picture 47" descr="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81124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132" name="Text Box 12"/>
          <p:cNvSpPr txBox="1">
            <a:spLocks noChangeArrowheads="1"/>
          </p:cNvSpPr>
          <p:nvPr/>
        </p:nvSpPr>
        <p:spPr bwMode="auto">
          <a:xfrm>
            <a:off x="381000" y="228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4.3.5  The Providential Causes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			</a:t>
            </a:r>
            <a:r>
              <a:rPr lang="en-US" u="sng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behind the Second World War</a:t>
            </a:r>
          </a:p>
        </p:txBody>
      </p:sp>
      <p:grpSp>
        <p:nvGrpSpPr>
          <p:cNvPr id="2181136" name="Group 16"/>
          <p:cNvGrpSpPr>
            <a:grpSpLocks/>
          </p:cNvGrpSpPr>
          <p:nvPr/>
        </p:nvGrpSpPr>
        <p:grpSpPr bwMode="auto">
          <a:xfrm>
            <a:off x="1371600" y="5788025"/>
            <a:ext cx="6553200" cy="460375"/>
            <a:chOff x="768" y="3646"/>
            <a:chExt cx="4128" cy="290"/>
          </a:xfrm>
        </p:grpSpPr>
        <p:sp>
          <p:nvSpPr>
            <p:cNvPr id="2181134" name="Text Box 14"/>
            <p:cNvSpPr txBox="1">
              <a:spLocks noChangeArrowheads="1"/>
            </p:cNvSpPr>
            <p:nvPr/>
          </p:nvSpPr>
          <p:spPr bwMode="auto">
            <a:xfrm>
              <a:off x="768" y="3646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81135" name="Text Box 15"/>
            <p:cNvSpPr txBox="1">
              <a:spLocks noChangeArrowheads="1"/>
            </p:cNvSpPr>
            <p:nvPr/>
          </p:nvSpPr>
          <p:spPr bwMode="auto">
            <a:xfrm>
              <a:off x="1008" y="3646"/>
              <a:ext cx="3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Second World War broke out in order to:</a:t>
              </a:r>
              <a:endParaRPr lang="en-US" sz="24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8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8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3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3432" name="Picture 24" descr="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93433" name="Picture 25" descr="Gen"/>
          <p:cNvPicPr>
            <a:picLocks noChangeAspect="1" noChangeArrowheads="1"/>
          </p:cNvPicPr>
          <p:nvPr/>
        </p:nvPicPr>
        <p:blipFill>
          <a:blip r:embed="rId3">
            <a:lum bright="54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93412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93424" name="Group 16"/>
          <p:cNvGrpSpPr>
            <a:grpSpLocks/>
          </p:cNvGrpSpPr>
          <p:nvPr/>
        </p:nvGrpSpPr>
        <p:grpSpPr bwMode="auto">
          <a:xfrm>
            <a:off x="1371600" y="5762625"/>
            <a:ext cx="6629400" cy="638175"/>
            <a:chOff x="864" y="3630"/>
            <a:chExt cx="4176" cy="402"/>
          </a:xfrm>
        </p:grpSpPr>
        <p:sp>
          <p:nvSpPr>
            <p:cNvPr id="2193422" name="Text Box 14"/>
            <p:cNvSpPr txBox="1">
              <a:spLocks noChangeArrowheads="1"/>
            </p:cNvSpPr>
            <p:nvPr/>
          </p:nvSpPr>
          <p:spPr bwMode="auto">
            <a:xfrm>
              <a:off x="1200" y="3630"/>
              <a:ext cx="384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Fulfill the worldwide indemnity condition to restore God’s three great blessings at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growth stage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374).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93423" name="Oval 15"/>
            <p:cNvSpPr>
              <a:spLocks noChangeArrowheads="1"/>
            </p:cNvSpPr>
            <p:nvPr/>
          </p:nvSpPr>
          <p:spPr bwMode="auto">
            <a:xfrm>
              <a:off x="864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2193434" name="Group 26"/>
          <p:cNvGrpSpPr>
            <a:grpSpLocks/>
          </p:cNvGrpSpPr>
          <p:nvPr/>
        </p:nvGrpSpPr>
        <p:grpSpPr bwMode="auto">
          <a:xfrm>
            <a:off x="457200" y="1676400"/>
            <a:ext cx="6553200" cy="1201738"/>
            <a:chOff x="288" y="1056"/>
            <a:chExt cx="4128" cy="757"/>
          </a:xfrm>
        </p:grpSpPr>
        <p:sp>
          <p:nvSpPr>
            <p:cNvPr id="2193425" name="Oval 17"/>
            <p:cNvSpPr>
              <a:spLocks noChangeArrowheads="1"/>
            </p:cNvSpPr>
            <p:nvPr/>
          </p:nvSpPr>
          <p:spPr bwMode="auto">
            <a:xfrm>
              <a:off x="288" y="1056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1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2193426" name="Text Box 18"/>
            <p:cNvSpPr txBox="1">
              <a:spLocks noChangeArrowheads="1"/>
            </p:cNvSpPr>
            <p:nvPr/>
          </p:nvSpPr>
          <p:spPr bwMode="auto">
            <a:xfrm>
              <a:off x="576" y="1056"/>
              <a:ext cx="3840" cy="7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Indemnity condition to restore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God’s three great blessings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at the growth stage </a:t>
              </a: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1000" y="228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4.3.5  The Providential Causes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			</a:t>
            </a:r>
            <a:r>
              <a:rPr lang="en-US" u="sng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behind the Second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9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9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9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9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9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9986" name="Group 82"/>
          <p:cNvGrpSpPr>
            <a:grpSpLocks/>
          </p:cNvGrpSpPr>
          <p:nvPr/>
        </p:nvGrpSpPr>
        <p:grpSpPr bwMode="auto">
          <a:xfrm>
            <a:off x="6400800" y="1143000"/>
            <a:ext cx="2743200" cy="4343400"/>
            <a:chOff x="3372" y="480"/>
            <a:chExt cx="1764" cy="2688"/>
          </a:xfrm>
        </p:grpSpPr>
        <p:sp>
          <p:nvSpPr>
            <p:cNvPr id="2299987" name="AutoShape 83"/>
            <p:cNvSpPr>
              <a:spLocks noChangeArrowheads="1"/>
            </p:cNvSpPr>
            <p:nvPr/>
          </p:nvSpPr>
          <p:spPr bwMode="auto">
            <a:xfrm>
              <a:off x="3456" y="528"/>
              <a:ext cx="1584" cy="25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299988" name="Picture 84" descr="Famous Greek Philosophers and Author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755"/>
            <a:stretch>
              <a:fillRect/>
            </a:stretch>
          </p:blipFill>
          <p:spPr bwMode="auto">
            <a:xfrm>
              <a:off x="3372" y="480"/>
              <a:ext cx="1764" cy="2688"/>
            </a:xfrm>
            <a:prstGeom prst="rect">
              <a:avLst/>
            </a:prstGeom>
            <a:noFill/>
          </p:spPr>
        </p:pic>
      </p:grpSp>
      <p:sp>
        <p:nvSpPr>
          <p:cNvPr id="2299909" name="Text Box 5"/>
          <p:cNvSpPr txBox="1">
            <a:spLocks noChangeArrowheads="1"/>
          </p:cNvSpPr>
          <p:nvPr/>
        </p:nvSpPr>
        <p:spPr bwMode="auto">
          <a:xfrm>
            <a:off x="3200400" y="533400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Feudalism</a:t>
            </a:r>
          </a:p>
        </p:txBody>
      </p:sp>
      <p:sp>
        <p:nvSpPr>
          <p:cNvPr id="2299910" name="Text Box 6"/>
          <p:cNvSpPr txBox="1">
            <a:spLocks noChangeArrowheads="1"/>
          </p:cNvSpPr>
          <p:nvPr/>
        </p:nvSpPr>
        <p:spPr bwMode="auto">
          <a:xfrm>
            <a:off x="3200400" y="1447800"/>
            <a:ext cx="3429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Corruption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of</a:t>
            </a:r>
          </a:p>
          <a:p>
            <a:pPr algn="l" eaLnBrk="0" hangingPunct="0">
              <a:lnSpc>
                <a:spcPct val="75000"/>
              </a:lnSpc>
            </a:pP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the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Roman</a:t>
            </a:r>
            <a:r>
              <a:rPr lang="en-US" sz="3000" b="0"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2400" b="0">
                <a:solidFill>
                  <a:srgbClr val="500028"/>
                </a:solidFill>
                <a:effectLst/>
                <a:latin typeface="Arial Black" pitchFamily="34" charset="0"/>
              </a:rPr>
              <a:t>Church</a:t>
            </a:r>
          </a:p>
        </p:txBody>
      </p:sp>
      <p:grpSp>
        <p:nvGrpSpPr>
          <p:cNvPr id="2299911" name="Group 7"/>
          <p:cNvGrpSpPr>
            <a:grpSpLocks/>
          </p:cNvGrpSpPr>
          <p:nvPr/>
        </p:nvGrpSpPr>
        <p:grpSpPr bwMode="auto">
          <a:xfrm>
            <a:off x="2835275" y="685800"/>
            <a:ext cx="381000" cy="1066800"/>
            <a:chOff x="1728" y="528"/>
            <a:chExt cx="240" cy="672"/>
          </a:xfrm>
        </p:grpSpPr>
        <p:grpSp>
          <p:nvGrpSpPr>
            <p:cNvPr id="2299912" name="Group 8"/>
            <p:cNvGrpSpPr>
              <a:grpSpLocks/>
            </p:cNvGrpSpPr>
            <p:nvPr/>
          </p:nvGrpSpPr>
          <p:grpSpPr bwMode="auto">
            <a:xfrm>
              <a:off x="1824" y="528"/>
              <a:ext cx="144" cy="672"/>
              <a:chOff x="1824" y="528"/>
              <a:chExt cx="144" cy="672"/>
            </a:xfrm>
          </p:grpSpPr>
          <p:sp>
            <p:nvSpPr>
              <p:cNvPr id="2299913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528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299914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52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  <p:sp>
            <p:nvSpPr>
              <p:cNvPr id="2299915" name="WordArt 11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1536" y="816"/>
                <a:ext cx="62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808080"/>
                    </a:solidFill>
                    <a:effectLst/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229991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728" y="840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808080"/>
                  </a:solidFill>
                  <a:effectLst/>
                  <a:latin typeface="Arial Black"/>
                </a:rPr>
                <a:t>_</a:t>
              </a:r>
            </a:p>
          </p:txBody>
        </p:sp>
      </p:grpSp>
      <p:pic>
        <p:nvPicPr>
          <p:cNvPr id="2299983" name="Picture 79" descr="Scene of Decameron of Giovanni Boccaccio painted by John William Waterhouse 1916"/>
          <p:cNvPicPr>
            <a:picLocks noChangeAspect="1" noChangeArrowheads="1"/>
          </p:cNvPicPr>
          <p:nvPr/>
        </p:nvPicPr>
        <p:blipFill>
          <a:blip r:embed="rId4"/>
          <a:srcRect t="1036" r="-5556" b="-2504"/>
          <a:stretch>
            <a:fillRect/>
          </a:stretch>
        </p:blipFill>
        <p:spPr bwMode="auto">
          <a:xfrm>
            <a:off x="457200" y="228600"/>
            <a:ext cx="8686800" cy="5257800"/>
          </a:xfrm>
          <a:prstGeom prst="rect">
            <a:avLst/>
          </a:prstGeom>
          <a:gradFill rotWithShape="1">
            <a:gsLst>
              <a:gs pos="0">
                <a:srgbClr val="FFEC9D"/>
              </a:gs>
              <a:gs pos="100000">
                <a:schemeClr val="bg1"/>
              </a:gs>
            </a:gsLst>
            <a:lin ang="2700000" scaled="1"/>
          </a:gradFill>
        </p:spPr>
      </p:pic>
      <p:pic>
        <p:nvPicPr>
          <p:cNvPr id="2299981" name="Picture 77" descr="45 Preachers of the reformation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 t="574"/>
          <a:stretch>
            <a:fillRect/>
          </a:stretch>
        </p:blipFill>
        <p:spPr bwMode="auto">
          <a:xfrm>
            <a:off x="914400" y="0"/>
            <a:ext cx="7315200" cy="548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299984" name="Rectangle 80"/>
          <p:cNvSpPr>
            <a:spLocks noChangeArrowheads="1"/>
          </p:cNvSpPr>
          <p:nvPr/>
        </p:nvSpPr>
        <p:spPr bwMode="auto">
          <a:xfrm>
            <a:off x="6781800" y="4343400"/>
            <a:ext cx="1905000" cy="3810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99985" name="Text Box 81"/>
          <p:cNvSpPr txBox="1">
            <a:spLocks noChangeArrowheads="1"/>
          </p:cNvSpPr>
          <p:nvPr/>
        </p:nvSpPr>
        <p:spPr bwMode="auto">
          <a:xfrm>
            <a:off x="6705600" y="427513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0">
                <a:solidFill>
                  <a:srgbClr val="440022"/>
                </a:solidFill>
                <a:effectLst/>
                <a:latin typeface="Arial Black" pitchFamily="34" charset="0"/>
              </a:rPr>
              <a:t>Cain-type</a:t>
            </a:r>
          </a:p>
        </p:txBody>
      </p:sp>
      <p:pic>
        <p:nvPicPr>
          <p:cNvPr id="2299972" name="Picture 68" descr="A Procession in the Catacomb of Callistus_Public Domain"/>
          <p:cNvPicPr>
            <a:picLocks noChangeAspect="1" noChangeArrowheads="1"/>
          </p:cNvPicPr>
          <p:nvPr/>
        </p:nvPicPr>
        <p:blipFill>
          <a:blip r:embed="rId6">
            <a:lum bright="18000" contrast="12000"/>
          </a:blip>
          <a:srcRect t="6000" r="3596" b="6000"/>
          <a:stretch>
            <a:fillRect/>
          </a:stretch>
        </p:blipFill>
        <p:spPr bwMode="auto">
          <a:xfrm>
            <a:off x="6692900" y="0"/>
            <a:ext cx="2146300" cy="3352800"/>
          </a:xfrm>
          <a:prstGeom prst="rect">
            <a:avLst/>
          </a:prstGeom>
          <a:noFill/>
        </p:spPr>
      </p:pic>
      <p:sp>
        <p:nvSpPr>
          <p:cNvPr id="2299961" name="Rectangle 57"/>
          <p:cNvSpPr>
            <a:spLocks noChangeArrowheads="1"/>
          </p:cNvSpPr>
          <p:nvPr/>
        </p:nvSpPr>
        <p:spPr bwMode="auto">
          <a:xfrm>
            <a:off x="6781800" y="2971800"/>
            <a:ext cx="1905000" cy="3810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99929" name="Text Box 25"/>
          <p:cNvSpPr txBox="1">
            <a:spLocks noChangeArrowheads="1"/>
          </p:cNvSpPr>
          <p:nvPr/>
        </p:nvSpPr>
        <p:spPr bwMode="auto">
          <a:xfrm>
            <a:off x="6705600" y="290195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="0">
                <a:solidFill>
                  <a:srgbClr val="440022"/>
                </a:solidFill>
                <a:effectLst/>
                <a:latin typeface="Arial Black" pitchFamily="34" charset="0"/>
              </a:rPr>
              <a:t>Abel-type</a:t>
            </a:r>
          </a:p>
        </p:txBody>
      </p:sp>
      <p:pic>
        <p:nvPicPr>
          <p:cNvPr id="2299970" name="Picture 66" descr="tabernace-colmn-11"/>
          <p:cNvPicPr>
            <a:picLocks noChangeAspect="1" noChangeArrowheads="1"/>
          </p:cNvPicPr>
          <p:nvPr/>
        </p:nvPicPr>
        <p:blipFill>
          <a:blip r:embed="rId7"/>
          <a:srcRect l="8670" t="3041" r="8836" b="2661"/>
          <a:stretch>
            <a:fillRect/>
          </a:stretch>
        </p:blipFill>
        <p:spPr bwMode="auto">
          <a:xfrm>
            <a:off x="6705600" y="3352800"/>
            <a:ext cx="2133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9908" name="Rectangle 4"/>
          <p:cNvSpPr>
            <a:spLocks noChangeArrowheads="1"/>
          </p:cNvSpPr>
          <p:nvPr/>
        </p:nvSpPr>
        <p:spPr bwMode="auto">
          <a:xfrm>
            <a:off x="0" y="5494338"/>
            <a:ext cx="9144000" cy="13636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9938" name="Text Box 34"/>
          <p:cNvSpPr txBox="1">
            <a:spLocks noChangeArrowheads="1"/>
          </p:cNvSpPr>
          <p:nvPr/>
        </p:nvSpPr>
        <p:spPr bwMode="auto">
          <a:xfrm>
            <a:off x="1295400" y="5711825"/>
            <a:ext cx="67818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Arial Narrow" pitchFamily="34" charset="0"/>
              </a:rPr>
              <a:t>The </a:t>
            </a:r>
            <a:r>
              <a:rPr lang="en-US" sz="2000" u="sng" dirty="0">
                <a:solidFill>
                  <a:schemeClr val="bg1"/>
                </a:solidFill>
                <a:effectLst/>
                <a:latin typeface="Arial Narrow" pitchFamily="34" charset="0"/>
              </a:rPr>
              <a:t>Abel-type</a:t>
            </a:r>
            <a:r>
              <a:rPr lang="en-US" sz="2000" dirty="0">
                <a:solidFill>
                  <a:schemeClr val="bg1"/>
                </a:solidFill>
                <a:effectLst/>
                <a:latin typeface="Arial Narrow" pitchFamily="34" charset="0"/>
              </a:rPr>
              <a:t> movement began as a revival of the Hebraic heritage of Israel and the early Christian Church. It gave rise to the </a:t>
            </a:r>
            <a:r>
              <a:rPr lang="en-US" sz="2000" u="sng" dirty="0">
                <a:solidFill>
                  <a:schemeClr val="bg1"/>
                </a:solidFill>
                <a:effectLst/>
                <a:latin typeface="Arial Narrow" pitchFamily="34" charset="0"/>
              </a:rPr>
              <a:t>Protestant Reformation</a:t>
            </a:r>
            <a:r>
              <a:rPr lang="en-US" sz="2000" dirty="0">
                <a:solidFill>
                  <a:schemeClr val="bg1"/>
                </a:solidFill>
                <a:effectLst/>
                <a:latin typeface="Arial Narrow" pitchFamily="34" charset="0"/>
              </a:rPr>
              <a:t>, whose core value was </a:t>
            </a:r>
            <a:r>
              <a:rPr lang="en-US" sz="2000" dirty="0">
                <a:solidFill>
                  <a:srgbClr val="FFFF66"/>
                </a:solidFill>
                <a:effectLst/>
                <a:latin typeface="Arial Narrow" pitchFamily="34" charset="0"/>
              </a:rPr>
              <a:t>faith</a:t>
            </a:r>
            <a:r>
              <a:rPr lang="en-US" sz="2000" dirty="0">
                <a:solidFill>
                  <a:schemeClr val="bg1"/>
                </a:solidFill>
                <a:effectLst/>
                <a:latin typeface="Arial Narrow" pitchFamily="34" charset="0"/>
              </a:rPr>
              <a:t> in God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 Narrow" pitchFamily="34" charset="0"/>
              </a:rPr>
              <a:t>(p. 349).</a:t>
            </a:r>
          </a:p>
        </p:txBody>
      </p:sp>
      <p:sp>
        <p:nvSpPr>
          <p:cNvPr id="2299906" name="Line 2"/>
          <p:cNvSpPr>
            <a:spLocks noChangeShapeType="1"/>
          </p:cNvSpPr>
          <p:nvPr/>
        </p:nvSpPr>
        <p:spPr bwMode="auto">
          <a:xfrm rot="-3367783">
            <a:off x="3332957" y="3653631"/>
            <a:ext cx="252412" cy="1127125"/>
          </a:xfrm>
          <a:prstGeom prst="line">
            <a:avLst/>
          </a:prstGeom>
          <a:noFill/>
          <a:ln w="76200">
            <a:solidFill>
              <a:srgbClr val="660033">
                <a:alpha val="7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9907" name="Line 3"/>
          <p:cNvSpPr>
            <a:spLocks noChangeShapeType="1"/>
          </p:cNvSpPr>
          <p:nvPr/>
        </p:nvSpPr>
        <p:spPr bwMode="auto">
          <a:xfrm rot="3367783" flipH="1">
            <a:off x="3409156" y="2991644"/>
            <a:ext cx="252413" cy="1127125"/>
          </a:xfrm>
          <a:prstGeom prst="line">
            <a:avLst/>
          </a:prstGeom>
          <a:noFill/>
          <a:ln w="76200">
            <a:solidFill>
              <a:srgbClr val="660033">
                <a:alpha val="7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99949" name="Group 45"/>
          <p:cNvGrpSpPr>
            <a:grpSpLocks/>
          </p:cNvGrpSpPr>
          <p:nvPr/>
        </p:nvGrpSpPr>
        <p:grpSpPr bwMode="auto">
          <a:xfrm>
            <a:off x="3962400" y="2667000"/>
            <a:ext cx="2667000" cy="990600"/>
            <a:chOff x="2496" y="1680"/>
            <a:chExt cx="1680" cy="624"/>
          </a:xfrm>
        </p:grpSpPr>
        <p:sp>
          <p:nvSpPr>
            <p:cNvPr id="2299925" name="Oval 21"/>
            <p:cNvSpPr>
              <a:spLocks noChangeArrowheads="1"/>
            </p:cNvSpPr>
            <p:nvPr/>
          </p:nvSpPr>
          <p:spPr bwMode="auto">
            <a:xfrm rot="5400000">
              <a:off x="3024" y="1152"/>
              <a:ext cx="624" cy="168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rgbClr val="FFFF00">
                    <a:alpha val="80000"/>
                  </a:srgbClr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99926" name="Group 22"/>
            <p:cNvGrpSpPr>
              <a:grpSpLocks/>
            </p:cNvGrpSpPr>
            <p:nvPr/>
          </p:nvGrpSpPr>
          <p:grpSpPr bwMode="auto">
            <a:xfrm>
              <a:off x="2515" y="1728"/>
              <a:ext cx="1642" cy="478"/>
              <a:chOff x="2315" y="1824"/>
              <a:chExt cx="1765" cy="478"/>
            </a:xfrm>
          </p:grpSpPr>
          <p:sp>
            <p:nvSpPr>
              <p:cNvPr id="2299927" name="Text Box 23"/>
              <p:cNvSpPr txBox="1">
                <a:spLocks noChangeArrowheads="1"/>
              </p:cNvSpPr>
              <p:nvPr/>
            </p:nvSpPr>
            <p:spPr bwMode="auto">
              <a:xfrm>
                <a:off x="2326" y="1824"/>
                <a:ext cx="1754" cy="31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0">
                    <a:solidFill>
                      <a:srgbClr val="660033"/>
                    </a:solidFill>
                    <a:effectLst/>
                    <a:latin typeface="Arial Black" pitchFamily="34" charset="0"/>
                  </a:rPr>
                  <a:t>Protestant</a:t>
                </a:r>
              </a:p>
            </p:txBody>
          </p:sp>
          <p:sp>
            <p:nvSpPr>
              <p:cNvPr id="2299928" name="Text Box 24"/>
              <p:cNvSpPr txBox="1">
                <a:spLocks noChangeArrowheads="1"/>
              </p:cNvSpPr>
              <p:nvPr/>
            </p:nvSpPr>
            <p:spPr bwMode="auto">
              <a:xfrm>
                <a:off x="2315" y="2014"/>
                <a:ext cx="1754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solidFill>
                      <a:srgbClr val="660033"/>
                    </a:solidFill>
                    <a:effectLst/>
                    <a:latin typeface="Arial Black" pitchFamily="34" charset="0"/>
                  </a:rPr>
                  <a:t>Reformation</a:t>
                </a:r>
              </a:p>
            </p:txBody>
          </p:sp>
        </p:grpSp>
      </p:grpSp>
      <p:grpSp>
        <p:nvGrpSpPr>
          <p:cNvPr id="2299964" name="Group 60"/>
          <p:cNvGrpSpPr>
            <a:grpSpLocks/>
          </p:cNvGrpSpPr>
          <p:nvPr/>
        </p:nvGrpSpPr>
        <p:grpSpPr bwMode="auto">
          <a:xfrm>
            <a:off x="320675" y="3505200"/>
            <a:ext cx="2819400" cy="782638"/>
            <a:chOff x="202" y="2208"/>
            <a:chExt cx="1776" cy="493"/>
          </a:xfrm>
        </p:grpSpPr>
        <p:sp>
          <p:nvSpPr>
            <p:cNvPr id="2299931" name="AutoShape 27"/>
            <p:cNvSpPr>
              <a:spLocks noChangeArrowheads="1"/>
            </p:cNvSpPr>
            <p:nvPr/>
          </p:nvSpPr>
          <p:spPr bwMode="auto">
            <a:xfrm>
              <a:off x="202" y="2208"/>
              <a:ext cx="1776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12700" algn="ctr">
              <a:solidFill>
                <a:srgbClr val="4C002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grpSp>
          <p:nvGrpSpPr>
            <p:cNvPr id="2299932" name="Group 28"/>
            <p:cNvGrpSpPr>
              <a:grpSpLocks/>
            </p:cNvGrpSpPr>
            <p:nvPr/>
          </p:nvGrpSpPr>
          <p:grpSpPr bwMode="auto">
            <a:xfrm>
              <a:off x="220" y="2208"/>
              <a:ext cx="1739" cy="493"/>
              <a:chOff x="288" y="2640"/>
              <a:chExt cx="1739" cy="493"/>
            </a:xfrm>
          </p:grpSpPr>
          <p:sp>
            <p:nvSpPr>
              <p:cNvPr id="2299933" name="Text Box 29"/>
              <p:cNvSpPr txBox="1">
                <a:spLocks noChangeArrowheads="1"/>
              </p:cNvSpPr>
              <p:nvPr/>
            </p:nvSpPr>
            <p:spPr bwMode="auto">
              <a:xfrm>
                <a:off x="288" y="2640"/>
                <a:ext cx="173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2400" b="0">
                    <a:solidFill>
                      <a:srgbClr val="500028"/>
                    </a:solidFill>
                    <a:effectLst/>
                    <a:latin typeface="Arial Black" pitchFamily="34" charset="0"/>
                  </a:rPr>
                  <a:t>Restoration of</a:t>
                </a:r>
              </a:p>
            </p:txBody>
          </p:sp>
          <p:sp>
            <p:nvSpPr>
              <p:cNvPr id="2299934" name="Text Box 30"/>
              <p:cNvSpPr txBox="1">
                <a:spLocks noChangeArrowheads="1"/>
              </p:cNvSpPr>
              <p:nvPr/>
            </p:nvSpPr>
            <p:spPr bwMode="auto">
              <a:xfrm>
                <a:off x="293" y="2806"/>
                <a:ext cx="17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2400" b="0">
                    <a:solidFill>
                      <a:srgbClr val="500028"/>
                    </a:solidFill>
                    <a:effectLst/>
                    <a:latin typeface="Arial Black" pitchFamily="34" charset="0"/>
                  </a:rPr>
                  <a:t>original</a:t>
                </a:r>
                <a:r>
                  <a:rPr lang="en-US" sz="2800">
                    <a:solidFill>
                      <a:srgbClr val="5000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</a:rPr>
                  <a:t> </a:t>
                </a:r>
                <a:r>
                  <a:rPr lang="en-US" sz="2400" b="0">
                    <a:solidFill>
                      <a:srgbClr val="500028"/>
                    </a:solidFill>
                    <a:effectLst/>
                    <a:latin typeface="Arial Black" pitchFamily="34" charset="0"/>
                  </a:rPr>
                  <a:t>nature</a:t>
                </a:r>
              </a:p>
            </p:txBody>
          </p:sp>
        </p:grpSp>
      </p:grpSp>
      <p:grpSp>
        <p:nvGrpSpPr>
          <p:cNvPr id="2299989" name="Group 85"/>
          <p:cNvGrpSpPr>
            <a:grpSpLocks/>
          </p:cNvGrpSpPr>
          <p:nvPr/>
        </p:nvGrpSpPr>
        <p:grpSpPr bwMode="auto">
          <a:xfrm>
            <a:off x="1616075" y="1600200"/>
            <a:ext cx="228600" cy="1828800"/>
            <a:chOff x="936" y="1200"/>
            <a:chExt cx="144" cy="1152"/>
          </a:xfrm>
        </p:grpSpPr>
        <p:sp>
          <p:nvSpPr>
            <p:cNvPr id="2299990" name="Rectangle 86"/>
            <p:cNvSpPr>
              <a:spLocks noChangeArrowheads="1"/>
            </p:cNvSpPr>
            <p:nvPr/>
          </p:nvSpPr>
          <p:spPr bwMode="auto">
            <a:xfrm>
              <a:off x="984" y="1200"/>
              <a:ext cx="47" cy="1056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9991" name="AutoShape 87"/>
            <p:cNvSpPr>
              <a:spLocks noChangeArrowheads="1"/>
            </p:cNvSpPr>
            <p:nvPr/>
          </p:nvSpPr>
          <p:spPr bwMode="auto">
            <a:xfrm>
              <a:off x="936" y="2208"/>
              <a:ext cx="144" cy="144"/>
            </a:xfrm>
            <a:prstGeom prst="downArrow">
              <a:avLst>
                <a:gd name="adj1" fmla="val 42593"/>
                <a:gd name="adj2" fmla="val 10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9922" name="Group 18"/>
          <p:cNvGrpSpPr>
            <a:grpSpLocks/>
          </p:cNvGrpSpPr>
          <p:nvPr/>
        </p:nvGrpSpPr>
        <p:grpSpPr bwMode="auto">
          <a:xfrm>
            <a:off x="587375" y="685800"/>
            <a:ext cx="2286000" cy="1143000"/>
            <a:chOff x="288" y="528"/>
            <a:chExt cx="1440" cy="720"/>
          </a:xfrm>
        </p:grpSpPr>
        <p:sp>
          <p:nvSpPr>
            <p:cNvPr id="2299923" name="Oval 19"/>
            <p:cNvSpPr>
              <a:spLocks noChangeArrowheads="1"/>
            </p:cNvSpPr>
            <p:nvPr/>
          </p:nvSpPr>
          <p:spPr bwMode="auto">
            <a:xfrm rot="5400000">
              <a:off x="648" y="168"/>
              <a:ext cx="720" cy="1440"/>
            </a:xfrm>
            <a:prstGeom prst="ellipse">
              <a:avLst/>
            </a:prstGeom>
            <a:gradFill rotWithShape="1">
              <a:gsLst>
                <a:gs pos="0">
                  <a:srgbClr val="660033"/>
                </a:gs>
                <a:gs pos="100000">
                  <a:schemeClr val="tx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9924" name="Text Box 20"/>
            <p:cNvSpPr txBox="1">
              <a:spLocks noChangeArrowheads="1"/>
            </p:cNvSpPr>
            <p:nvPr/>
          </p:nvSpPr>
          <p:spPr bwMode="auto">
            <a:xfrm>
              <a:off x="312" y="664"/>
              <a:ext cx="1392" cy="4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Middle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Ages</a:t>
              </a:r>
            </a:p>
          </p:txBody>
        </p:sp>
      </p:grpSp>
      <p:grpSp>
        <p:nvGrpSpPr>
          <p:cNvPr id="2300000" name="Group 96"/>
          <p:cNvGrpSpPr>
            <a:grpSpLocks/>
          </p:cNvGrpSpPr>
          <p:nvPr/>
        </p:nvGrpSpPr>
        <p:grpSpPr bwMode="auto">
          <a:xfrm>
            <a:off x="3962400" y="4038600"/>
            <a:ext cx="2667000" cy="990600"/>
            <a:chOff x="2496" y="2544"/>
            <a:chExt cx="1680" cy="624"/>
          </a:xfrm>
        </p:grpSpPr>
        <p:sp>
          <p:nvSpPr>
            <p:cNvPr id="2300001" name="Oval 97"/>
            <p:cNvSpPr>
              <a:spLocks noChangeArrowheads="1"/>
            </p:cNvSpPr>
            <p:nvPr/>
          </p:nvSpPr>
          <p:spPr bwMode="auto">
            <a:xfrm rot="5400000">
              <a:off x="3024" y="2016"/>
              <a:ext cx="624" cy="1680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0000"/>
                  </a:srgbClr>
                </a:gs>
                <a:gs pos="50000">
                  <a:srgbClr val="B62B00">
                    <a:alpha val="80000"/>
                  </a:srgbClr>
                </a:gs>
                <a:gs pos="100000">
                  <a:srgbClr val="FF9900">
                    <a:alpha val="80000"/>
                  </a:srgbClr>
                </a:gs>
              </a:gsLst>
              <a:lin ang="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0002" name="Text Box 98"/>
            <p:cNvSpPr txBox="1">
              <a:spLocks noChangeArrowheads="1"/>
            </p:cNvSpPr>
            <p:nvPr/>
          </p:nvSpPr>
          <p:spPr bwMode="auto">
            <a:xfrm>
              <a:off x="2520" y="2712"/>
              <a:ext cx="1632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Renaissance</a:t>
              </a:r>
            </a:p>
          </p:txBody>
        </p:sp>
      </p:grpSp>
      <p:grpSp>
        <p:nvGrpSpPr>
          <p:cNvPr id="2299999" name="Group 95"/>
          <p:cNvGrpSpPr>
            <a:grpSpLocks/>
          </p:cNvGrpSpPr>
          <p:nvPr/>
        </p:nvGrpSpPr>
        <p:grpSpPr bwMode="auto">
          <a:xfrm>
            <a:off x="3962400" y="4038600"/>
            <a:ext cx="2667000" cy="990600"/>
            <a:chOff x="2496" y="2544"/>
            <a:chExt cx="1680" cy="624"/>
          </a:xfrm>
        </p:grpSpPr>
        <p:sp>
          <p:nvSpPr>
            <p:cNvPr id="2299920" name="Oval 16" descr="Scene of Decameron of Giovanni Boccaccio painted by Waterhouse 1916 ss_1"/>
            <p:cNvSpPr>
              <a:spLocks noChangeArrowheads="1"/>
            </p:cNvSpPr>
            <p:nvPr/>
          </p:nvSpPr>
          <p:spPr bwMode="auto">
            <a:xfrm>
              <a:off x="2496" y="2544"/>
              <a:ext cx="1680" cy="624"/>
            </a:xfrm>
            <a:prstGeom prst="ellipse">
              <a:avLst/>
            </a:prstGeom>
            <a:blipFill dpi="0" rotWithShape="1">
              <a:blip r:embed="rId8">
                <a:alphaModFix amt="80000"/>
              </a:blip>
              <a:srcRect/>
              <a:stretch>
                <a:fillRect b="-37308"/>
              </a:stretch>
            </a:blip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  <p:sp>
          <p:nvSpPr>
            <p:cNvPr id="2299994" name="Text Box 90"/>
            <p:cNvSpPr txBox="1">
              <a:spLocks noChangeArrowheads="1"/>
            </p:cNvSpPr>
            <p:nvPr/>
          </p:nvSpPr>
          <p:spPr bwMode="auto">
            <a:xfrm>
              <a:off x="2520" y="2712"/>
              <a:ext cx="1632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123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Renaissance</a:t>
              </a:r>
            </a:p>
          </p:txBody>
        </p:sp>
      </p:grpSp>
      <p:grpSp>
        <p:nvGrpSpPr>
          <p:cNvPr id="2300016" name="Group 112"/>
          <p:cNvGrpSpPr>
            <a:grpSpLocks/>
          </p:cNvGrpSpPr>
          <p:nvPr/>
        </p:nvGrpSpPr>
        <p:grpSpPr bwMode="auto">
          <a:xfrm>
            <a:off x="3962400" y="2667000"/>
            <a:ext cx="2667000" cy="990600"/>
            <a:chOff x="2496" y="1680"/>
            <a:chExt cx="1680" cy="624"/>
          </a:xfrm>
        </p:grpSpPr>
        <p:sp>
          <p:nvSpPr>
            <p:cNvPr id="2300014" name="Oval 110" descr="45 Preachers of the reformation 1"/>
            <p:cNvSpPr>
              <a:spLocks noChangeArrowheads="1"/>
            </p:cNvSpPr>
            <p:nvPr/>
          </p:nvSpPr>
          <p:spPr bwMode="auto">
            <a:xfrm>
              <a:off x="2496" y="1680"/>
              <a:ext cx="1680" cy="624"/>
            </a:xfrm>
            <a:prstGeom prst="ellipse">
              <a:avLst/>
            </a:prstGeom>
            <a:blipFill dpi="0" rotWithShape="1">
              <a:blip r:embed="rId9">
                <a:alphaModFix amt="80000"/>
              </a:blip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  <p:grpSp>
          <p:nvGrpSpPr>
            <p:cNvPr id="2300010" name="Group 106"/>
            <p:cNvGrpSpPr>
              <a:grpSpLocks/>
            </p:cNvGrpSpPr>
            <p:nvPr/>
          </p:nvGrpSpPr>
          <p:grpSpPr bwMode="auto">
            <a:xfrm>
              <a:off x="2515" y="1730"/>
              <a:ext cx="1642" cy="478"/>
              <a:chOff x="2315" y="1824"/>
              <a:chExt cx="1765" cy="478"/>
            </a:xfrm>
          </p:grpSpPr>
          <p:sp>
            <p:nvSpPr>
              <p:cNvPr id="2300011" name="Text Box 107"/>
              <p:cNvSpPr txBox="1">
                <a:spLocks noChangeArrowheads="1"/>
              </p:cNvSpPr>
              <p:nvPr/>
            </p:nvSpPr>
            <p:spPr bwMode="auto">
              <a:xfrm>
                <a:off x="2326" y="1824"/>
                <a:ext cx="1754" cy="31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40161" dir="96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Protestant</a:t>
                </a:r>
              </a:p>
            </p:txBody>
          </p:sp>
          <p:sp>
            <p:nvSpPr>
              <p:cNvPr id="2300012" name="Text Box 108"/>
              <p:cNvSpPr txBox="1">
                <a:spLocks noChangeArrowheads="1"/>
              </p:cNvSpPr>
              <p:nvPr/>
            </p:nvSpPr>
            <p:spPr bwMode="auto">
              <a:xfrm>
                <a:off x="2315" y="2014"/>
                <a:ext cx="1754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40161" dir="96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Reformation</a:t>
                </a:r>
              </a:p>
            </p:txBody>
          </p: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9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9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9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9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99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300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9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29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9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9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9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99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9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9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9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299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299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9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300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0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29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299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9961" grpId="0" animBg="1"/>
      <p:bldP spid="2299929" grpId="0"/>
      <p:bldP spid="2299938" grpId="0"/>
      <p:bldP spid="229990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5480" name="Picture 24" descr="Gen"/>
          <p:cNvPicPr>
            <a:picLocks noChangeAspect="1" noChangeArrowheads="1"/>
          </p:cNvPicPr>
          <p:nvPr/>
        </p:nvPicPr>
        <p:blipFill>
          <a:blip r:embed="rId3">
            <a:lum bright="54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95460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95472" name="Group 16"/>
          <p:cNvGrpSpPr>
            <a:grpSpLocks/>
          </p:cNvGrpSpPr>
          <p:nvPr/>
        </p:nvGrpSpPr>
        <p:grpSpPr bwMode="auto">
          <a:xfrm>
            <a:off x="1828800" y="5762625"/>
            <a:ext cx="5562600" cy="638175"/>
            <a:chOff x="960" y="3630"/>
            <a:chExt cx="3504" cy="402"/>
          </a:xfrm>
        </p:grpSpPr>
        <p:sp>
          <p:nvSpPr>
            <p:cNvPr id="2195470" name="Text Box 14"/>
            <p:cNvSpPr txBox="1">
              <a:spLocks noChangeArrowheads="1"/>
            </p:cNvSpPr>
            <p:nvPr/>
          </p:nvSpPr>
          <p:spPr bwMode="auto">
            <a:xfrm>
              <a:off x="1296" y="3630"/>
              <a:ext cx="316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Have people on God’s side overcome Jesus’ 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second temptation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 on the world level.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95471" name="Oval 15"/>
            <p:cNvSpPr>
              <a:spLocks noChangeArrowheads="1"/>
            </p:cNvSpPr>
            <p:nvPr/>
          </p:nvSpPr>
          <p:spPr bwMode="auto">
            <a:xfrm>
              <a:off x="960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2195473" name="Oval 17"/>
          <p:cNvSpPr>
            <a:spLocks noChangeArrowheads="1"/>
          </p:cNvSpPr>
          <p:nvPr/>
        </p:nvSpPr>
        <p:spPr bwMode="auto">
          <a:xfrm>
            <a:off x="457200" y="16764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195474" name="Text Box 18"/>
          <p:cNvSpPr txBox="1">
            <a:spLocks noChangeArrowheads="1"/>
          </p:cNvSpPr>
          <p:nvPr/>
        </p:nvSpPr>
        <p:spPr bwMode="auto">
          <a:xfrm>
            <a:off x="914400" y="1676400"/>
            <a:ext cx="6096000" cy="120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Indemnity condition to restore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God’s three great blessings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at the growth stage </a:t>
            </a:r>
          </a:p>
        </p:txBody>
      </p:sp>
      <p:grpSp>
        <p:nvGrpSpPr>
          <p:cNvPr id="2195481" name="Group 25"/>
          <p:cNvGrpSpPr>
            <a:grpSpLocks/>
          </p:cNvGrpSpPr>
          <p:nvPr/>
        </p:nvGrpSpPr>
        <p:grpSpPr bwMode="auto">
          <a:xfrm>
            <a:off x="457200" y="3230563"/>
            <a:ext cx="7696200" cy="503237"/>
            <a:chOff x="288" y="2035"/>
            <a:chExt cx="4848" cy="317"/>
          </a:xfrm>
        </p:grpSpPr>
        <p:sp>
          <p:nvSpPr>
            <p:cNvPr id="2195475" name="Oval 19"/>
            <p:cNvSpPr>
              <a:spLocks noChangeArrowheads="1"/>
            </p:cNvSpPr>
            <p:nvPr/>
          </p:nvSpPr>
          <p:spPr bwMode="auto">
            <a:xfrm>
              <a:off x="288" y="2050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2195476" name="Text Box 20"/>
            <p:cNvSpPr txBox="1">
              <a:spLocks noChangeArrowheads="1"/>
            </p:cNvSpPr>
            <p:nvPr/>
          </p:nvSpPr>
          <p:spPr bwMode="auto">
            <a:xfrm>
              <a:off x="576" y="2035"/>
              <a:ext cx="4560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Overcome Jesus’ second temptation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81000" y="228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4.3.5  The Providential Causes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			</a:t>
            </a:r>
            <a:r>
              <a:rPr lang="en-US" u="sng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behind the Second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9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95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9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9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7528" name="Picture 24" descr="Gen"/>
          <p:cNvPicPr>
            <a:picLocks noChangeAspect="1" noChangeArrowheads="1"/>
          </p:cNvPicPr>
          <p:nvPr/>
        </p:nvPicPr>
        <p:blipFill>
          <a:blip r:embed="rId3">
            <a:lum bright="54000" contrast="-66000"/>
          </a:blip>
          <a:srcRect b="3334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  <p:sp>
        <p:nvSpPr>
          <p:cNvPr id="2197508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97520" name="Group 16"/>
          <p:cNvGrpSpPr>
            <a:grpSpLocks/>
          </p:cNvGrpSpPr>
          <p:nvPr/>
        </p:nvGrpSpPr>
        <p:grpSpPr bwMode="auto">
          <a:xfrm>
            <a:off x="1524000" y="5762625"/>
            <a:ext cx="6477000" cy="638175"/>
            <a:chOff x="960" y="3630"/>
            <a:chExt cx="4080" cy="402"/>
          </a:xfrm>
        </p:grpSpPr>
        <p:sp>
          <p:nvSpPr>
            <p:cNvPr id="2197518" name="Text Box 14"/>
            <p:cNvSpPr txBox="1">
              <a:spLocks noChangeArrowheads="1"/>
            </p:cNvSpPr>
            <p:nvPr/>
          </p:nvSpPr>
          <p:spPr bwMode="auto">
            <a:xfrm>
              <a:off x="1296" y="3630"/>
              <a:ext cx="374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Lay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growth-stage foundation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for the restoration of God’s sovereignty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375).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97519" name="Oval 15"/>
            <p:cNvSpPr>
              <a:spLocks noChangeArrowheads="1"/>
            </p:cNvSpPr>
            <p:nvPr/>
          </p:nvSpPr>
          <p:spPr bwMode="auto">
            <a:xfrm>
              <a:off x="960" y="3634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2197521" name="Oval 17"/>
          <p:cNvSpPr>
            <a:spLocks noChangeArrowheads="1"/>
          </p:cNvSpPr>
          <p:nvPr/>
        </p:nvSpPr>
        <p:spPr bwMode="auto">
          <a:xfrm>
            <a:off x="457200" y="16764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197522" name="Text Box 18"/>
          <p:cNvSpPr txBox="1">
            <a:spLocks noChangeArrowheads="1"/>
          </p:cNvSpPr>
          <p:nvPr/>
        </p:nvSpPr>
        <p:spPr bwMode="auto">
          <a:xfrm>
            <a:off x="914400" y="1676400"/>
            <a:ext cx="6096000" cy="120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Indemnity condition to restore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God’s three great blessings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at the growth stage </a:t>
            </a:r>
          </a:p>
        </p:txBody>
      </p:sp>
      <p:sp>
        <p:nvSpPr>
          <p:cNvPr id="2197523" name="Oval 19"/>
          <p:cNvSpPr>
            <a:spLocks noChangeArrowheads="1"/>
          </p:cNvSpPr>
          <p:nvPr/>
        </p:nvSpPr>
        <p:spPr bwMode="auto">
          <a:xfrm>
            <a:off x="457200" y="3254375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2197524" name="Text Box 20"/>
          <p:cNvSpPr txBox="1">
            <a:spLocks noChangeArrowheads="1"/>
          </p:cNvSpPr>
          <p:nvPr/>
        </p:nvSpPr>
        <p:spPr bwMode="auto">
          <a:xfrm>
            <a:off x="914400" y="3230563"/>
            <a:ext cx="72390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Overcome Jesus’ second temptation</a:t>
            </a:r>
          </a:p>
        </p:txBody>
      </p:sp>
      <p:grpSp>
        <p:nvGrpSpPr>
          <p:cNvPr id="2197529" name="Group 25"/>
          <p:cNvGrpSpPr>
            <a:grpSpLocks/>
          </p:cNvGrpSpPr>
          <p:nvPr/>
        </p:nvGrpSpPr>
        <p:grpSpPr bwMode="auto">
          <a:xfrm>
            <a:off x="457200" y="4191000"/>
            <a:ext cx="8077200" cy="838200"/>
            <a:chOff x="288" y="2640"/>
            <a:chExt cx="5088" cy="528"/>
          </a:xfrm>
        </p:grpSpPr>
        <p:sp>
          <p:nvSpPr>
            <p:cNvPr id="2197525" name="Oval 21"/>
            <p:cNvSpPr>
              <a:spLocks noChangeArrowheads="1"/>
            </p:cNvSpPr>
            <p:nvPr/>
          </p:nvSpPr>
          <p:spPr bwMode="auto">
            <a:xfrm>
              <a:off x="288" y="2640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1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  <p:sp>
          <p:nvSpPr>
            <p:cNvPr id="2197526" name="Text Box 22"/>
            <p:cNvSpPr txBox="1">
              <a:spLocks noChangeArrowheads="1"/>
            </p:cNvSpPr>
            <p:nvPr/>
          </p:nvSpPr>
          <p:spPr bwMode="auto">
            <a:xfrm>
              <a:off x="576" y="2644"/>
              <a:ext cx="4800" cy="5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Growth-stage foundation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for the restoration of God’s sovereignty</a:t>
              </a:r>
            </a:p>
          </p:txBody>
        </p:sp>
      </p:grpSp>
      <p:sp>
        <p:nvSpPr>
          <p:cNvPr id="2197527" name="Text Box 23"/>
          <p:cNvSpPr txBox="1">
            <a:spLocks noChangeArrowheads="1"/>
          </p:cNvSpPr>
          <p:nvPr/>
        </p:nvSpPr>
        <p:spPr bwMode="auto">
          <a:xfrm>
            <a:off x="381000" y="228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u="sng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4.3.5  The Providential Causes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			</a:t>
            </a:r>
            <a:r>
              <a:rPr lang="en-US" u="sng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behind the Second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9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97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9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9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3200" name="Picture 32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83170" name="Oval 2" descr="Parchment"/>
          <p:cNvSpPr>
            <a:spLocks noChangeArrowheads="1"/>
          </p:cNvSpPr>
          <p:nvPr/>
        </p:nvSpPr>
        <p:spPr bwMode="auto">
          <a:xfrm>
            <a:off x="533400" y="838200"/>
            <a:ext cx="8077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500028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83174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3181" name="Text Box 13"/>
          <p:cNvSpPr txBox="1"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900" u="sng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4.3.6  The Providential Results of the Second World War</a:t>
            </a:r>
          </a:p>
        </p:txBody>
      </p:sp>
      <p:sp>
        <p:nvSpPr>
          <p:cNvPr id="2183183" name="Line 15"/>
          <p:cNvSpPr>
            <a:spLocks noChangeShapeType="1"/>
          </p:cNvSpPr>
          <p:nvPr/>
        </p:nvSpPr>
        <p:spPr bwMode="auto">
          <a:xfrm rot="-21600000">
            <a:off x="4229100" y="1219200"/>
            <a:ext cx="457200" cy="0"/>
          </a:xfrm>
          <a:prstGeom prst="line">
            <a:avLst/>
          </a:prstGeom>
          <a:noFill/>
          <a:ln w="889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83184" name="Text Box 16"/>
          <p:cNvSpPr txBox="1">
            <a:spLocks noChangeArrowheads="1"/>
          </p:cNvSpPr>
          <p:nvPr/>
        </p:nvSpPr>
        <p:spPr bwMode="auto">
          <a:xfrm>
            <a:off x="4686300" y="944563"/>
            <a:ext cx="3505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>
                <a:solidFill>
                  <a:srgbClr val="500028"/>
                </a:solidFill>
                <a:effectLst/>
                <a:latin typeface="Eurostile" pitchFamily="34" charset="0"/>
              </a:rPr>
              <a:t>Victory of God’s side</a:t>
            </a:r>
          </a:p>
        </p:txBody>
      </p:sp>
      <p:sp>
        <p:nvSpPr>
          <p:cNvPr id="2183185" name="Text Box 17"/>
          <p:cNvSpPr txBox="1">
            <a:spLocks noChangeArrowheads="1"/>
          </p:cNvSpPr>
          <p:nvPr/>
        </p:nvSpPr>
        <p:spPr bwMode="auto">
          <a:xfrm>
            <a:off x="952500" y="944563"/>
            <a:ext cx="3200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</a:pPr>
            <a:r>
              <a:rPr lang="en-US" sz="2800">
                <a:solidFill>
                  <a:srgbClr val="500028"/>
                </a:solidFill>
                <a:effectLst/>
                <a:latin typeface="Eurostile" pitchFamily="34" charset="0"/>
              </a:rPr>
              <a:t>Second World War</a:t>
            </a:r>
          </a:p>
        </p:txBody>
      </p:sp>
      <p:grpSp>
        <p:nvGrpSpPr>
          <p:cNvPr id="2183199" name="Group 31"/>
          <p:cNvGrpSpPr>
            <a:grpSpLocks/>
          </p:cNvGrpSpPr>
          <p:nvPr/>
        </p:nvGrpSpPr>
        <p:grpSpPr bwMode="auto">
          <a:xfrm>
            <a:off x="1219200" y="5864225"/>
            <a:ext cx="6858000" cy="460375"/>
            <a:chOff x="768" y="3694"/>
            <a:chExt cx="4320" cy="290"/>
          </a:xfrm>
        </p:grpSpPr>
        <p:sp>
          <p:nvSpPr>
            <p:cNvPr id="2183192" name="Text Box 24"/>
            <p:cNvSpPr txBox="1">
              <a:spLocks noChangeArrowheads="1"/>
            </p:cNvSpPr>
            <p:nvPr/>
          </p:nvSpPr>
          <p:spPr bwMode="auto">
            <a:xfrm>
              <a:off x="768" y="369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83193" name="Text Box 25"/>
            <p:cNvSpPr txBox="1">
              <a:spLocks noChangeArrowheads="1"/>
            </p:cNvSpPr>
            <p:nvPr/>
          </p:nvSpPr>
          <p:spPr bwMode="auto">
            <a:xfrm>
              <a:off x="1008" y="3695"/>
              <a:ext cx="40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4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</a:t>
              </a:r>
              <a:r>
                <a:rPr lang="en-US" sz="24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victory of God’s side</a:t>
              </a:r>
              <a:r>
                <a:rPr lang="en-US" sz="2400">
                  <a:solidFill>
                    <a:schemeClr val="bg1"/>
                  </a:solidFill>
                  <a:effectLst/>
                  <a:latin typeface="Arial Narrow" pitchFamily="34" charset="0"/>
                </a:rPr>
                <a:t> in the Second World War:</a:t>
              </a:r>
              <a:endParaRPr lang="en-US" sz="24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8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8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83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83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8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8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8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3170" grpId="0" animBg="1"/>
      <p:bldP spid="2183181" grpId="0"/>
      <p:bldP spid="2183183" grpId="0" animBg="1"/>
      <p:bldP spid="2183184" grpId="0"/>
      <p:bldP spid="218318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7786" name="Picture 42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07750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07791" name="Group 47"/>
          <p:cNvGrpSpPr>
            <a:grpSpLocks/>
          </p:cNvGrpSpPr>
          <p:nvPr/>
        </p:nvGrpSpPr>
        <p:grpSpPr bwMode="auto">
          <a:xfrm>
            <a:off x="457200" y="1828800"/>
            <a:ext cx="8001000" cy="762000"/>
            <a:chOff x="288" y="1152"/>
            <a:chExt cx="5040" cy="480"/>
          </a:xfrm>
        </p:grpSpPr>
        <p:sp>
          <p:nvSpPr>
            <p:cNvPr id="2207774" name="Oval 30"/>
            <p:cNvSpPr>
              <a:spLocks noChangeArrowheads="1"/>
            </p:cNvSpPr>
            <p:nvPr/>
          </p:nvSpPr>
          <p:spPr bwMode="auto">
            <a:xfrm>
              <a:off x="288" y="1152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2207775" name="Text Box 31"/>
            <p:cNvSpPr txBox="1">
              <a:spLocks noChangeArrowheads="1"/>
            </p:cNvSpPr>
            <p:nvPr/>
          </p:nvSpPr>
          <p:spPr bwMode="auto">
            <a:xfrm>
              <a:off x="576" y="1166"/>
              <a:ext cx="4752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Fulfilled the growth-stage indemnity condition to restore God’s three blessings </a:t>
              </a:r>
            </a:p>
          </p:txBody>
        </p:sp>
      </p:grpSp>
      <p:sp>
        <p:nvSpPr>
          <p:cNvPr id="2207787" name="Oval 43" descr="Parchment"/>
          <p:cNvSpPr>
            <a:spLocks noChangeArrowheads="1"/>
          </p:cNvSpPr>
          <p:nvPr/>
        </p:nvSpPr>
        <p:spPr bwMode="auto">
          <a:xfrm>
            <a:off x="533400" y="838200"/>
            <a:ext cx="8077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500028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07788" name="Line 44"/>
          <p:cNvSpPr>
            <a:spLocks noChangeShapeType="1"/>
          </p:cNvSpPr>
          <p:nvPr/>
        </p:nvSpPr>
        <p:spPr bwMode="auto">
          <a:xfrm rot="-21600000">
            <a:off x="4229100" y="1219200"/>
            <a:ext cx="457200" cy="0"/>
          </a:xfrm>
          <a:prstGeom prst="line">
            <a:avLst/>
          </a:prstGeom>
          <a:noFill/>
          <a:ln w="889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07789" name="Text Box 45"/>
          <p:cNvSpPr txBox="1">
            <a:spLocks noChangeArrowheads="1"/>
          </p:cNvSpPr>
          <p:nvPr/>
        </p:nvSpPr>
        <p:spPr bwMode="auto">
          <a:xfrm>
            <a:off x="4686300" y="944563"/>
            <a:ext cx="3505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>
                <a:solidFill>
                  <a:srgbClr val="500028"/>
                </a:solidFill>
                <a:effectLst/>
                <a:latin typeface="Eurostile" pitchFamily="34" charset="0"/>
              </a:rPr>
              <a:t>Victory of God’s side</a:t>
            </a:r>
          </a:p>
        </p:txBody>
      </p:sp>
      <p:sp>
        <p:nvSpPr>
          <p:cNvPr id="2207790" name="Text Box 46"/>
          <p:cNvSpPr txBox="1">
            <a:spLocks noChangeArrowheads="1"/>
          </p:cNvSpPr>
          <p:nvPr/>
        </p:nvSpPr>
        <p:spPr bwMode="auto">
          <a:xfrm>
            <a:off x="952500" y="944563"/>
            <a:ext cx="3200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</a:pPr>
            <a:r>
              <a:rPr lang="en-US" sz="2800">
                <a:solidFill>
                  <a:srgbClr val="500028"/>
                </a:solidFill>
                <a:effectLst/>
                <a:latin typeface="Eurostile" pitchFamily="34" charset="0"/>
              </a:rPr>
              <a:t>Second World War</a:t>
            </a:r>
          </a:p>
        </p:txBody>
      </p:sp>
      <p:grpSp>
        <p:nvGrpSpPr>
          <p:cNvPr id="2207796" name="Group 52"/>
          <p:cNvGrpSpPr>
            <a:grpSpLocks/>
          </p:cNvGrpSpPr>
          <p:nvPr/>
        </p:nvGrpSpPr>
        <p:grpSpPr bwMode="auto">
          <a:xfrm>
            <a:off x="1219200" y="5762625"/>
            <a:ext cx="6781800" cy="638175"/>
            <a:chOff x="768" y="3630"/>
            <a:chExt cx="4272" cy="402"/>
          </a:xfrm>
        </p:grpSpPr>
        <p:sp>
          <p:nvSpPr>
            <p:cNvPr id="2207770" name="Text Box 26"/>
            <p:cNvSpPr txBox="1">
              <a:spLocks noChangeArrowheads="1"/>
            </p:cNvSpPr>
            <p:nvPr/>
          </p:nvSpPr>
          <p:spPr bwMode="auto">
            <a:xfrm>
              <a:off x="1008" y="3630"/>
              <a:ext cx="403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Fulfilled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growth-stage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indemnity condition to restore God’s three great blessings worldwide.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07794" name="Oval 50"/>
            <p:cNvSpPr>
              <a:spLocks noChangeArrowheads="1"/>
            </p:cNvSpPr>
            <p:nvPr/>
          </p:nvSpPr>
          <p:spPr bwMode="auto">
            <a:xfrm>
              <a:off x="768" y="3630"/>
              <a:ext cx="240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2207797" name="Text Box 53"/>
          <p:cNvSpPr txBox="1"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900" u="sng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4.3.6  The Providential Results of the Second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0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07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07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07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1" name="Picture 41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11846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869" name="Oval 29"/>
          <p:cNvSpPr>
            <a:spLocks noChangeArrowheads="1"/>
          </p:cNvSpPr>
          <p:nvPr/>
        </p:nvSpPr>
        <p:spPr bwMode="auto">
          <a:xfrm>
            <a:off x="457200" y="18288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211870" name="Text Box 30"/>
          <p:cNvSpPr txBox="1">
            <a:spLocks noChangeArrowheads="1"/>
          </p:cNvSpPr>
          <p:nvPr/>
        </p:nvSpPr>
        <p:spPr bwMode="auto">
          <a:xfrm>
            <a:off x="914400" y="1851025"/>
            <a:ext cx="7543800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500" b="0">
                <a:solidFill>
                  <a:srgbClr val="500028"/>
                </a:solidFill>
                <a:effectLst/>
                <a:latin typeface="Arial Black" pitchFamily="34" charset="0"/>
              </a:rPr>
              <a:t>Fulfilled the growth-stage indemnity condition to restore God’s three blessings </a:t>
            </a:r>
          </a:p>
        </p:txBody>
      </p:sp>
      <p:grpSp>
        <p:nvGrpSpPr>
          <p:cNvPr id="2211888" name="Group 48"/>
          <p:cNvGrpSpPr>
            <a:grpSpLocks/>
          </p:cNvGrpSpPr>
          <p:nvPr/>
        </p:nvGrpSpPr>
        <p:grpSpPr bwMode="auto">
          <a:xfrm>
            <a:off x="457200" y="2667000"/>
            <a:ext cx="8382000" cy="762000"/>
            <a:chOff x="288" y="1680"/>
            <a:chExt cx="5280" cy="480"/>
          </a:xfrm>
        </p:grpSpPr>
        <p:sp>
          <p:nvSpPr>
            <p:cNvPr id="2211871" name="Oval 31"/>
            <p:cNvSpPr>
              <a:spLocks noChangeArrowheads="1"/>
            </p:cNvSpPr>
            <p:nvPr/>
          </p:nvSpPr>
          <p:spPr bwMode="auto">
            <a:xfrm>
              <a:off x="288" y="1680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2211872" name="Text Box 32"/>
            <p:cNvSpPr txBox="1">
              <a:spLocks noChangeArrowheads="1"/>
            </p:cNvSpPr>
            <p:nvPr/>
          </p:nvSpPr>
          <p:spPr bwMode="auto">
            <a:xfrm>
              <a:off x="576" y="1694"/>
              <a:ext cx="4992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Fulfilled the indemnity condition to restore the second blessing</a:t>
              </a:r>
            </a:p>
          </p:txBody>
        </p:sp>
      </p:grpSp>
      <p:sp>
        <p:nvSpPr>
          <p:cNvPr id="2211882" name="Oval 42" descr="Parchment"/>
          <p:cNvSpPr>
            <a:spLocks noChangeArrowheads="1"/>
          </p:cNvSpPr>
          <p:nvPr/>
        </p:nvSpPr>
        <p:spPr bwMode="auto">
          <a:xfrm>
            <a:off x="533400" y="838200"/>
            <a:ext cx="8077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500028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11883" name="Line 43"/>
          <p:cNvSpPr>
            <a:spLocks noChangeShapeType="1"/>
          </p:cNvSpPr>
          <p:nvPr/>
        </p:nvSpPr>
        <p:spPr bwMode="auto">
          <a:xfrm rot="-21600000">
            <a:off x="4229100" y="1219200"/>
            <a:ext cx="457200" cy="0"/>
          </a:xfrm>
          <a:prstGeom prst="line">
            <a:avLst/>
          </a:prstGeom>
          <a:noFill/>
          <a:ln w="889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11884" name="Text Box 44"/>
          <p:cNvSpPr txBox="1">
            <a:spLocks noChangeArrowheads="1"/>
          </p:cNvSpPr>
          <p:nvPr/>
        </p:nvSpPr>
        <p:spPr bwMode="auto">
          <a:xfrm>
            <a:off x="4686300" y="944563"/>
            <a:ext cx="3505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>
                <a:solidFill>
                  <a:srgbClr val="500028"/>
                </a:solidFill>
                <a:effectLst/>
                <a:latin typeface="Eurostile" pitchFamily="34" charset="0"/>
              </a:rPr>
              <a:t>Victory of God’s side</a:t>
            </a:r>
          </a:p>
        </p:txBody>
      </p:sp>
      <p:sp>
        <p:nvSpPr>
          <p:cNvPr id="2211885" name="Text Box 45"/>
          <p:cNvSpPr txBox="1">
            <a:spLocks noChangeArrowheads="1"/>
          </p:cNvSpPr>
          <p:nvPr/>
        </p:nvSpPr>
        <p:spPr bwMode="auto">
          <a:xfrm>
            <a:off x="952500" y="944563"/>
            <a:ext cx="3200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</a:pPr>
            <a:r>
              <a:rPr lang="en-US" sz="2800">
                <a:solidFill>
                  <a:srgbClr val="500028"/>
                </a:solidFill>
                <a:effectLst/>
                <a:latin typeface="Eurostile" pitchFamily="34" charset="0"/>
              </a:rPr>
              <a:t>Second World War</a:t>
            </a:r>
          </a:p>
        </p:txBody>
      </p:sp>
      <p:grpSp>
        <p:nvGrpSpPr>
          <p:cNvPr id="2211887" name="Group 47"/>
          <p:cNvGrpSpPr>
            <a:grpSpLocks/>
          </p:cNvGrpSpPr>
          <p:nvPr/>
        </p:nvGrpSpPr>
        <p:grpSpPr bwMode="auto">
          <a:xfrm>
            <a:off x="1752600" y="5762625"/>
            <a:ext cx="5867400" cy="638175"/>
            <a:chOff x="1104" y="3630"/>
            <a:chExt cx="3696" cy="402"/>
          </a:xfrm>
        </p:grpSpPr>
        <p:sp>
          <p:nvSpPr>
            <p:cNvPr id="2211865" name="Text Box 25"/>
            <p:cNvSpPr txBox="1">
              <a:spLocks noChangeArrowheads="1"/>
            </p:cNvSpPr>
            <p:nvPr/>
          </p:nvSpPr>
          <p:spPr bwMode="auto">
            <a:xfrm>
              <a:off x="1344" y="3630"/>
              <a:ext cx="3456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Fulfilled the indemnity condition to restore God’s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second blessing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worldwide.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11886" name="Oval 46"/>
            <p:cNvSpPr>
              <a:spLocks noChangeArrowheads="1"/>
            </p:cNvSpPr>
            <p:nvPr/>
          </p:nvSpPr>
          <p:spPr bwMode="auto">
            <a:xfrm>
              <a:off x="1104" y="3630"/>
              <a:ext cx="240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2211889" name="Text Box 49"/>
          <p:cNvSpPr txBox="1"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900" u="sng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4.3.6  The Providential Results of the Second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1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1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1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1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3930" name="Picture 42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13894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3918" name="Oval 30"/>
          <p:cNvSpPr>
            <a:spLocks noChangeArrowheads="1"/>
          </p:cNvSpPr>
          <p:nvPr/>
        </p:nvSpPr>
        <p:spPr bwMode="auto">
          <a:xfrm>
            <a:off x="457200" y="18288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213919" name="Text Box 31"/>
          <p:cNvSpPr txBox="1">
            <a:spLocks noChangeArrowheads="1"/>
          </p:cNvSpPr>
          <p:nvPr/>
        </p:nvSpPr>
        <p:spPr bwMode="auto">
          <a:xfrm>
            <a:off x="914400" y="1851025"/>
            <a:ext cx="7543800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500" b="0">
                <a:solidFill>
                  <a:srgbClr val="500028"/>
                </a:solidFill>
                <a:effectLst/>
                <a:latin typeface="Arial Black" pitchFamily="34" charset="0"/>
              </a:rPr>
              <a:t>Fulfilled the growth-stage indemnity condition to restore God’s three blessings </a:t>
            </a:r>
          </a:p>
        </p:txBody>
      </p:sp>
      <p:sp>
        <p:nvSpPr>
          <p:cNvPr id="2213920" name="Oval 32"/>
          <p:cNvSpPr>
            <a:spLocks noChangeArrowheads="1"/>
          </p:cNvSpPr>
          <p:nvPr/>
        </p:nvSpPr>
        <p:spPr bwMode="auto">
          <a:xfrm>
            <a:off x="457200" y="26670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2213921" name="Text Box 33"/>
          <p:cNvSpPr txBox="1">
            <a:spLocks noChangeArrowheads="1"/>
          </p:cNvSpPr>
          <p:nvPr/>
        </p:nvSpPr>
        <p:spPr bwMode="auto">
          <a:xfrm>
            <a:off x="914400" y="2689225"/>
            <a:ext cx="7924800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500" b="0">
                <a:solidFill>
                  <a:srgbClr val="500028"/>
                </a:solidFill>
                <a:effectLst/>
                <a:latin typeface="Arial Black" pitchFamily="34" charset="0"/>
              </a:rPr>
              <a:t>Fulfilled the indemnity condition to restore the second blessing</a:t>
            </a:r>
          </a:p>
        </p:txBody>
      </p:sp>
      <p:grpSp>
        <p:nvGrpSpPr>
          <p:cNvPr id="2213942" name="Group 54"/>
          <p:cNvGrpSpPr>
            <a:grpSpLocks/>
          </p:cNvGrpSpPr>
          <p:nvPr/>
        </p:nvGrpSpPr>
        <p:grpSpPr bwMode="auto">
          <a:xfrm>
            <a:off x="457200" y="3505200"/>
            <a:ext cx="8229600" cy="762000"/>
            <a:chOff x="288" y="2208"/>
            <a:chExt cx="5184" cy="480"/>
          </a:xfrm>
        </p:grpSpPr>
        <p:sp>
          <p:nvSpPr>
            <p:cNvPr id="2213922" name="Oval 34"/>
            <p:cNvSpPr>
              <a:spLocks noChangeArrowheads="1"/>
            </p:cNvSpPr>
            <p:nvPr/>
          </p:nvSpPr>
          <p:spPr bwMode="auto">
            <a:xfrm>
              <a:off x="288" y="2208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5000"/>
                </a:lnSpc>
              </a:pPr>
              <a:r>
                <a:rPr lang="en-US" sz="27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  <p:sp>
          <p:nvSpPr>
            <p:cNvPr id="2213923" name="Text Box 35"/>
            <p:cNvSpPr txBox="1">
              <a:spLocks noChangeArrowheads="1"/>
            </p:cNvSpPr>
            <p:nvPr/>
          </p:nvSpPr>
          <p:spPr bwMode="auto">
            <a:xfrm>
              <a:off x="576" y="2222"/>
              <a:ext cx="4896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Established the growth-stage foundation</a:t>
              </a:r>
            </a:p>
            <a:p>
              <a:pPr algn="l" eaLnBrk="0" hangingPunct="0">
                <a:lnSpc>
                  <a:spcPct val="85000"/>
                </a:lnSpc>
              </a:pPr>
              <a:r>
                <a:rPr lang="en-US" sz="2500" b="0">
                  <a:solidFill>
                    <a:srgbClr val="500028"/>
                  </a:solidFill>
                  <a:effectLst/>
                  <a:latin typeface="Arial Black" pitchFamily="34" charset="0"/>
                </a:rPr>
                <a:t>for the restoration of God’s sovereignty</a:t>
              </a:r>
            </a:p>
          </p:txBody>
        </p:sp>
      </p:grpSp>
      <p:sp>
        <p:nvSpPr>
          <p:cNvPr id="2213931" name="Oval 43" descr="Parchment"/>
          <p:cNvSpPr>
            <a:spLocks noChangeArrowheads="1"/>
          </p:cNvSpPr>
          <p:nvPr/>
        </p:nvSpPr>
        <p:spPr bwMode="auto">
          <a:xfrm>
            <a:off x="533400" y="838200"/>
            <a:ext cx="8077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500028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13932" name="Line 44"/>
          <p:cNvSpPr>
            <a:spLocks noChangeShapeType="1"/>
          </p:cNvSpPr>
          <p:nvPr/>
        </p:nvSpPr>
        <p:spPr bwMode="auto">
          <a:xfrm rot="-21600000">
            <a:off x="4229100" y="1219200"/>
            <a:ext cx="457200" cy="0"/>
          </a:xfrm>
          <a:prstGeom prst="line">
            <a:avLst/>
          </a:prstGeom>
          <a:noFill/>
          <a:ln w="889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13933" name="Text Box 45"/>
          <p:cNvSpPr txBox="1">
            <a:spLocks noChangeArrowheads="1"/>
          </p:cNvSpPr>
          <p:nvPr/>
        </p:nvSpPr>
        <p:spPr bwMode="auto">
          <a:xfrm>
            <a:off x="4686300" y="944563"/>
            <a:ext cx="3505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800">
                <a:solidFill>
                  <a:srgbClr val="500028"/>
                </a:solidFill>
                <a:effectLst/>
                <a:latin typeface="Eurostile" pitchFamily="34" charset="0"/>
              </a:rPr>
              <a:t>Victory of God’s side</a:t>
            </a:r>
          </a:p>
        </p:txBody>
      </p:sp>
      <p:sp>
        <p:nvSpPr>
          <p:cNvPr id="2213934" name="Text Box 46"/>
          <p:cNvSpPr txBox="1">
            <a:spLocks noChangeArrowheads="1"/>
          </p:cNvSpPr>
          <p:nvPr/>
        </p:nvSpPr>
        <p:spPr bwMode="auto">
          <a:xfrm>
            <a:off x="952500" y="944563"/>
            <a:ext cx="3200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</a:pPr>
            <a:r>
              <a:rPr lang="en-US" sz="2800">
                <a:solidFill>
                  <a:srgbClr val="500028"/>
                </a:solidFill>
                <a:effectLst/>
                <a:latin typeface="Eurostile" pitchFamily="34" charset="0"/>
              </a:rPr>
              <a:t>Second World War</a:t>
            </a:r>
          </a:p>
        </p:txBody>
      </p:sp>
      <p:grpSp>
        <p:nvGrpSpPr>
          <p:cNvPr id="2213941" name="Group 53"/>
          <p:cNvGrpSpPr>
            <a:grpSpLocks/>
          </p:cNvGrpSpPr>
          <p:nvPr/>
        </p:nvGrpSpPr>
        <p:grpSpPr bwMode="auto">
          <a:xfrm>
            <a:off x="1219200" y="5715000"/>
            <a:ext cx="6781800" cy="911225"/>
            <a:chOff x="768" y="3600"/>
            <a:chExt cx="4272" cy="574"/>
          </a:xfrm>
        </p:grpSpPr>
        <p:sp>
          <p:nvSpPr>
            <p:cNvPr id="2213914" name="Text Box 26"/>
            <p:cNvSpPr txBox="1">
              <a:spLocks noChangeArrowheads="1"/>
            </p:cNvSpPr>
            <p:nvPr/>
          </p:nvSpPr>
          <p:spPr bwMode="auto">
            <a:xfrm>
              <a:off x="1008" y="3600"/>
              <a:ext cx="4032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Established the </a:t>
              </a:r>
              <a:r>
                <a:rPr lang="en-US" sz="21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growth-stage foundation</a:t>
              </a: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 to restore God’s sovereignty by laying the growth-stage foundation for the democratic world.</a:t>
              </a:r>
              <a:endParaRPr lang="en-US" sz="18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13939" name="Oval 51"/>
            <p:cNvSpPr>
              <a:spLocks noChangeArrowheads="1"/>
            </p:cNvSpPr>
            <p:nvPr/>
          </p:nvSpPr>
          <p:spPr bwMode="auto">
            <a:xfrm>
              <a:off x="768" y="3600"/>
              <a:ext cx="240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</a:pPr>
              <a:r>
                <a:rPr lang="en-US" sz="2400" b="0">
                  <a:solidFill>
                    <a:schemeClr val="bg1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2213943" name="Text Box 55"/>
          <p:cNvSpPr txBox="1"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900" u="sng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4.3.6  The Providential Results of the Second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1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13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13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13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5988" name="Picture 52" descr="Michelangelo Buonarroti's The Creation of Adam-before restoration_ PD"/>
          <p:cNvPicPr>
            <a:picLocks noChangeAspect="1" noChangeArrowheads="1"/>
          </p:cNvPicPr>
          <p:nvPr/>
        </p:nvPicPr>
        <p:blipFill>
          <a:blip r:embed="rId3">
            <a:lum bright="48000" contrast="-36000"/>
          </a:blip>
          <a:srcRect l="14857" r="470" b="29170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15982" name="Rectangle 46" descr="479031"/>
          <p:cNvSpPr>
            <a:spLocks noChangeArrowheads="1"/>
          </p:cNvSpPr>
          <p:nvPr/>
        </p:nvSpPr>
        <p:spPr bwMode="auto">
          <a:xfrm>
            <a:off x="533400" y="4343400"/>
            <a:ext cx="8077200" cy="990600"/>
          </a:xfrm>
          <a:prstGeom prst="rect">
            <a:avLst/>
          </a:prstGeom>
          <a:blipFill dpi="0" rotWithShape="0">
            <a:blip r:embed="rId4"/>
            <a:srcRect/>
            <a:stretch>
              <a:fillRect b="-443590"/>
            </a:stretch>
          </a:blipFill>
          <a:ln w="19050" algn="ctr">
            <a:solidFill>
              <a:srgbClr val="54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15942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5965" name="Group 29"/>
          <p:cNvGrpSpPr>
            <a:grpSpLocks/>
          </p:cNvGrpSpPr>
          <p:nvPr/>
        </p:nvGrpSpPr>
        <p:grpSpPr bwMode="auto">
          <a:xfrm>
            <a:off x="1219200" y="5519738"/>
            <a:ext cx="6477000" cy="1204912"/>
            <a:chOff x="720" y="3477"/>
            <a:chExt cx="4080" cy="759"/>
          </a:xfrm>
        </p:grpSpPr>
        <p:sp>
          <p:nvSpPr>
            <p:cNvPr id="2215962" name="Text Box 26"/>
            <p:cNvSpPr txBox="1">
              <a:spLocks noChangeArrowheads="1"/>
            </p:cNvSpPr>
            <p:nvPr/>
          </p:nvSpPr>
          <p:spPr bwMode="auto">
            <a:xfrm>
              <a:off x="720" y="3477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15963" name="Text Box 27"/>
            <p:cNvSpPr txBox="1">
              <a:spLocks noChangeArrowheads="1"/>
            </p:cNvSpPr>
            <p:nvPr/>
          </p:nvSpPr>
          <p:spPr bwMode="auto">
            <a:xfrm>
              <a:off x="960" y="3526"/>
              <a:ext cx="3840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age for building a new heaven and new earth under the leadership of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Christ at the Second Advent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had begun, and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growth stage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the dispensation of the Second Advent commenced.</a:t>
              </a:r>
              <a:endParaRPr lang="en-US" sz="20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215967" name="Oval 31"/>
          <p:cNvSpPr>
            <a:spLocks noChangeArrowheads="1"/>
          </p:cNvSpPr>
          <p:nvPr/>
        </p:nvSpPr>
        <p:spPr bwMode="auto">
          <a:xfrm>
            <a:off x="457200" y="18288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1</a:t>
            </a:r>
          </a:p>
        </p:txBody>
      </p:sp>
      <p:sp>
        <p:nvSpPr>
          <p:cNvPr id="2215968" name="Text Box 32"/>
          <p:cNvSpPr txBox="1">
            <a:spLocks noChangeArrowheads="1"/>
          </p:cNvSpPr>
          <p:nvPr/>
        </p:nvSpPr>
        <p:spPr bwMode="auto">
          <a:xfrm>
            <a:off x="914400" y="1851025"/>
            <a:ext cx="7543800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500" b="0">
                <a:solidFill>
                  <a:srgbClr val="500028"/>
                </a:solidFill>
                <a:effectLst/>
                <a:latin typeface="Arial Black" pitchFamily="34" charset="0"/>
              </a:rPr>
              <a:t>Fulfilled the growth-stage indemnity condition to restore God’s three blessings </a:t>
            </a:r>
          </a:p>
        </p:txBody>
      </p:sp>
      <p:sp>
        <p:nvSpPr>
          <p:cNvPr id="2215969" name="Oval 33"/>
          <p:cNvSpPr>
            <a:spLocks noChangeArrowheads="1"/>
          </p:cNvSpPr>
          <p:nvPr/>
        </p:nvSpPr>
        <p:spPr bwMode="auto">
          <a:xfrm>
            <a:off x="457200" y="26670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2</a:t>
            </a:r>
          </a:p>
        </p:txBody>
      </p:sp>
      <p:sp>
        <p:nvSpPr>
          <p:cNvPr id="2215970" name="Text Box 34"/>
          <p:cNvSpPr txBox="1">
            <a:spLocks noChangeArrowheads="1"/>
          </p:cNvSpPr>
          <p:nvPr/>
        </p:nvSpPr>
        <p:spPr bwMode="auto">
          <a:xfrm>
            <a:off x="914400" y="2689225"/>
            <a:ext cx="7924800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500" b="0">
                <a:solidFill>
                  <a:srgbClr val="500028"/>
                </a:solidFill>
                <a:effectLst/>
                <a:latin typeface="Arial Black" pitchFamily="34" charset="0"/>
              </a:rPr>
              <a:t>Fulfilled the indemnity condition to restore the second blessing</a:t>
            </a:r>
          </a:p>
        </p:txBody>
      </p:sp>
      <p:sp>
        <p:nvSpPr>
          <p:cNvPr id="2215971" name="Oval 35"/>
          <p:cNvSpPr>
            <a:spLocks noChangeArrowheads="1"/>
          </p:cNvSpPr>
          <p:nvPr/>
        </p:nvSpPr>
        <p:spPr bwMode="auto">
          <a:xfrm>
            <a:off x="457200" y="35052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000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5000"/>
              </a:lnSpc>
            </a:pPr>
            <a:r>
              <a:rPr lang="en-US" sz="2700" b="0">
                <a:solidFill>
                  <a:srgbClr val="500028"/>
                </a:solidFill>
                <a:effectLst/>
                <a:latin typeface="Arial Black" pitchFamily="34" charset="0"/>
              </a:rPr>
              <a:t>3</a:t>
            </a:r>
          </a:p>
        </p:txBody>
      </p:sp>
      <p:sp>
        <p:nvSpPr>
          <p:cNvPr id="2215972" name="Text Box 36"/>
          <p:cNvSpPr txBox="1">
            <a:spLocks noChangeArrowheads="1"/>
          </p:cNvSpPr>
          <p:nvPr/>
        </p:nvSpPr>
        <p:spPr bwMode="auto">
          <a:xfrm>
            <a:off x="914400" y="3527425"/>
            <a:ext cx="7772400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500" b="0">
                <a:solidFill>
                  <a:srgbClr val="500028"/>
                </a:solidFill>
                <a:effectLst/>
                <a:latin typeface="Arial Black" pitchFamily="34" charset="0"/>
              </a:rPr>
              <a:t>Established the growth-stage foundation</a:t>
            </a:r>
          </a:p>
          <a:p>
            <a:pPr algn="l" eaLnBrk="0" hangingPunct="0">
              <a:lnSpc>
                <a:spcPct val="85000"/>
              </a:lnSpc>
            </a:pPr>
            <a:r>
              <a:rPr lang="en-US" sz="2500" b="0">
                <a:solidFill>
                  <a:srgbClr val="500028"/>
                </a:solidFill>
                <a:effectLst/>
                <a:latin typeface="Arial Black" pitchFamily="34" charset="0"/>
              </a:rPr>
              <a:t>for the restoration of God’s sovereignty</a:t>
            </a:r>
          </a:p>
        </p:txBody>
      </p:sp>
      <p:sp>
        <p:nvSpPr>
          <p:cNvPr id="2215977" name="Text Box 41"/>
          <p:cNvSpPr txBox="1">
            <a:spLocks noChangeArrowheads="1"/>
          </p:cNvSpPr>
          <p:nvPr/>
        </p:nvSpPr>
        <p:spPr bwMode="auto">
          <a:xfrm>
            <a:off x="1123950" y="4389438"/>
            <a:ext cx="68961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81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New heaven and earth under the Second Advent</a:t>
            </a:r>
          </a:p>
        </p:txBody>
      </p:sp>
      <p:sp>
        <p:nvSpPr>
          <p:cNvPr id="2215978" name="Text Box 42"/>
          <p:cNvSpPr txBox="1">
            <a:spLocks noChangeArrowheads="1"/>
          </p:cNvSpPr>
          <p:nvPr/>
        </p:nvSpPr>
        <p:spPr bwMode="auto">
          <a:xfrm>
            <a:off x="628650" y="4770438"/>
            <a:ext cx="78867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81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Growth stage of the dispensation of the Second Advent</a:t>
            </a:r>
          </a:p>
        </p:txBody>
      </p:sp>
      <p:grpSp>
        <p:nvGrpSpPr>
          <p:cNvPr id="2215995" name="Group 59"/>
          <p:cNvGrpSpPr>
            <a:grpSpLocks/>
          </p:cNvGrpSpPr>
          <p:nvPr/>
        </p:nvGrpSpPr>
        <p:grpSpPr bwMode="auto">
          <a:xfrm>
            <a:off x="533400" y="838200"/>
            <a:ext cx="8077200" cy="762000"/>
            <a:chOff x="336" y="528"/>
            <a:chExt cx="5088" cy="480"/>
          </a:xfrm>
        </p:grpSpPr>
        <p:sp>
          <p:nvSpPr>
            <p:cNvPr id="2215990" name="Oval 54" descr="Parchment"/>
            <p:cNvSpPr>
              <a:spLocks noChangeArrowheads="1"/>
            </p:cNvSpPr>
            <p:nvPr/>
          </p:nvSpPr>
          <p:spPr bwMode="auto">
            <a:xfrm>
              <a:off x="336" y="528"/>
              <a:ext cx="5088" cy="480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28575" algn="ctr">
              <a:solidFill>
                <a:srgbClr val="500028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15991" name="Line 55"/>
            <p:cNvSpPr>
              <a:spLocks noChangeShapeType="1"/>
            </p:cNvSpPr>
            <p:nvPr/>
          </p:nvSpPr>
          <p:spPr bwMode="auto">
            <a:xfrm rot="-21600000">
              <a:off x="2664" y="768"/>
              <a:ext cx="288" cy="0"/>
            </a:xfrm>
            <a:prstGeom prst="line">
              <a:avLst/>
            </a:prstGeom>
            <a:noFill/>
            <a:ln w="88900">
              <a:solidFill>
                <a:srgbClr val="777777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15992" name="Text Box 56"/>
            <p:cNvSpPr txBox="1">
              <a:spLocks noChangeArrowheads="1"/>
            </p:cNvSpPr>
            <p:nvPr/>
          </p:nvSpPr>
          <p:spPr bwMode="auto">
            <a:xfrm>
              <a:off x="2952" y="595"/>
              <a:ext cx="220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2800">
                  <a:solidFill>
                    <a:srgbClr val="500028"/>
                  </a:solidFill>
                  <a:effectLst/>
                  <a:latin typeface="Eurostile" pitchFamily="34" charset="0"/>
                </a:rPr>
                <a:t>Victory of God’s side</a:t>
              </a:r>
            </a:p>
          </p:txBody>
        </p:sp>
        <p:sp>
          <p:nvSpPr>
            <p:cNvPr id="2215993" name="Text Box 57"/>
            <p:cNvSpPr txBox="1">
              <a:spLocks noChangeArrowheads="1"/>
            </p:cNvSpPr>
            <p:nvPr/>
          </p:nvSpPr>
          <p:spPr bwMode="auto">
            <a:xfrm>
              <a:off x="600" y="595"/>
              <a:ext cx="201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00000"/>
                </a:lnSpc>
              </a:pPr>
              <a:r>
                <a:rPr lang="en-US" sz="2800">
                  <a:solidFill>
                    <a:srgbClr val="500028"/>
                  </a:solidFill>
                  <a:effectLst/>
                  <a:latin typeface="Eurostile" pitchFamily="34" charset="0"/>
                </a:rPr>
                <a:t>Second World War</a:t>
              </a:r>
            </a:p>
          </p:txBody>
        </p:sp>
      </p:grpSp>
      <p:sp>
        <p:nvSpPr>
          <p:cNvPr id="2215996" name="Text Box 60"/>
          <p:cNvSpPr txBox="1"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900" u="sng" dirty="0">
                <a:solidFill>
                  <a:srgbClr val="500028"/>
                </a:solidFill>
                <a:effectLst>
                  <a:outerShdw blurRad="38100" dist="12700" dir="2400000" algn="ctr" rotWithShape="0">
                    <a:schemeClr val="tx1"/>
                  </a:outerShdw>
                </a:effectLst>
                <a:latin typeface="Arial Narrow" pitchFamily="34" charset="0"/>
              </a:rPr>
              <a:t>4.3.6  The Providential Results of the Second World War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1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15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15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1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1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15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15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1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5982" grpId="0" animBg="1"/>
      <p:bldP spid="2215977" grpId="0"/>
      <p:bldP spid="221597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842" name="Oval 26" descr="continents_map_sm_FREE"/>
          <p:cNvSpPr>
            <a:spLocks noChangeArrowheads="1"/>
          </p:cNvSpPr>
          <p:nvPr/>
        </p:nvSpPr>
        <p:spPr bwMode="auto">
          <a:xfrm>
            <a:off x="1219200" y="1219200"/>
            <a:ext cx="6858000" cy="3186113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3175">
            <a:solidFill>
              <a:srgbClr val="000066">
                <a:alpha val="3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sp>
        <p:nvSpPr>
          <p:cNvPr id="2722844" name="Text Box 28"/>
          <p:cNvSpPr txBox="1">
            <a:spLocks noChangeArrowheads="1"/>
          </p:cNvSpPr>
          <p:nvPr/>
        </p:nvSpPr>
        <p:spPr bwMode="auto">
          <a:xfrm>
            <a:off x="1589088" y="2563813"/>
            <a:ext cx="106997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92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World</a:t>
            </a:r>
          </a:p>
        </p:txBody>
      </p:sp>
      <p:grpSp>
        <p:nvGrpSpPr>
          <p:cNvPr id="2722821" name="Group 5"/>
          <p:cNvGrpSpPr>
            <a:grpSpLocks/>
          </p:cNvGrpSpPr>
          <p:nvPr/>
        </p:nvGrpSpPr>
        <p:grpSpPr bwMode="auto">
          <a:xfrm>
            <a:off x="546100" y="1600200"/>
            <a:ext cx="1371600" cy="752475"/>
            <a:chOff x="344" y="1392"/>
            <a:chExt cx="864" cy="474"/>
          </a:xfrm>
        </p:grpSpPr>
        <p:sp>
          <p:nvSpPr>
            <p:cNvPr id="2722822" name="Oval 6"/>
            <p:cNvSpPr>
              <a:spLocks noChangeArrowheads="1"/>
            </p:cNvSpPr>
            <p:nvPr/>
          </p:nvSpPr>
          <p:spPr bwMode="auto">
            <a:xfrm>
              <a:off x="344" y="1392"/>
              <a:ext cx="864" cy="47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EFE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72282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43" y="1523"/>
              <a:ext cx="664" cy="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400A8"/>
                  </a:solidFill>
                  <a:effectLst/>
                  <a:latin typeface="Impact"/>
                </a:rPr>
                <a:t>God's side</a:t>
              </a:r>
            </a:p>
          </p:txBody>
        </p:sp>
      </p:grpSp>
      <p:grpSp>
        <p:nvGrpSpPr>
          <p:cNvPr id="2722824" name="Group 8"/>
          <p:cNvGrpSpPr>
            <a:grpSpLocks/>
          </p:cNvGrpSpPr>
          <p:nvPr/>
        </p:nvGrpSpPr>
        <p:grpSpPr bwMode="auto">
          <a:xfrm>
            <a:off x="546100" y="3286125"/>
            <a:ext cx="1371600" cy="752475"/>
            <a:chOff x="344" y="2454"/>
            <a:chExt cx="864" cy="474"/>
          </a:xfrm>
        </p:grpSpPr>
        <p:sp>
          <p:nvSpPr>
            <p:cNvPr id="2722825" name="Oval 9"/>
            <p:cNvSpPr>
              <a:spLocks noChangeArrowheads="1"/>
            </p:cNvSpPr>
            <p:nvPr/>
          </p:nvSpPr>
          <p:spPr bwMode="auto">
            <a:xfrm>
              <a:off x="344" y="2454"/>
              <a:ext cx="864" cy="474"/>
            </a:xfrm>
            <a:prstGeom prst="ellipse">
              <a:avLst/>
            </a:prstGeom>
            <a:gradFill rotWithShape="0">
              <a:gsLst>
                <a:gs pos="0">
                  <a:srgbClr val="765700"/>
                </a:gs>
                <a:gs pos="50000">
                  <a:srgbClr val="3A1D00"/>
                </a:gs>
                <a:gs pos="100000">
                  <a:srgbClr val="765700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100000"/>
                </a:lnSpc>
              </a:pPr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72282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43" y="2585"/>
              <a:ext cx="664" cy="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Satan's side</a:t>
              </a:r>
            </a:p>
          </p:txBody>
        </p:sp>
      </p:grpSp>
      <p:sp>
        <p:nvSpPr>
          <p:cNvPr id="2722830" name="Text Box 14"/>
          <p:cNvSpPr txBox="1">
            <a:spLocks noChangeArrowheads="1"/>
          </p:cNvSpPr>
          <p:nvPr/>
        </p:nvSpPr>
        <p:spPr bwMode="auto">
          <a:xfrm>
            <a:off x="381000" y="152400"/>
            <a:ext cx="594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000" b="0">
                <a:solidFill>
                  <a:srgbClr val="500028"/>
                </a:solidFill>
                <a:effectLst/>
                <a:latin typeface="Arial Black" pitchFamily="34" charset="0"/>
              </a:rPr>
              <a:t>4.4  The Third World War</a:t>
            </a:r>
            <a:endParaRPr lang="en-US" sz="2300" b="0">
              <a:solidFill>
                <a:srgbClr val="500028"/>
              </a:solidFill>
              <a:effectLst/>
              <a:latin typeface="Arial Black" pitchFamily="34" charset="0"/>
            </a:endParaRPr>
          </a:p>
        </p:txBody>
      </p:sp>
      <p:sp>
        <p:nvSpPr>
          <p:cNvPr id="2722831" name="Text Box 15"/>
          <p:cNvSpPr txBox="1">
            <a:spLocks noChangeArrowheads="1"/>
          </p:cNvSpPr>
          <p:nvPr/>
        </p:nvSpPr>
        <p:spPr bwMode="auto">
          <a:xfrm>
            <a:off x="381000" y="68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4.4.1  Is the Third World War Inevitable?</a:t>
            </a:r>
          </a:p>
        </p:txBody>
      </p:sp>
      <p:sp>
        <p:nvSpPr>
          <p:cNvPr id="2722832" name="Rectangle 1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22848" name="Group 32"/>
          <p:cNvGrpSpPr>
            <a:grpSpLocks/>
          </p:cNvGrpSpPr>
          <p:nvPr/>
        </p:nvGrpSpPr>
        <p:grpSpPr bwMode="auto">
          <a:xfrm>
            <a:off x="1524000" y="5592763"/>
            <a:ext cx="6248400" cy="960437"/>
            <a:chOff x="816" y="3553"/>
            <a:chExt cx="3936" cy="605"/>
          </a:xfrm>
        </p:grpSpPr>
        <p:sp>
          <p:nvSpPr>
            <p:cNvPr id="2722834" name="Text Box 18"/>
            <p:cNvSpPr txBox="1">
              <a:spLocks noChangeArrowheads="1"/>
            </p:cNvSpPr>
            <p:nvPr/>
          </p:nvSpPr>
          <p:spPr bwMode="auto">
            <a:xfrm>
              <a:off x="816" y="3553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22835" name="Text Box 19"/>
            <p:cNvSpPr txBox="1">
              <a:spLocks noChangeArrowheads="1"/>
            </p:cNvSpPr>
            <p:nvPr/>
          </p:nvSpPr>
          <p:spPr bwMode="auto">
            <a:xfrm>
              <a:off x="1008" y="3602"/>
              <a:ext cx="3744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At the consummation of human history,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Satan’s side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</a:t>
              </a:r>
              <a:r>
                <a:rPr lang="en-US" sz="20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God’s side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will strive until they each attain sovereignty</a:t>
              </a:r>
              <a:r>
                <a:rPr lang="en-US" sz="2000" dirty="0">
                  <a:solidFill>
                    <a:srgbClr val="FFFF99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over a world</a:t>
              </a:r>
              <a:r>
                <a:rPr lang="en-US" sz="21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6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(p.376).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22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2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2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72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2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2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2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2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2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2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22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22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2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2842" grpId="0" animBg="1"/>
      <p:bldP spid="2722844" grpId="0"/>
      <p:bldP spid="2722830" grpId="0"/>
      <p:bldP spid="272283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7686" name="Group 6"/>
          <p:cNvGrpSpPr>
            <a:grpSpLocks/>
          </p:cNvGrpSpPr>
          <p:nvPr/>
        </p:nvGrpSpPr>
        <p:grpSpPr bwMode="auto">
          <a:xfrm>
            <a:off x="2286000" y="2505075"/>
            <a:ext cx="1371600" cy="628650"/>
            <a:chOff x="1440" y="1962"/>
            <a:chExt cx="864" cy="396"/>
          </a:xfrm>
        </p:grpSpPr>
        <p:sp>
          <p:nvSpPr>
            <p:cNvPr id="2247687" name="AutoShape 7"/>
            <p:cNvSpPr>
              <a:spLocks noChangeArrowheads="1"/>
            </p:cNvSpPr>
            <p:nvPr/>
          </p:nvSpPr>
          <p:spPr bwMode="auto">
            <a:xfrm rot="17872911" flipH="1">
              <a:off x="1824" y="1878"/>
              <a:ext cx="102" cy="858"/>
            </a:xfrm>
            <a:prstGeom prst="downArrow">
              <a:avLst>
                <a:gd name="adj1" fmla="val 50000"/>
                <a:gd name="adj2" fmla="val 210294"/>
              </a:avLst>
            </a:prstGeom>
            <a:solidFill>
              <a:srgbClr val="96969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47688" name="AutoShape 8"/>
            <p:cNvSpPr>
              <a:spLocks noChangeArrowheads="1"/>
            </p:cNvSpPr>
            <p:nvPr/>
          </p:nvSpPr>
          <p:spPr bwMode="auto">
            <a:xfrm rot="3727089" flipH="1" flipV="1">
              <a:off x="1818" y="1584"/>
              <a:ext cx="102" cy="858"/>
            </a:xfrm>
            <a:prstGeom prst="downArrow">
              <a:avLst>
                <a:gd name="adj1" fmla="val 50000"/>
                <a:gd name="adj2" fmla="val 210294"/>
              </a:avLst>
            </a:prstGeom>
            <a:solidFill>
              <a:srgbClr val="96969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247689" name="Group 9"/>
          <p:cNvGrpSpPr>
            <a:grpSpLocks/>
          </p:cNvGrpSpPr>
          <p:nvPr/>
        </p:nvGrpSpPr>
        <p:grpSpPr bwMode="auto">
          <a:xfrm>
            <a:off x="1060450" y="2322513"/>
            <a:ext cx="762000" cy="1017587"/>
            <a:chOff x="668" y="1847"/>
            <a:chExt cx="480" cy="641"/>
          </a:xfrm>
        </p:grpSpPr>
        <p:sp>
          <p:nvSpPr>
            <p:cNvPr id="2247690" name="Line 10"/>
            <p:cNvSpPr>
              <a:spLocks noChangeShapeType="1"/>
            </p:cNvSpPr>
            <p:nvPr/>
          </p:nvSpPr>
          <p:spPr bwMode="auto">
            <a:xfrm rot="18677144" flipH="1">
              <a:off x="901" y="1614"/>
              <a:ext cx="13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7691" name="Line 11"/>
            <p:cNvSpPr>
              <a:spLocks noChangeShapeType="1"/>
            </p:cNvSpPr>
            <p:nvPr/>
          </p:nvSpPr>
          <p:spPr bwMode="auto">
            <a:xfrm rot="2922856" flipH="1" flipV="1">
              <a:off x="901" y="2242"/>
              <a:ext cx="13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7735" name="Oval 55" descr="continents_map_sm_FREE"/>
          <p:cNvSpPr>
            <a:spLocks noChangeArrowheads="1"/>
          </p:cNvSpPr>
          <p:nvPr/>
        </p:nvSpPr>
        <p:spPr bwMode="auto">
          <a:xfrm>
            <a:off x="1219200" y="2286000"/>
            <a:ext cx="1828800" cy="1066800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175">
            <a:solidFill>
              <a:srgbClr val="000000">
                <a:alpha val="3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sp>
        <p:nvSpPr>
          <p:cNvPr id="2247734" name="Oval 54" descr="continents_map_sm_FREE"/>
          <p:cNvSpPr>
            <a:spLocks noChangeArrowheads="1"/>
          </p:cNvSpPr>
          <p:nvPr/>
        </p:nvSpPr>
        <p:spPr bwMode="auto">
          <a:xfrm>
            <a:off x="1219200" y="1219200"/>
            <a:ext cx="6858000" cy="3186113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175">
            <a:solidFill>
              <a:srgbClr val="000066">
                <a:alpha val="3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grpSp>
        <p:nvGrpSpPr>
          <p:cNvPr id="2247692" name="Group 12"/>
          <p:cNvGrpSpPr>
            <a:grpSpLocks/>
          </p:cNvGrpSpPr>
          <p:nvPr/>
        </p:nvGrpSpPr>
        <p:grpSpPr bwMode="auto">
          <a:xfrm>
            <a:off x="546100" y="1600200"/>
            <a:ext cx="1371600" cy="2438400"/>
            <a:chOff x="344" y="1392"/>
            <a:chExt cx="864" cy="1536"/>
          </a:xfrm>
        </p:grpSpPr>
        <p:grpSp>
          <p:nvGrpSpPr>
            <p:cNvPr id="2247693" name="Group 13"/>
            <p:cNvGrpSpPr>
              <a:grpSpLocks/>
            </p:cNvGrpSpPr>
            <p:nvPr/>
          </p:nvGrpSpPr>
          <p:grpSpPr bwMode="auto">
            <a:xfrm>
              <a:off x="344" y="1392"/>
              <a:ext cx="864" cy="474"/>
              <a:chOff x="344" y="1392"/>
              <a:chExt cx="864" cy="474"/>
            </a:xfrm>
          </p:grpSpPr>
          <p:sp>
            <p:nvSpPr>
              <p:cNvPr id="2247694" name="Oval 14"/>
              <p:cNvSpPr>
                <a:spLocks noChangeArrowheads="1"/>
              </p:cNvSpPr>
              <p:nvPr/>
            </p:nvSpPr>
            <p:spPr bwMode="auto">
              <a:xfrm>
                <a:off x="344" y="1392"/>
                <a:ext cx="864" cy="47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EFEFFF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247695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3" y="1523"/>
                <a:ext cx="664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400A8"/>
                    </a:solidFill>
                    <a:effectLst/>
                    <a:latin typeface="Impact"/>
                  </a:rPr>
                  <a:t>God's side</a:t>
                </a:r>
              </a:p>
            </p:txBody>
          </p:sp>
        </p:grpSp>
        <p:grpSp>
          <p:nvGrpSpPr>
            <p:cNvPr id="2247696" name="Group 16"/>
            <p:cNvGrpSpPr>
              <a:grpSpLocks/>
            </p:cNvGrpSpPr>
            <p:nvPr/>
          </p:nvGrpSpPr>
          <p:grpSpPr bwMode="auto">
            <a:xfrm>
              <a:off x="344" y="2454"/>
              <a:ext cx="864" cy="474"/>
              <a:chOff x="344" y="2454"/>
              <a:chExt cx="864" cy="474"/>
            </a:xfrm>
          </p:grpSpPr>
          <p:sp>
            <p:nvSpPr>
              <p:cNvPr id="2247697" name="Oval 17"/>
              <p:cNvSpPr>
                <a:spLocks noChangeArrowheads="1"/>
              </p:cNvSpPr>
              <p:nvPr/>
            </p:nvSpPr>
            <p:spPr bwMode="auto">
              <a:xfrm>
                <a:off x="344" y="2454"/>
                <a:ext cx="864" cy="474"/>
              </a:xfrm>
              <a:prstGeom prst="ellipse">
                <a:avLst/>
              </a:prstGeom>
              <a:gradFill rotWithShape="0">
                <a:gsLst>
                  <a:gs pos="0">
                    <a:srgbClr val="765700"/>
                  </a:gs>
                  <a:gs pos="50000">
                    <a:srgbClr val="3A1D00"/>
                  </a:gs>
                  <a:gs pos="100000">
                    <a:srgbClr val="765700"/>
                  </a:gs>
                </a:gsLst>
                <a:lin ang="54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247698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3" y="2585"/>
                <a:ext cx="664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effectLst/>
                    <a:latin typeface="Impact"/>
                  </a:rPr>
                  <a:t>Satan's side</a:t>
                </a:r>
              </a:p>
            </p:txBody>
          </p:sp>
        </p:grpSp>
      </p:grpSp>
      <p:sp>
        <p:nvSpPr>
          <p:cNvPr id="2247711" name="Text Box 31"/>
          <p:cNvSpPr txBox="1">
            <a:spLocks noChangeArrowheads="1"/>
          </p:cNvSpPr>
          <p:nvPr/>
        </p:nvSpPr>
        <p:spPr bwMode="auto">
          <a:xfrm>
            <a:off x="381000" y="152400"/>
            <a:ext cx="815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000" b="0">
                <a:solidFill>
                  <a:srgbClr val="500028"/>
                </a:solidFill>
                <a:effectLst/>
                <a:latin typeface="Arial Black" pitchFamily="34" charset="0"/>
              </a:rPr>
              <a:t>4.4  The Third World War</a:t>
            </a:r>
            <a:endParaRPr lang="en-US" sz="2300" b="0">
              <a:solidFill>
                <a:srgbClr val="500028"/>
              </a:solidFill>
              <a:effectLst/>
              <a:latin typeface="Arial Black" pitchFamily="34" charset="0"/>
            </a:endParaRPr>
          </a:p>
        </p:txBody>
      </p:sp>
      <p:sp>
        <p:nvSpPr>
          <p:cNvPr id="2247712" name="Text Box 32"/>
          <p:cNvSpPr txBox="1">
            <a:spLocks noChangeArrowheads="1"/>
          </p:cNvSpPr>
          <p:nvPr/>
        </p:nvSpPr>
        <p:spPr bwMode="auto">
          <a:xfrm>
            <a:off x="381000" y="68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>
                <a:solidFill>
                  <a:srgbClr val="500028"/>
                </a:solidFill>
                <a:effectLst/>
                <a:latin typeface="Arial Black" pitchFamily="34" charset="0"/>
              </a:rPr>
              <a:t>4.4.1  Is the Third World War Inevitable?</a:t>
            </a:r>
          </a:p>
        </p:txBody>
      </p:sp>
      <p:sp>
        <p:nvSpPr>
          <p:cNvPr id="2247717" name="Rectangle 37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7721" name="Text Box 41"/>
          <p:cNvSpPr txBox="1">
            <a:spLocks noChangeArrowheads="1"/>
          </p:cNvSpPr>
          <p:nvPr/>
        </p:nvSpPr>
        <p:spPr bwMode="auto">
          <a:xfrm>
            <a:off x="1600200" y="5762625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This is why the </a:t>
            </a:r>
            <a:r>
              <a:rPr lang="en-US" sz="2000" u="sng">
                <a:solidFill>
                  <a:schemeClr val="bg1"/>
                </a:solidFill>
                <a:effectLst/>
                <a:latin typeface="Arial Narrow" pitchFamily="34" charset="0"/>
              </a:rPr>
              <a:t>democratic world</a:t>
            </a: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 and </a:t>
            </a:r>
            <a:r>
              <a:rPr lang="en-US" sz="2000" u="sng">
                <a:solidFill>
                  <a:schemeClr val="bg1"/>
                </a:solidFill>
                <a:effectLst/>
                <a:latin typeface="Arial Narrow" pitchFamily="34" charset="0"/>
              </a:rPr>
              <a:t>communist world</a:t>
            </a:r>
            <a:r>
              <a:rPr lang="en-US" sz="2000">
                <a:solidFill>
                  <a:schemeClr val="bg1"/>
                </a:solidFill>
                <a:effectLst/>
                <a:latin typeface="Arial Narrow" pitchFamily="34" charset="0"/>
              </a:rPr>
              <a:t> stand confronting each other.</a:t>
            </a:r>
            <a:endParaRPr lang="en-US" sz="2000" b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2247722" name="Picture 42" descr="Hammer und Sichel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830513"/>
            <a:ext cx="1371600" cy="1360487"/>
          </a:xfrm>
          <a:prstGeom prst="rect">
            <a:avLst/>
          </a:prstGeom>
          <a:solidFill>
            <a:srgbClr val="FF3300"/>
          </a:solidFill>
        </p:spPr>
      </p:pic>
      <p:pic>
        <p:nvPicPr>
          <p:cNvPr id="2247725" name="Picture 45" descr="Vot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190625"/>
            <a:ext cx="2133600" cy="1476375"/>
          </a:xfrm>
          <a:prstGeom prst="rect">
            <a:avLst/>
          </a:prstGeom>
          <a:noFill/>
        </p:spPr>
      </p:pic>
      <p:grpSp>
        <p:nvGrpSpPr>
          <p:cNvPr id="2247727" name="Group 47"/>
          <p:cNvGrpSpPr>
            <a:grpSpLocks/>
          </p:cNvGrpSpPr>
          <p:nvPr/>
        </p:nvGrpSpPr>
        <p:grpSpPr bwMode="auto">
          <a:xfrm>
            <a:off x="3505200" y="3151188"/>
            <a:ext cx="2208213" cy="744537"/>
            <a:chOff x="2112" y="2411"/>
            <a:chExt cx="1391" cy="469"/>
          </a:xfrm>
        </p:grpSpPr>
        <p:sp>
          <p:nvSpPr>
            <p:cNvPr id="2247728" name="Oval 48"/>
            <p:cNvSpPr>
              <a:spLocks noChangeArrowheads="1"/>
            </p:cNvSpPr>
            <p:nvPr/>
          </p:nvSpPr>
          <p:spPr bwMode="auto">
            <a:xfrm rot="5400000">
              <a:off x="2573" y="1950"/>
              <a:ext cx="469" cy="1391"/>
            </a:xfrm>
            <a:prstGeom prst="ellipse">
              <a:avLst/>
            </a:prstGeom>
            <a:gradFill rotWithShape="0">
              <a:gsLst>
                <a:gs pos="0">
                  <a:srgbClr val="765700"/>
                </a:gs>
                <a:gs pos="50000">
                  <a:srgbClr val="3A1D00"/>
                </a:gs>
                <a:gs pos="100000">
                  <a:srgbClr val="765700"/>
                </a:gs>
              </a:gsLst>
              <a:lin ang="5400000" scaled="1"/>
            </a:gradFill>
            <a:ln w="12700" algn="ctr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47729" name="Text Box 49"/>
            <p:cNvSpPr txBox="1">
              <a:spLocks noChangeArrowheads="1"/>
            </p:cNvSpPr>
            <p:nvPr/>
          </p:nvSpPr>
          <p:spPr bwMode="auto">
            <a:xfrm>
              <a:off x="2132" y="2482"/>
              <a:ext cx="1351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0" dirty="0">
                  <a:solidFill>
                    <a:schemeClr val="bg1"/>
                  </a:solidFill>
                  <a:effectLst/>
                  <a:latin typeface="Impact" pitchFamily="34" charset="0"/>
                </a:rPr>
                <a:t>Communism</a:t>
              </a:r>
            </a:p>
          </p:txBody>
        </p:sp>
      </p:grpSp>
      <p:grpSp>
        <p:nvGrpSpPr>
          <p:cNvPr id="2247730" name="Group 50"/>
          <p:cNvGrpSpPr>
            <a:grpSpLocks/>
          </p:cNvGrpSpPr>
          <p:nvPr/>
        </p:nvGrpSpPr>
        <p:grpSpPr bwMode="auto">
          <a:xfrm>
            <a:off x="3505200" y="1743075"/>
            <a:ext cx="2208213" cy="744538"/>
            <a:chOff x="2112" y="1440"/>
            <a:chExt cx="1391" cy="469"/>
          </a:xfrm>
        </p:grpSpPr>
        <p:sp>
          <p:nvSpPr>
            <p:cNvPr id="2247731" name="Oval 51"/>
            <p:cNvSpPr>
              <a:spLocks noChangeArrowheads="1"/>
            </p:cNvSpPr>
            <p:nvPr/>
          </p:nvSpPr>
          <p:spPr bwMode="auto">
            <a:xfrm rot="5400000">
              <a:off x="2573" y="979"/>
              <a:ext cx="469" cy="139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EFEFFF"/>
                </a:gs>
              </a:gsLst>
              <a:lin ang="2700000" scaled="1"/>
            </a:gradFill>
            <a:ln w="12700" algn="ctr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47732" name="Text Box 52"/>
            <p:cNvSpPr txBox="1">
              <a:spLocks noChangeArrowheads="1"/>
            </p:cNvSpPr>
            <p:nvPr/>
          </p:nvSpPr>
          <p:spPr bwMode="auto">
            <a:xfrm>
              <a:off x="2136" y="1511"/>
              <a:ext cx="1351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Democracy</a:t>
              </a:r>
            </a:p>
          </p:txBody>
        </p:sp>
      </p:grpSp>
      <p:sp>
        <p:nvSpPr>
          <p:cNvPr id="2247736" name="Text Box 56"/>
          <p:cNvSpPr txBox="1">
            <a:spLocks noChangeArrowheads="1"/>
          </p:cNvSpPr>
          <p:nvPr/>
        </p:nvSpPr>
        <p:spPr bwMode="auto">
          <a:xfrm>
            <a:off x="1589088" y="2563813"/>
            <a:ext cx="106997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92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World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4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47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47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24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247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247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4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47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47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4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4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7734" grpId="0" animBg="1"/>
      <p:bldP spid="224772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9747" name="Group 19"/>
          <p:cNvGrpSpPr>
            <a:grpSpLocks/>
          </p:cNvGrpSpPr>
          <p:nvPr/>
        </p:nvGrpSpPr>
        <p:grpSpPr bwMode="auto">
          <a:xfrm>
            <a:off x="3505200" y="1743075"/>
            <a:ext cx="2208213" cy="2152650"/>
            <a:chOff x="2208" y="1098"/>
            <a:chExt cx="1391" cy="1356"/>
          </a:xfrm>
        </p:grpSpPr>
        <p:grpSp>
          <p:nvGrpSpPr>
            <p:cNvPr id="2249748" name="Group 20"/>
            <p:cNvGrpSpPr>
              <a:grpSpLocks/>
            </p:cNvGrpSpPr>
            <p:nvPr/>
          </p:nvGrpSpPr>
          <p:grpSpPr bwMode="auto">
            <a:xfrm>
              <a:off x="2208" y="1985"/>
              <a:ext cx="1391" cy="469"/>
              <a:chOff x="2112" y="2411"/>
              <a:chExt cx="1391" cy="469"/>
            </a:xfrm>
          </p:grpSpPr>
          <p:sp>
            <p:nvSpPr>
              <p:cNvPr id="2249749" name="Oval 21"/>
              <p:cNvSpPr>
                <a:spLocks noChangeArrowheads="1"/>
              </p:cNvSpPr>
              <p:nvPr/>
            </p:nvSpPr>
            <p:spPr bwMode="auto">
              <a:xfrm rot="5400000">
                <a:off x="2573" y="1950"/>
                <a:ext cx="469" cy="1391"/>
              </a:xfrm>
              <a:prstGeom prst="ellipse">
                <a:avLst/>
              </a:prstGeom>
              <a:gradFill rotWithShape="0">
                <a:gsLst>
                  <a:gs pos="0">
                    <a:srgbClr val="765700"/>
                  </a:gs>
                  <a:gs pos="50000">
                    <a:srgbClr val="3A1D00"/>
                  </a:gs>
                  <a:gs pos="100000">
                    <a:srgbClr val="765700"/>
                  </a:gs>
                </a:gsLst>
                <a:lin ang="5400000" scaled="1"/>
              </a:gradFill>
              <a:ln w="1270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49750" name="Text Box 22"/>
              <p:cNvSpPr txBox="1">
                <a:spLocks noChangeArrowheads="1"/>
              </p:cNvSpPr>
              <p:nvPr/>
            </p:nvSpPr>
            <p:spPr bwMode="auto">
              <a:xfrm>
                <a:off x="2132" y="2482"/>
                <a:ext cx="1351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0">
                    <a:solidFill>
                      <a:schemeClr val="bg1"/>
                    </a:solidFill>
                    <a:effectLst/>
                    <a:latin typeface="Impact" pitchFamily="34" charset="0"/>
                  </a:rPr>
                  <a:t>Communism</a:t>
                </a:r>
              </a:p>
            </p:txBody>
          </p:sp>
        </p:grpSp>
        <p:grpSp>
          <p:nvGrpSpPr>
            <p:cNvPr id="2249751" name="Group 23"/>
            <p:cNvGrpSpPr>
              <a:grpSpLocks/>
            </p:cNvGrpSpPr>
            <p:nvPr/>
          </p:nvGrpSpPr>
          <p:grpSpPr bwMode="auto">
            <a:xfrm>
              <a:off x="2208" y="1098"/>
              <a:ext cx="1391" cy="469"/>
              <a:chOff x="2112" y="1440"/>
              <a:chExt cx="1391" cy="469"/>
            </a:xfrm>
          </p:grpSpPr>
          <p:sp>
            <p:nvSpPr>
              <p:cNvPr id="2249752" name="Oval 24"/>
              <p:cNvSpPr>
                <a:spLocks noChangeArrowheads="1"/>
              </p:cNvSpPr>
              <p:nvPr/>
            </p:nvSpPr>
            <p:spPr bwMode="auto">
              <a:xfrm rot="5400000">
                <a:off x="2573" y="979"/>
                <a:ext cx="469" cy="13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EFEFFF"/>
                  </a:gs>
                </a:gsLst>
                <a:lin ang="2700000" scaled="1"/>
              </a:gradFill>
              <a:ln w="12700" algn="ctr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49753" name="Text Box 25"/>
              <p:cNvSpPr txBox="1">
                <a:spLocks noChangeArrowheads="1"/>
              </p:cNvSpPr>
              <p:nvPr/>
            </p:nvSpPr>
            <p:spPr bwMode="auto">
              <a:xfrm>
                <a:off x="2136" y="1511"/>
                <a:ext cx="1351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FFFFFF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0">
                    <a:solidFill>
                      <a:srgbClr val="000099"/>
                    </a:solidFill>
                    <a:effectLst/>
                    <a:latin typeface="Impact" pitchFamily="34" charset="0"/>
                  </a:rPr>
                  <a:t>Democracy</a:t>
                </a:r>
              </a:p>
            </p:txBody>
          </p:sp>
        </p:grpSp>
      </p:grpSp>
      <p:grpSp>
        <p:nvGrpSpPr>
          <p:cNvPr id="2249780" name="Group 52"/>
          <p:cNvGrpSpPr>
            <a:grpSpLocks/>
          </p:cNvGrpSpPr>
          <p:nvPr/>
        </p:nvGrpSpPr>
        <p:grpSpPr bwMode="auto">
          <a:xfrm>
            <a:off x="3505200" y="3151188"/>
            <a:ext cx="2208213" cy="744537"/>
            <a:chOff x="2112" y="2411"/>
            <a:chExt cx="1391" cy="469"/>
          </a:xfrm>
        </p:grpSpPr>
        <p:sp>
          <p:nvSpPr>
            <p:cNvPr id="2249781" name="Oval 53" descr="Hammer and sickle - Symbol of Communism"/>
            <p:cNvSpPr>
              <a:spLocks noChangeArrowheads="1"/>
            </p:cNvSpPr>
            <p:nvPr/>
          </p:nvSpPr>
          <p:spPr bwMode="auto">
            <a:xfrm rot="5400000">
              <a:off x="2573" y="1950"/>
              <a:ext cx="469" cy="1391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12700" algn="ctr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49782" name="Text Box 54"/>
            <p:cNvSpPr txBox="1">
              <a:spLocks noChangeArrowheads="1"/>
            </p:cNvSpPr>
            <p:nvPr/>
          </p:nvSpPr>
          <p:spPr bwMode="auto">
            <a:xfrm>
              <a:off x="2132" y="2482"/>
              <a:ext cx="1351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8398" dir="9206097" algn="ctr" rotWithShape="0">
                <a:srgbClr val="F42E00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Communism</a:t>
              </a:r>
            </a:p>
          </p:txBody>
        </p:sp>
      </p:grpSp>
      <p:grpSp>
        <p:nvGrpSpPr>
          <p:cNvPr id="2249783" name="Group 55"/>
          <p:cNvGrpSpPr>
            <a:grpSpLocks/>
          </p:cNvGrpSpPr>
          <p:nvPr/>
        </p:nvGrpSpPr>
        <p:grpSpPr bwMode="auto">
          <a:xfrm>
            <a:off x="3505200" y="1743075"/>
            <a:ext cx="2208213" cy="744538"/>
            <a:chOff x="2112" y="1440"/>
            <a:chExt cx="1391" cy="469"/>
          </a:xfrm>
        </p:grpSpPr>
        <p:sp>
          <p:nvSpPr>
            <p:cNvPr id="2249784" name="Oval 56" descr="Vote 1"/>
            <p:cNvSpPr>
              <a:spLocks noChangeArrowheads="1"/>
            </p:cNvSpPr>
            <p:nvPr/>
          </p:nvSpPr>
          <p:spPr bwMode="auto">
            <a:xfrm rot="5400000">
              <a:off x="2573" y="979"/>
              <a:ext cx="469" cy="1391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12700" algn="ctr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49785" name="Text Box 57"/>
            <p:cNvSpPr txBox="1">
              <a:spLocks noChangeArrowheads="1"/>
            </p:cNvSpPr>
            <p:nvPr/>
          </p:nvSpPr>
          <p:spPr bwMode="auto">
            <a:xfrm>
              <a:off x="2136" y="1511"/>
              <a:ext cx="1351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25400" dir="10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0">
                  <a:solidFill>
                    <a:srgbClr val="000099"/>
                  </a:solidFill>
                  <a:effectLst/>
                  <a:latin typeface="Impact" pitchFamily="34" charset="0"/>
                </a:rPr>
                <a:t>Democracy</a:t>
              </a:r>
            </a:p>
          </p:txBody>
        </p:sp>
      </p:grpSp>
      <p:grpSp>
        <p:nvGrpSpPr>
          <p:cNvPr id="2249734" name="Group 6"/>
          <p:cNvGrpSpPr>
            <a:grpSpLocks/>
          </p:cNvGrpSpPr>
          <p:nvPr/>
        </p:nvGrpSpPr>
        <p:grpSpPr bwMode="auto">
          <a:xfrm>
            <a:off x="2286000" y="2505075"/>
            <a:ext cx="1371600" cy="628650"/>
            <a:chOff x="1440" y="1962"/>
            <a:chExt cx="864" cy="396"/>
          </a:xfrm>
        </p:grpSpPr>
        <p:sp>
          <p:nvSpPr>
            <p:cNvPr id="2249735" name="AutoShape 7"/>
            <p:cNvSpPr>
              <a:spLocks noChangeArrowheads="1"/>
            </p:cNvSpPr>
            <p:nvPr/>
          </p:nvSpPr>
          <p:spPr bwMode="auto">
            <a:xfrm rot="17872911" flipH="1">
              <a:off x="1824" y="1878"/>
              <a:ext cx="102" cy="858"/>
            </a:xfrm>
            <a:prstGeom prst="downArrow">
              <a:avLst>
                <a:gd name="adj1" fmla="val 50000"/>
                <a:gd name="adj2" fmla="val 210294"/>
              </a:avLst>
            </a:prstGeom>
            <a:solidFill>
              <a:srgbClr val="96969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49736" name="AutoShape 8"/>
            <p:cNvSpPr>
              <a:spLocks noChangeArrowheads="1"/>
            </p:cNvSpPr>
            <p:nvPr/>
          </p:nvSpPr>
          <p:spPr bwMode="auto">
            <a:xfrm rot="3727089" flipH="1" flipV="1">
              <a:off x="1818" y="1584"/>
              <a:ext cx="102" cy="858"/>
            </a:xfrm>
            <a:prstGeom prst="downArrow">
              <a:avLst>
                <a:gd name="adj1" fmla="val 50000"/>
                <a:gd name="adj2" fmla="val 210294"/>
              </a:avLst>
            </a:prstGeom>
            <a:solidFill>
              <a:srgbClr val="96969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lnSpc>
                  <a:spcPct val="100000"/>
                </a:lnSpc>
              </a:pPr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249737" name="Group 9"/>
          <p:cNvGrpSpPr>
            <a:grpSpLocks/>
          </p:cNvGrpSpPr>
          <p:nvPr/>
        </p:nvGrpSpPr>
        <p:grpSpPr bwMode="auto">
          <a:xfrm>
            <a:off x="1060450" y="2322513"/>
            <a:ext cx="762000" cy="1017587"/>
            <a:chOff x="668" y="1847"/>
            <a:chExt cx="480" cy="641"/>
          </a:xfrm>
        </p:grpSpPr>
        <p:sp>
          <p:nvSpPr>
            <p:cNvPr id="2249738" name="Line 10"/>
            <p:cNvSpPr>
              <a:spLocks noChangeShapeType="1"/>
            </p:cNvSpPr>
            <p:nvPr/>
          </p:nvSpPr>
          <p:spPr bwMode="auto">
            <a:xfrm rot="18677144" flipH="1">
              <a:off x="901" y="1614"/>
              <a:ext cx="13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9739" name="Line 11"/>
            <p:cNvSpPr>
              <a:spLocks noChangeShapeType="1"/>
            </p:cNvSpPr>
            <p:nvPr/>
          </p:nvSpPr>
          <p:spPr bwMode="auto">
            <a:xfrm rot="2922856" flipH="1" flipV="1">
              <a:off x="901" y="2242"/>
              <a:ext cx="13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49740" name="Group 12"/>
          <p:cNvGrpSpPr>
            <a:grpSpLocks/>
          </p:cNvGrpSpPr>
          <p:nvPr/>
        </p:nvGrpSpPr>
        <p:grpSpPr bwMode="auto">
          <a:xfrm>
            <a:off x="546100" y="1600200"/>
            <a:ext cx="1371600" cy="2438400"/>
            <a:chOff x="344" y="1392"/>
            <a:chExt cx="864" cy="1536"/>
          </a:xfrm>
        </p:grpSpPr>
        <p:grpSp>
          <p:nvGrpSpPr>
            <p:cNvPr id="2249741" name="Group 13"/>
            <p:cNvGrpSpPr>
              <a:grpSpLocks/>
            </p:cNvGrpSpPr>
            <p:nvPr/>
          </p:nvGrpSpPr>
          <p:grpSpPr bwMode="auto">
            <a:xfrm>
              <a:off x="344" y="1392"/>
              <a:ext cx="864" cy="474"/>
              <a:chOff x="344" y="1392"/>
              <a:chExt cx="864" cy="474"/>
            </a:xfrm>
          </p:grpSpPr>
          <p:sp>
            <p:nvSpPr>
              <p:cNvPr id="2249742" name="Oval 14"/>
              <p:cNvSpPr>
                <a:spLocks noChangeArrowheads="1"/>
              </p:cNvSpPr>
              <p:nvPr/>
            </p:nvSpPr>
            <p:spPr bwMode="auto">
              <a:xfrm>
                <a:off x="344" y="1392"/>
                <a:ext cx="864" cy="47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EFEFFF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249743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3" y="1523"/>
                <a:ext cx="664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400A8"/>
                    </a:solidFill>
                    <a:effectLst/>
                    <a:latin typeface="Impact"/>
                  </a:rPr>
                  <a:t>God's side</a:t>
                </a:r>
              </a:p>
            </p:txBody>
          </p:sp>
        </p:grpSp>
        <p:grpSp>
          <p:nvGrpSpPr>
            <p:cNvPr id="2249744" name="Group 16"/>
            <p:cNvGrpSpPr>
              <a:grpSpLocks/>
            </p:cNvGrpSpPr>
            <p:nvPr/>
          </p:nvGrpSpPr>
          <p:grpSpPr bwMode="auto">
            <a:xfrm>
              <a:off x="344" y="2454"/>
              <a:ext cx="864" cy="474"/>
              <a:chOff x="344" y="2454"/>
              <a:chExt cx="864" cy="474"/>
            </a:xfrm>
          </p:grpSpPr>
          <p:sp>
            <p:nvSpPr>
              <p:cNvPr id="2249745" name="Oval 17"/>
              <p:cNvSpPr>
                <a:spLocks noChangeArrowheads="1"/>
              </p:cNvSpPr>
              <p:nvPr/>
            </p:nvSpPr>
            <p:spPr bwMode="auto">
              <a:xfrm>
                <a:off x="344" y="2454"/>
                <a:ext cx="864" cy="474"/>
              </a:xfrm>
              <a:prstGeom prst="ellipse">
                <a:avLst/>
              </a:prstGeom>
              <a:gradFill rotWithShape="0">
                <a:gsLst>
                  <a:gs pos="0">
                    <a:srgbClr val="765700"/>
                  </a:gs>
                  <a:gs pos="50000">
                    <a:srgbClr val="3A1D00"/>
                  </a:gs>
                  <a:gs pos="100000">
                    <a:srgbClr val="765700"/>
                  </a:gs>
                </a:gsLst>
                <a:lin ang="54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>
                  <a:lnSpc>
                    <a:spcPct val="100000"/>
                  </a:lnSpc>
                </a:pPr>
                <a:endParaRPr lang="en-US" sz="4800">
                  <a:solidFill>
                    <a:srgbClr val="6600CC"/>
                  </a:solidFill>
                  <a:effectLst/>
                  <a:latin typeface="Impact" pitchFamily="34" charset="0"/>
                </a:endParaRPr>
              </a:p>
            </p:txBody>
          </p:sp>
          <p:sp>
            <p:nvSpPr>
              <p:cNvPr id="2249746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3" y="2585"/>
                <a:ext cx="664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effectLst/>
                    <a:latin typeface="Impact"/>
                  </a:rPr>
                  <a:t>Satan's side</a:t>
                </a:r>
              </a:p>
            </p:txBody>
          </p:sp>
        </p:grpSp>
      </p:grpSp>
      <p:sp>
        <p:nvSpPr>
          <p:cNvPr id="2249759" name="Text Box 31"/>
          <p:cNvSpPr txBox="1">
            <a:spLocks noChangeArrowheads="1"/>
          </p:cNvSpPr>
          <p:nvPr/>
        </p:nvSpPr>
        <p:spPr bwMode="auto">
          <a:xfrm>
            <a:off x="381000" y="152400"/>
            <a:ext cx="815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3000" b="0" dirty="0">
                <a:solidFill>
                  <a:srgbClr val="500028"/>
                </a:solidFill>
                <a:effectLst/>
                <a:latin typeface="Arial Black" pitchFamily="34" charset="0"/>
              </a:rPr>
              <a:t>4.4  The Third World War</a:t>
            </a:r>
            <a:endParaRPr lang="en-US" sz="2300" b="0" dirty="0">
              <a:solidFill>
                <a:srgbClr val="500028"/>
              </a:solidFill>
              <a:effectLst/>
              <a:latin typeface="Arial Black" pitchFamily="34" charset="0"/>
            </a:endParaRPr>
          </a:p>
        </p:txBody>
      </p:sp>
      <p:sp>
        <p:nvSpPr>
          <p:cNvPr id="2249760" name="Text Box 32"/>
          <p:cNvSpPr txBox="1">
            <a:spLocks noChangeArrowheads="1"/>
          </p:cNvSpPr>
          <p:nvPr/>
        </p:nvSpPr>
        <p:spPr bwMode="auto">
          <a:xfrm>
            <a:off x="381000" y="68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 b="0" u="sng" dirty="0">
                <a:solidFill>
                  <a:srgbClr val="500028"/>
                </a:solidFill>
                <a:effectLst/>
                <a:latin typeface="Arial Black" pitchFamily="34" charset="0"/>
              </a:rPr>
              <a:t>4.4.1  Is the Third World War Inevitable?</a:t>
            </a:r>
          </a:p>
        </p:txBody>
      </p:sp>
      <p:sp>
        <p:nvSpPr>
          <p:cNvPr id="2249765" name="Rectangle 37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49769" name="Group 41"/>
          <p:cNvGrpSpPr>
            <a:grpSpLocks/>
          </p:cNvGrpSpPr>
          <p:nvPr/>
        </p:nvGrpSpPr>
        <p:grpSpPr bwMode="auto">
          <a:xfrm>
            <a:off x="1143000" y="5684838"/>
            <a:ext cx="6858000" cy="715962"/>
            <a:chOff x="528" y="3504"/>
            <a:chExt cx="4320" cy="451"/>
          </a:xfrm>
        </p:grpSpPr>
        <p:sp>
          <p:nvSpPr>
            <p:cNvPr id="2249767" name="Text Box 39"/>
            <p:cNvSpPr txBox="1">
              <a:spLocks noChangeArrowheads="1"/>
            </p:cNvSpPr>
            <p:nvPr/>
          </p:nvSpPr>
          <p:spPr bwMode="auto">
            <a:xfrm>
              <a:off x="528" y="3504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55000"/>
                </a:lnSpc>
              </a:pPr>
              <a:r>
                <a:rPr lang="en-US" sz="44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49768" name="Text Box 40"/>
            <p:cNvSpPr txBox="1">
              <a:spLocks noChangeArrowheads="1"/>
            </p:cNvSpPr>
            <p:nvPr/>
          </p:nvSpPr>
          <p:spPr bwMode="auto">
            <a:xfrm>
              <a:off x="768" y="3553"/>
              <a:ext cx="408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sz="2100">
                  <a:solidFill>
                    <a:schemeClr val="bg1"/>
                  </a:solidFill>
                  <a:effectLst/>
                  <a:latin typeface="Arial Narrow" pitchFamily="34" charset="0"/>
                </a:rPr>
                <a:t>Consequently, it became inevitable that there be world wars, first to divide and then to unify these two worlds.</a:t>
              </a:r>
              <a:endParaRPr lang="en-US" sz="21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2249786" name="Group 58"/>
          <p:cNvGrpSpPr>
            <a:grpSpLocks/>
          </p:cNvGrpSpPr>
          <p:nvPr/>
        </p:nvGrpSpPr>
        <p:grpSpPr bwMode="auto">
          <a:xfrm>
            <a:off x="6019800" y="1190625"/>
            <a:ext cx="2133600" cy="3000375"/>
            <a:chOff x="3792" y="750"/>
            <a:chExt cx="1344" cy="1890"/>
          </a:xfrm>
        </p:grpSpPr>
        <p:pic>
          <p:nvPicPr>
            <p:cNvPr id="2249772" name="Picture 44" descr="Hammer und Sichel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" y="1783"/>
              <a:ext cx="864" cy="857"/>
            </a:xfrm>
            <a:prstGeom prst="rect">
              <a:avLst/>
            </a:prstGeom>
            <a:solidFill>
              <a:srgbClr val="FF3300"/>
            </a:solidFill>
          </p:spPr>
        </p:pic>
        <p:pic>
          <p:nvPicPr>
            <p:cNvPr id="2249773" name="Picture 45" descr="Vot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2" y="750"/>
              <a:ext cx="1344" cy="930"/>
            </a:xfrm>
            <a:prstGeom prst="rect">
              <a:avLst/>
            </a:prstGeom>
            <a:noFill/>
          </p:spPr>
        </p:pic>
      </p:grpSp>
      <p:sp>
        <p:nvSpPr>
          <p:cNvPr id="2249790" name="Oval 62" descr="continents_map_sm_FREE"/>
          <p:cNvSpPr>
            <a:spLocks noChangeArrowheads="1"/>
          </p:cNvSpPr>
          <p:nvPr/>
        </p:nvSpPr>
        <p:spPr bwMode="auto">
          <a:xfrm>
            <a:off x="1219200" y="2286000"/>
            <a:ext cx="1828800" cy="1066800"/>
          </a:xfrm>
          <a:prstGeom prst="ellipse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3175">
            <a:solidFill>
              <a:srgbClr val="000000">
                <a:alpha val="3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endParaRPr lang="en-US" sz="600" b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endParaRPr lang="en-US" sz="2400" b="0">
              <a:solidFill>
                <a:srgbClr val="003300"/>
              </a:solidFill>
              <a:effectLst/>
              <a:latin typeface="Impact" pitchFamily="34" charset="0"/>
            </a:endParaRPr>
          </a:p>
        </p:txBody>
      </p:sp>
      <p:sp>
        <p:nvSpPr>
          <p:cNvPr id="2249788" name="Text Box 60"/>
          <p:cNvSpPr txBox="1">
            <a:spLocks noChangeArrowheads="1"/>
          </p:cNvSpPr>
          <p:nvPr/>
        </p:nvSpPr>
        <p:spPr bwMode="auto">
          <a:xfrm>
            <a:off x="1589088" y="2563813"/>
            <a:ext cx="106997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8398" dir="92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World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4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249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49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49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4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4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49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pyru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pyru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69568</TotalTime>
  <Words>7551</Words>
  <Application>Microsoft PowerPoint</Application>
  <PresentationFormat>On-screen Show (4:3)</PresentationFormat>
  <Paragraphs>1528</Paragraphs>
  <Slides>112</Slides>
  <Notes>112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3" baseType="lpstr">
      <vt:lpstr>Arial</vt:lpstr>
      <vt:lpstr>Arial Black</vt:lpstr>
      <vt:lpstr>Papyrus</vt:lpstr>
      <vt:lpstr>Arial Narrow</vt:lpstr>
      <vt:lpstr>Times New Roman</vt:lpstr>
      <vt:lpstr>CommonBullets</vt:lpstr>
      <vt:lpstr>Impact</vt:lpstr>
      <vt:lpstr>Eurostile</vt:lpstr>
      <vt:lpstr>Fette Engschrift</vt:lpstr>
      <vt:lpstr>Arial Rounded MT Bold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 - Chapter 3</dc:title>
  <dc:subject>The Periods in Providential History and the Determination of Their Length</dc:subject>
  <dc:creator>Eleonore de Watteville</dc:creator>
  <cp:lastModifiedBy>Eleonore</cp:lastModifiedBy>
  <cp:revision>1399</cp:revision>
  <dcterms:created xsi:type="dcterms:W3CDTF">2004-06-14T05:04:04Z</dcterms:created>
  <dcterms:modified xsi:type="dcterms:W3CDTF">2008-08-05T02:40:39Z</dcterms:modified>
</cp:coreProperties>
</file>