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18DB"/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20C0-DAB5-446C-BB5E-B6B88496221C}" type="datetimeFigureOut">
              <a:rPr lang="en-US" smtClean="0"/>
              <a:pPr/>
              <a:t>6/20/2008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2C0C-7B6C-4219-B25D-8D6A25BCE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20C0-DAB5-446C-BB5E-B6B88496221C}" type="datetimeFigureOut">
              <a:rPr lang="en-US" smtClean="0"/>
              <a:pPr/>
              <a:t>6/20/2008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2C0C-7B6C-4219-B25D-8D6A25BCE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20C0-DAB5-446C-BB5E-B6B88496221C}" type="datetimeFigureOut">
              <a:rPr lang="en-US" smtClean="0"/>
              <a:pPr/>
              <a:t>6/20/2008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2C0C-7B6C-4219-B25D-8D6A25BCE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20C0-DAB5-446C-BB5E-B6B88496221C}" type="datetimeFigureOut">
              <a:rPr lang="en-US" smtClean="0"/>
              <a:pPr/>
              <a:t>6/20/2008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2C0C-7B6C-4219-B25D-8D6A25BCE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20C0-DAB5-446C-BB5E-B6B88496221C}" type="datetimeFigureOut">
              <a:rPr lang="en-US" smtClean="0"/>
              <a:pPr/>
              <a:t>6/20/2008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2C0C-7B6C-4219-B25D-8D6A25BCE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20C0-DAB5-446C-BB5E-B6B88496221C}" type="datetimeFigureOut">
              <a:rPr lang="en-US" smtClean="0"/>
              <a:pPr/>
              <a:t>6/20/2008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2C0C-7B6C-4219-B25D-8D6A25BCE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20C0-DAB5-446C-BB5E-B6B88496221C}" type="datetimeFigureOut">
              <a:rPr lang="en-US" smtClean="0"/>
              <a:pPr/>
              <a:t>6/20/2008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2C0C-7B6C-4219-B25D-8D6A25BCE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20C0-DAB5-446C-BB5E-B6B88496221C}" type="datetimeFigureOut">
              <a:rPr lang="en-US" smtClean="0"/>
              <a:pPr/>
              <a:t>6/20/2008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2C0C-7B6C-4219-B25D-8D6A25BCE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20C0-DAB5-446C-BB5E-B6B88496221C}" type="datetimeFigureOut">
              <a:rPr lang="en-US" smtClean="0"/>
              <a:pPr/>
              <a:t>6/20/2008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2C0C-7B6C-4219-B25D-8D6A25BCE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20C0-DAB5-446C-BB5E-B6B88496221C}" type="datetimeFigureOut">
              <a:rPr lang="en-US" smtClean="0"/>
              <a:pPr/>
              <a:t>6/20/2008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2C0C-7B6C-4219-B25D-8D6A25BCE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20C0-DAB5-446C-BB5E-B6B88496221C}" type="datetimeFigureOut">
              <a:rPr lang="en-US" smtClean="0"/>
              <a:pPr/>
              <a:t>6/20/2008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752C0C-7B6C-4219-B25D-8D6A25BCE2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0620C0-DAB5-446C-BB5E-B6B88496221C}" type="datetimeFigureOut">
              <a:rPr lang="en-US" smtClean="0"/>
              <a:pPr/>
              <a:t>6/20/2008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752C0C-7B6C-4219-B25D-8D6A25BCE21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715436" cy="228601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The Spirituality of </a:t>
            </a:r>
            <a:r>
              <a:rPr lang="ko-KR" altLang="en-US" sz="4000" dirty="0" smtClean="0">
                <a:solidFill>
                  <a:schemeClr val="tx1"/>
                </a:solidFill>
              </a:rPr>
              <a:t>천일국</a:t>
            </a:r>
            <a:r>
              <a:rPr lang="en-US" sz="4000" dirty="0" smtClean="0">
                <a:solidFill>
                  <a:schemeClr val="tx1"/>
                </a:solidFill>
              </a:rPr>
              <a:t> (</a:t>
            </a:r>
            <a:r>
              <a:rPr lang="en-US" sz="4000" dirty="0" err="1" smtClean="0">
                <a:solidFill>
                  <a:schemeClr val="tx1"/>
                </a:solidFill>
              </a:rPr>
              <a:t>Cheon</a:t>
            </a:r>
            <a:r>
              <a:rPr lang="en-US" sz="4000" dirty="0" smtClean="0">
                <a:solidFill>
                  <a:schemeClr val="tx1"/>
                </a:solidFill>
              </a:rPr>
              <a:t> Il </a:t>
            </a:r>
            <a:r>
              <a:rPr lang="en-US" sz="4000" dirty="0" err="1" smtClean="0">
                <a:solidFill>
                  <a:schemeClr val="tx1"/>
                </a:solidFill>
              </a:rPr>
              <a:t>Guk</a:t>
            </a:r>
            <a:r>
              <a:rPr lang="en-US" sz="4000" dirty="0" smtClean="0">
                <a:solidFill>
                  <a:schemeClr val="tx1"/>
                </a:solidFill>
              </a:rPr>
              <a:t>)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Dr. David Carlson, March to June, 2008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2071678"/>
            <a:ext cx="8286808" cy="4500594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 Rounded MT Bold" pitchFamily="34" charset="0"/>
              </a:rPr>
              <a:t>Goals of the course were to undertake a systematic, but reflective, study of the spirituality of </a:t>
            </a:r>
            <a:r>
              <a:rPr lang="ko-KR" altLang="en-US" sz="2000" dirty="0" smtClean="0">
                <a:latin typeface="Arial Rounded MT Bold" pitchFamily="34" charset="0"/>
              </a:rPr>
              <a:t>천일국</a:t>
            </a:r>
            <a:r>
              <a:rPr lang="en-US" sz="2000" dirty="0" smtClean="0">
                <a:latin typeface="Arial Rounded MT Bold" pitchFamily="34" charset="0"/>
              </a:rPr>
              <a:t> (Kingdom of Heaven on Earth):</a:t>
            </a:r>
          </a:p>
          <a:p>
            <a:pPr algn="l"/>
            <a:endParaRPr lang="en-US" sz="2000" dirty="0" smtClean="0">
              <a:latin typeface="Arial Rounded MT Bold" pitchFamily="34" charset="0"/>
            </a:endParaRPr>
          </a:p>
          <a:p>
            <a:pPr algn="l"/>
            <a:r>
              <a:rPr lang="en-US" sz="2000" dirty="0" smtClean="0">
                <a:latin typeface="Arial Rounded MT Bold" pitchFamily="34" charset="0"/>
              </a:rPr>
              <a:t>1. To gain a deeper appreciation of the elements of a spirituality</a:t>
            </a:r>
          </a:p>
          <a:p>
            <a:pPr algn="l"/>
            <a:r>
              <a:rPr lang="en-US" sz="2000" dirty="0" smtClean="0">
                <a:latin typeface="Arial Rounded MT Bold" pitchFamily="34" charset="0"/>
              </a:rPr>
              <a:t>2. To understand, and to adopt a </a:t>
            </a:r>
            <a:r>
              <a:rPr lang="ko-KR" altLang="en-US" sz="2000" dirty="0" smtClean="0">
                <a:latin typeface="Arial Rounded MT Bold" pitchFamily="34" charset="0"/>
              </a:rPr>
              <a:t>천일국</a:t>
            </a:r>
            <a:r>
              <a:rPr lang="en-US" sz="2000" dirty="0" smtClean="0">
                <a:latin typeface="Arial Rounded MT Bold" pitchFamily="34" charset="0"/>
              </a:rPr>
              <a:t> spirituality</a:t>
            </a:r>
          </a:p>
          <a:p>
            <a:pPr algn="l"/>
            <a:r>
              <a:rPr lang="en-US" sz="2000" dirty="0" smtClean="0">
                <a:latin typeface="Arial Rounded MT Bold" pitchFamily="34" charset="0"/>
              </a:rPr>
              <a:t> </a:t>
            </a:r>
            <a:endParaRPr lang="en-US" sz="2000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algn="l"/>
            <a:r>
              <a:rPr lang="en-US" sz="2000" dirty="0" smtClean="0">
                <a:solidFill>
                  <a:srgbClr val="FFFF66"/>
                </a:solidFill>
                <a:latin typeface="Arial Rounded MT Bold" pitchFamily="34" charset="0"/>
              </a:rPr>
              <a:t>Textbooks and Reference books used were the Peace Messages (</a:t>
            </a:r>
            <a:r>
              <a:rPr lang="ko-KR" altLang="en-US" sz="2000" dirty="0" smtClean="0">
                <a:solidFill>
                  <a:srgbClr val="FFFF66"/>
                </a:solidFill>
                <a:latin typeface="Arial Rounded MT Bold" pitchFamily="34" charset="0"/>
              </a:rPr>
              <a:t>평화훈경</a:t>
            </a:r>
            <a:r>
              <a:rPr lang="en-US" sz="2000" dirty="0" smtClean="0">
                <a:solidFill>
                  <a:srgbClr val="FFFF66"/>
                </a:solidFill>
                <a:latin typeface="Arial Rounded MT Bold" pitchFamily="34" charset="0"/>
              </a:rPr>
              <a:t>), </a:t>
            </a:r>
            <a:r>
              <a:rPr lang="ko-KR" altLang="en-US" sz="2000" dirty="0" smtClean="0">
                <a:solidFill>
                  <a:srgbClr val="FFFF66"/>
                </a:solidFill>
                <a:latin typeface="Arial Rounded MT Bold" pitchFamily="34" charset="0"/>
              </a:rPr>
              <a:t>천성경</a:t>
            </a:r>
            <a:endParaRPr lang="en-US" altLang="ko-KR" sz="2000" dirty="0" smtClean="0">
              <a:solidFill>
                <a:srgbClr val="FFFF66"/>
              </a:solidFill>
              <a:latin typeface="Arial Rounded MT Bold" pitchFamily="34" charset="0"/>
            </a:endParaRPr>
          </a:p>
          <a:p>
            <a:pPr algn="l"/>
            <a:r>
              <a:rPr lang="ko-KR" altLang="en-US" sz="2000" dirty="0" smtClean="0">
                <a:solidFill>
                  <a:srgbClr val="FFFF66"/>
                </a:solidFill>
                <a:latin typeface="Arial Rounded MT Bold" pitchFamily="34" charset="0"/>
              </a:rPr>
              <a:t>훈독회</a:t>
            </a:r>
            <a:r>
              <a:rPr lang="en-US" sz="2000" dirty="0" smtClean="0">
                <a:solidFill>
                  <a:srgbClr val="FFFF66"/>
                </a:solidFill>
                <a:latin typeface="Arial Rounded MT Bold" pitchFamily="34" charset="0"/>
              </a:rPr>
              <a:t> (Gathering for Reading and Learning Series), 12 volumes</a:t>
            </a:r>
          </a:p>
          <a:p>
            <a:pPr marL="457200" indent="-457200" algn="l">
              <a:buAutoNum type="arabicPeriod"/>
            </a:pPr>
            <a:endParaRPr lang="en-US" sz="2000" dirty="0" smtClean="0">
              <a:solidFill>
                <a:srgbClr val="FFFF66"/>
              </a:solidFill>
              <a:latin typeface="Arial Rounded MT Bold" pitchFamily="34" charset="0"/>
            </a:endParaRPr>
          </a:p>
          <a:p>
            <a:pPr algn="l"/>
            <a:r>
              <a:rPr lang="en-US" sz="2000" dirty="0" smtClean="0">
                <a:solidFill>
                  <a:srgbClr val="FFFF66"/>
                </a:solidFill>
                <a:latin typeface="Arial Rounded MT Bold" pitchFamily="34" charset="0"/>
              </a:rPr>
              <a:t>True Father’s speeches &amp; Dae Mo Nim’s speeches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 Spirituality of </a:t>
            </a:r>
            <a:r>
              <a:rPr lang="ko-KR" altLang="en-US" dirty="0" smtClean="0">
                <a:solidFill>
                  <a:srgbClr val="002060"/>
                </a:solidFill>
              </a:rPr>
              <a:t>천일국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577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dirty="0" smtClean="0">
                <a:solidFill>
                  <a:srgbClr val="FC18DB"/>
                </a:solidFill>
                <a:latin typeface="Arial" pitchFamily="34" charset="0"/>
                <a:cs typeface="Arial" pitchFamily="34" charset="0"/>
              </a:rPr>
              <a:t>천일국 </a:t>
            </a:r>
            <a:r>
              <a:rPr lang="en-US" altLang="ko-KR" dirty="0" smtClean="0">
                <a:solidFill>
                  <a:srgbClr val="FC18DB"/>
                </a:solidFill>
                <a:latin typeface="Arial" pitchFamily="34" charset="0"/>
                <a:cs typeface="Arial" pitchFamily="34" charset="0"/>
              </a:rPr>
              <a:t>Home Life: Parents and Children</a:t>
            </a:r>
          </a:p>
          <a:p>
            <a:pPr algn="ctr">
              <a:buNone/>
            </a:pPr>
            <a:r>
              <a:rPr lang="en-US" altLang="ko-KR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family is the school of love and textbook of love</a:t>
            </a:r>
          </a:p>
          <a:p>
            <a:pPr algn="ctr">
              <a:buNone/>
            </a:pPr>
            <a:endParaRPr lang="en-US" altLang="ko-KR" sz="9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Education, raising children and parent/child relationship</a:t>
            </a:r>
          </a:p>
          <a:p>
            <a:pPr algn="ctr">
              <a:buNone/>
            </a:pP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Education by example</a:t>
            </a:r>
          </a:p>
          <a:p>
            <a:pPr algn="ctr">
              <a:buNone/>
            </a:pPr>
            <a:endParaRPr lang="en-US" altLang="ko-KR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o-KR" altLang="en-US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천성경 </a:t>
            </a: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Book 4, Chapter 9: True Education for Children</a:t>
            </a:r>
          </a:p>
          <a:p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Sun </a:t>
            </a:r>
            <a:r>
              <a:rPr lang="en-US" altLang="ko-KR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Myung</a:t>
            </a: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Moon’s Philosophy of Education</a:t>
            </a:r>
          </a:p>
          <a:p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Gathering for Reading and Learning Series </a:t>
            </a:r>
            <a:r>
              <a:rPr lang="en-US" altLang="ko-KR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Vol</a:t>
            </a: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4: Unification Family Life</a:t>
            </a:r>
          </a:p>
          <a:p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Gathering for R &amp; L Series </a:t>
            </a:r>
            <a:r>
              <a:rPr lang="en-US" altLang="ko-KR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Vol</a:t>
            </a: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5: Raising Children in God’s Will</a:t>
            </a:r>
          </a:p>
          <a:p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Gathering for R &amp; L Series </a:t>
            </a:r>
            <a:r>
              <a:rPr lang="en-US" altLang="ko-KR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Vol</a:t>
            </a: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8: The Way for a True Child</a:t>
            </a:r>
          </a:p>
          <a:p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Raising Children of Peace (Farley and Betsy Jones)</a:t>
            </a:r>
          </a:p>
          <a:p>
            <a:pPr lvl="1"/>
            <a:r>
              <a:rPr lang="en-US" altLang="ko-KR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Strong Fathers, Strong Daughters (Meg Meeker)</a:t>
            </a:r>
          </a:p>
          <a:p>
            <a:pPr lvl="1"/>
            <a:r>
              <a:rPr lang="en-US" altLang="ko-KR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“The 100 Simple Secrets of Happy Families” (David </a:t>
            </a:r>
            <a:r>
              <a:rPr lang="en-US" altLang="ko-KR" sz="17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Niven</a:t>
            </a:r>
            <a:r>
              <a:rPr lang="en-US" altLang="ko-KR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>
              <a:buNone/>
            </a:pPr>
            <a:endParaRPr lang="en-US" altLang="ko-KR" sz="1800" dirty="0" smtClean="0"/>
          </a:p>
          <a:p>
            <a:pPr algn="ctr">
              <a:buNone/>
            </a:pPr>
            <a:endParaRPr lang="en-US" altLang="ko-KR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800" dirty="0">
              <a:solidFill>
                <a:srgbClr val="FC18DB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 Spirituality of </a:t>
            </a:r>
            <a:r>
              <a:rPr lang="ko-KR" altLang="en-US" dirty="0" smtClean="0">
                <a:solidFill>
                  <a:srgbClr val="002060"/>
                </a:solidFill>
              </a:rPr>
              <a:t>천일국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572560" cy="49292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2400" b="1" dirty="0" smtClean="0">
                <a:solidFill>
                  <a:srgbClr val="FC18DB"/>
                </a:solidFill>
                <a:latin typeface="Arial" pitchFamily="34" charset="0"/>
                <a:cs typeface="Arial" pitchFamily="34" charset="0"/>
              </a:rPr>
              <a:t>Daily Life as a Citizen of </a:t>
            </a:r>
            <a:r>
              <a:rPr lang="ko-KR" altLang="en-US" sz="2400" b="1" dirty="0" smtClean="0">
                <a:solidFill>
                  <a:srgbClr val="FC18DB"/>
                </a:solidFill>
                <a:latin typeface="Arial" pitchFamily="34" charset="0"/>
                <a:cs typeface="Arial" pitchFamily="34" charset="0"/>
              </a:rPr>
              <a:t>천일국</a:t>
            </a:r>
            <a:r>
              <a:rPr lang="en-US" altLang="ko-KR" sz="2400" b="1" dirty="0" smtClean="0">
                <a:solidFill>
                  <a:srgbClr val="FC18DB"/>
                </a:solidFill>
                <a:latin typeface="Arial" pitchFamily="34" charset="0"/>
                <a:cs typeface="Arial" pitchFamily="34" charset="0"/>
              </a:rPr>
              <a:t>: Society</a:t>
            </a:r>
          </a:p>
          <a:p>
            <a:pPr algn="ctr">
              <a:buNone/>
            </a:pPr>
            <a:endParaRPr lang="en-US" altLang="ko-KR" sz="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altLang="ko-K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Divine Principle:</a:t>
            </a:r>
          </a:p>
          <a:p>
            <a:pPr>
              <a:buNone/>
            </a:pP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economical, political &amp; ethical society, based on the ideal family, is a society of:</a:t>
            </a:r>
          </a:p>
          <a:p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Interdependence</a:t>
            </a:r>
          </a:p>
          <a:p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Mutual prosperity</a:t>
            </a:r>
          </a:p>
          <a:p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Universally shared 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values</a:t>
            </a:r>
          </a:p>
          <a:p>
            <a:endParaRPr lang="en-US" altLang="ko-KR" sz="1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altLang="ko-K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Unification </a:t>
            </a:r>
            <a:r>
              <a:rPr lang="en-US" altLang="ko-K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Thought: 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(centered on God) speaks  about the Principles of: </a:t>
            </a:r>
          </a:p>
          <a:p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Mutual Existence (economy)</a:t>
            </a:r>
          </a:p>
          <a:p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Prosperity (political)</a:t>
            </a:r>
          </a:p>
          <a:p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Righteousness (ethical)</a:t>
            </a:r>
          </a:p>
          <a:p>
            <a:endParaRPr lang="en-US" altLang="ko-KR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altLang="ko-KR" sz="1800" dirty="0" smtClean="0"/>
          </a:p>
          <a:p>
            <a:pPr algn="ctr">
              <a:buNone/>
            </a:pPr>
            <a:endParaRPr lang="en-US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 Spirituality of </a:t>
            </a:r>
            <a:r>
              <a:rPr lang="ko-KR" altLang="en-US" dirty="0" smtClean="0">
                <a:solidFill>
                  <a:srgbClr val="002060"/>
                </a:solidFill>
              </a:rPr>
              <a:t>천일국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en-US" sz="5800" b="1" dirty="0" smtClean="0">
                <a:solidFill>
                  <a:srgbClr val="FC18DB"/>
                </a:solidFill>
                <a:latin typeface="Arial" pitchFamily="34" charset="0"/>
                <a:cs typeface="Arial" pitchFamily="34" charset="0"/>
              </a:rPr>
              <a:t>Spirituality:  Not only to talk about it, but actually “do” it</a:t>
            </a:r>
          </a:p>
          <a:p>
            <a:pPr>
              <a:buNone/>
            </a:pPr>
            <a:endParaRPr lang="en-US" sz="3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5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* To understand the ideal</a:t>
            </a:r>
          </a:p>
          <a:p>
            <a:pPr>
              <a:buNone/>
            </a:pPr>
            <a:r>
              <a:rPr lang="en-US" sz="5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* To sees the reality of life (our own individual/family life)</a:t>
            </a:r>
          </a:p>
          <a:p>
            <a:pPr>
              <a:buNone/>
            </a:pPr>
            <a:endParaRPr lang="en-US" sz="55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5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Eliminate all judgments and accusations</a:t>
            </a:r>
          </a:p>
          <a:p>
            <a:endParaRPr lang="en-US" sz="55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5800" b="1" dirty="0" smtClean="0">
                <a:solidFill>
                  <a:srgbClr val="FC18DB"/>
                </a:solidFill>
                <a:latin typeface="Arial" pitchFamily="34" charset="0"/>
                <a:cs typeface="Arial" pitchFamily="34" charset="0"/>
              </a:rPr>
              <a:t>Dae Mo Nim’s 7 points to overcome fallen nature:</a:t>
            </a:r>
            <a:endParaRPr lang="en-US" sz="5800" dirty="0" smtClean="0">
              <a:solidFill>
                <a:srgbClr val="FC18DB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55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5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Unity between husband and wife to make an ideal family</a:t>
            </a:r>
          </a:p>
          <a:p>
            <a:r>
              <a:rPr lang="en-US" sz="5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Rid fallen nature, </a:t>
            </a:r>
            <a:r>
              <a:rPr lang="en-US" sz="5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change ourselves</a:t>
            </a:r>
            <a:r>
              <a:rPr lang="en-US" sz="5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become ideal people &amp; family</a:t>
            </a:r>
          </a:p>
          <a:p>
            <a:r>
              <a:rPr lang="en-US" sz="5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Never smoke, drink, or take drugs</a:t>
            </a:r>
          </a:p>
          <a:p>
            <a:r>
              <a:rPr lang="en-US" sz="5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 not fall</a:t>
            </a:r>
          </a:p>
          <a:p>
            <a:r>
              <a:rPr lang="en-US" sz="5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Never misuse public money, or public things; tithe</a:t>
            </a:r>
          </a:p>
          <a:p>
            <a:r>
              <a:rPr lang="en-US" sz="5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Don’t hurt anyone’s heart (feelings)</a:t>
            </a:r>
          </a:p>
          <a:p>
            <a:r>
              <a:rPr lang="en-US" sz="5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Attend church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 Spirituality of </a:t>
            </a:r>
            <a:r>
              <a:rPr lang="ko-KR" altLang="en-US" dirty="0" smtClean="0">
                <a:solidFill>
                  <a:srgbClr val="002060"/>
                </a:solidFill>
              </a:rPr>
              <a:t>천일국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2700" b="1" dirty="0" smtClean="0">
                <a:solidFill>
                  <a:srgbClr val="FC18DB"/>
                </a:solidFill>
                <a:latin typeface="Arial" pitchFamily="34" charset="0"/>
                <a:cs typeface="Arial" pitchFamily="34" charset="0"/>
              </a:rPr>
              <a:t>7 fundamental duties and mission for every citizen of </a:t>
            </a:r>
            <a:r>
              <a:rPr lang="ko-KR" altLang="en-US" sz="2700" b="1" dirty="0" smtClean="0">
                <a:solidFill>
                  <a:srgbClr val="FC18DB"/>
                </a:solidFill>
                <a:latin typeface="Arial" pitchFamily="34" charset="0"/>
                <a:cs typeface="Arial" pitchFamily="34" charset="0"/>
              </a:rPr>
              <a:t>천일국</a:t>
            </a:r>
            <a:endParaRPr lang="en-US" sz="2700" dirty="0" smtClean="0">
              <a:solidFill>
                <a:srgbClr val="FC18DB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700" b="1" dirty="0" smtClean="0">
                <a:solidFill>
                  <a:srgbClr val="FC18DB"/>
                </a:solidFill>
                <a:latin typeface="Arial" pitchFamily="34" charset="0"/>
                <a:cs typeface="Arial" pitchFamily="34" charset="0"/>
              </a:rPr>
              <a:t>(the Path by which they must live) from the PM # 5 Peace Palace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US" sz="1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About the family:</a:t>
            </a:r>
          </a:p>
          <a:p>
            <a:pPr lvl="1"/>
            <a:r>
              <a:rPr lang="en-US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generations to live together</a:t>
            </a:r>
          </a:p>
          <a:p>
            <a:pPr lvl="1"/>
            <a:r>
              <a:rPr lang="en-US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Establish a true family and raise true children</a:t>
            </a:r>
          </a:p>
          <a:p>
            <a:pPr lvl="1"/>
            <a:r>
              <a:rPr lang="en-US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Protect and bequeath God’s lineage intact, generation to generation</a:t>
            </a:r>
          </a:p>
          <a:p>
            <a:pPr lvl="1">
              <a:buNone/>
            </a:pPr>
            <a:endParaRPr lang="en-US" sz="1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Live with our mind &amp; body united as one. True Father’s motto:         </a:t>
            </a:r>
            <a:r>
              <a:rPr lang="en-US" sz="27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“Before I desire to have dominion over the universe, I must first gain dominion over myself” </a:t>
            </a:r>
            <a:r>
              <a:rPr lang="en-US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(follow conscience, control sex organ) PM # 10</a:t>
            </a:r>
          </a:p>
          <a:p>
            <a:pPr>
              <a:buNone/>
            </a:pPr>
            <a:r>
              <a:rPr lang="en-US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Educate all people and guide them all into the </a:t>
            </a:r>
            <a:r>
              <a:rPr lang="ko-KR" altLang="en-US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천일국 </a:t>
            </a:r>
            <a:r>
              <a:rPr lang="en-US" altLang="ko-KR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era</a:t>
            </a:r>
            <a:endParaRPr lang="en-US" sz="27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Live in harmony with the spirit world, preparing for eternity</a:t>
            </a:r>
          </a:p>
          <a:p>
            <a:pPr>
              <a:buNone/>
            </a:pPr>
            <a:r>
              <a:rPr lang="en-US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Use our talents and abilities for the sake of the whole; no selfish individualism (tithe)</a:t>
            </a:r>
          </a:p>
          <a:p>
            <a:pPr>
              <a:buNone/>
            </a:pPr>
            <a:r>
              <a:rPr lang="en-US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 Take care of and love nature</a:t>
            </a:r>
          </a:p>
          <a:p>
            <a:pPr>
              <a:buNone/>
            </a:pPr>
            <a:r>
              <a:rPr lang="en-US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7. Make this era blossom and bear fruit in blessing and glory</a:t>
            </a:r>
          </a:p>
          <a:p>
            <a:pPr>
              <a:buNone/>
            </a:pPr>
            <a:r>
              <a:rPr lang="en-US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7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Family spirituality:</a:t>
            </a:r>
            <a:r>
              <a:rPr lang="en-US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 great realms of heart; 3 great kingships; </a:t>
            </a:r>
          </a:p>
          <a:p>
            <a:pPr>
              <a:buNone/>
            </a:pPr>
            <a:r>
              <a:rPr lang="en-US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   True Family Values (Family Pledge)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 Spirituality of </a:t>
            </a:r>
            <a:r>
              <a:rPr lang="ko-KR" altLang="en-US" dirty="0" smtClean="0">
                <a:solidFill>
                  <a:srgbClr val="002060"/>
                </a:solidFill>
              </a:rPr>
              <a:t>천일국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63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2800" dirty="0" smtClean="0">
                <a:solidFill>
                  <a:srgbClr val="FC18DB"/>
                </a:solidFill>
                <a:latin typeface="Arial" pitchFamily="34" charset="0"/>
                <a:cs typeface="Arial" pitchFamily="34" charset="0"/>
              </a:rPr>
              <a:t>The Importance of Understanding God’s Heart</a:t>
            </a:r>
          </a:p>
          <a:p>
            <a:pPr algn="ctr">
              <a:buNone/>
            </a:pPr>
            <a:endParaRPr lang="en-US" altLang="ko-KR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altLang="ko-KR" sz="2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Conceptual, intellectual, theological Understanding</a:t>
            </a:r>
          </a:p>
          <a:p>
            <a:pPr marL="457200" indent="-457200">
              <a:buAutoNum type="arabicPeriod"/>
            </a:pPr>
            <a:r>
              <a:rPr lang="en-US" altLang="ko-KR" sz="2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Philosophical (Unification Thought)</a:t>
            </a:r>
          </a:p>
          <a:p>
            <a:pPr marL="457200" indent="-457200">
              <a:buAutoNum type="arabicPeriod"/>
            </a:pPr>
            <a:r>
              <a:rPr lang="en-US" altLang="ko-KR" sz="2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Morality and ethically (Ethics)</a:t>
            </a:r>
          </a:p>
          <a:p>
            <a:pPr marL="457200" indent="-457200">
              <a:buAutoNum type="arabicPeriod"/>
            </a:pPr>
            <a:r>
              <a:rPr lang="en-US" altLang="ko-KR" sz="2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Practical &amp; Spiritual Understanding (prayer/meditation &amp; action)</a:t>
            </a:r>
          </a:p>
          <a:p>
            <a:pPr marL="457200" indent="-457200">
              <a:buAutoNum type="arabicPeriod"/>
            </a:pPr>
            <a:r>
              <a:rPr lang="en-US" altLang="ko-KR" sz="2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Effective Understanding of God’s Heart</a:t>
            </a:r>
          </a:p>
          <a:p>
            <a:pPr>
              <a:buNone/>
            </a:pPr>
            <a:r>
              <a:rPr lang="en-US" altLang="ko-KR" sz="2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=&gt; My daily effort (will and action) to actualize true love </a:t>
            </a:r>
          </a:p>
          <a:p>
            <a:pPr>
              <a:buNone/>
            </a:pPr>
            <a:r>
              <a:rPr lang="en-US" altLang="ko-KR" sz="2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 (life for the sake of others) in my daily life, family,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en-US" sz="4500" dirty="0" smtClean="0">
                <a:solidFill>
                  <a:srgbClr val="002060"/>
                </a:solidFill>
              </a:rPr>
              <a:t>The Spirituality of </a:t>
            </a:r>
            <a:r>
              <a:rPr lang="ko-KR" altLang="en-US" sz="4500" dirty="0" smtClean="0">
                <a:solidFill>
                  <a:srgbClr val="002060"/>
                </a:solidFill>
              </a:rPr>
              <a:t>천일국 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2800" dirty="0" smtClean="0">
                <a:solidFill>
                  <a:srgbClr val="FC18DB"/>
                </a:solidFill>
                <a:latin typeface="Arial" pitchFamily="34" charset="0"/>
                <a:cs typeface="Arial" pitchFamily="34" charset="0"/>
              </a:rPr>
              <a:t>Uniting the Physical World and the Spirit World</a:t>
            </a:r>
          </a:p>
          <a:p>
            <a:pPr algn="ctr">
              <a:buNone/>
            </a:pPr>
            <a:endParaRPr lang="en-US" sz="1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Family Pledge # 5: </a:t>
            </a:r>
            <a:r>
              <a:rPr lang="en-US" altLang="ko-K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“ to strive everyday to advance the unification of the spirit world and the physical world as subject and object partners, by centering on true love.”</a:t>
            </a:r>
          </a:p>
          <a:p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Peace Message # 5. </a:t>
            </a:r>
            <a:r>
              <a:rPr lang="en-US" altLang="ko-KR" sz="20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True Father says:</a:t>
            </a:r>
          </a:p>
          <a:p>
            <a:pPr>
              <a:buNone/>
            </a:pP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  <a:r>
              <a:rPr lang="en-US" altLang="ko-K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“… even </a:t>
            </a:r>
            <a:r>
              <a:rPr lang="en-US" altLang="ko-K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 the spiritual world we are destined to go on living in our spiritual bodies, and to form and maintain close relationships with all phenomena of the Spiritual World.” 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(PM # 12, 184) </a:t>
            </a:r>
          </a:p>
          <a:p>
            <a:r>
              <a:rPr lang="en-US" altLang="ko-K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“…Be ever mindful to live in harmony with the spirit world. Communicate in prayer with the heavenly world with sincerity and dedication…” 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(PM # 5, 76) </a:t>
            </a:r>
          </a:p>
          <a:p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Book: </a:t>
            </a:r>
            <a:r>
              <a:rPr lang="en-US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Earthly Life &amp; the Spiritual World 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Dr. Sang Hun Lee</a:t>
            </a:r>
          </a:p>
          <a:p>
            <a:endParaRPr lang="en-US" altLang="ko-K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altLang="ko-KR" sz="2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 Spirituality of </a:t>
            </a:r>
            <a:r>
              <a:rPr lang="ko-KR" altLang="en-US" dirty="0" smtClean="0">
                <a:solidFill>
                  <a:srgbClr val="002060"/>
                </a:solidFill>
              </a:rPr>
              <a:t>천일국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2800" dirty="0" smtClean="0">
                <a:solidFill>
                  <a:srgbClr val="FC18DB"/>
                </a:solidFill>
                <a:latin typeface="Arial" pitchFamily="34" charset="0"/>
                <a:cs typeface="Arial" pitchFamily="34" charset="0"/>
              </a:rPr>
              <a:t>Daily Home Life of a Citizen of </a:t>
            </a:r>
            <a:r>
              <a:rPr lang="ko-KR" altLang="en-US" sz="2800" dirty="0" smtClean="0">
                <a:solidFill>
                  <a:srgbClr val="FC18DB"/>
                </a:solidFill>
                <a:latin typeface="Arial" pitchFamily="34" charset="0"/>
                <a:cs typeface="Arial" pitchFamily="34" charset="0"/>
              </a:rPr>
              <a:t>천일국</a:t>
            </a:r>
            <a:endParaRPr lang="en-US" altLang="ko-KR" sz="2800" dirty="0" smtClean="0">
              <a:solidFill>
                <a:srgbClr val="FC18DB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altLang="ko-KR" sz="10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altLang="ko-K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 our daily life, we are involved with people and things</a:t>
            </a:r>
          </a:p>
          <a:p>
            <a:pPr algn="ctr">
              <a:buNone/>
            </a:pPr>
            <a:endParaRPr lang="en-US" altLang="ko-KR" sz="1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Family altar, Family prayer</a:t>
            </a:r>
          </a:p>
          <a:p>
            <a:pPr lvl="1"/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Family development and relationships</a:t>
            </a:r>
          </a:p>
          <a:p>
            <a:pPr lvl="1"/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Relationships with Words (Love and Blessings)</a:t>
            </a:r>
          </a:p>
          <a:p>
            <a:pPr lvl="1"/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True Father’s State of Mind in Loving All Things</a:t>
            </a:r>
          </a:p>
          <a:p>
            <a:pPr lvl="2"/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 our home: furniture, telephone, electricity, water …</a:t>
            </a:r>
          </a:p>
          <a:p>
            <a:pPr lvl="2"/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Relationship with food, meals …</a:t>
            </a:r>
          </a:p>
          <a:p>
            <a:pPr lvl="2"/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Posture while standing, walking, sitting, sleeping …</a:t>
            </a:r>
          </a:p>
          <a:p>
            <a:pPr lvl="2"/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Our “look” face, clothes, shoes 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 Spirituality of </a:t>
            </a:r>
            <a:r>
              <a:rPr lang="ko-KR" altLang="en-US" dirty="0" smtClean="0">
                <a:solidFill>
                  <a:srgbClr val="002060"/>
                </a:solidFill>
              </a:rPr>
              <a:t>천일국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329642" cy="507209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altLang="ko-KR" sz="3900" dirty="0" smtClean="0">
                <a:solidFill>
                  <a:srgbClr val="FC18DB"/>
                </a:solidFill>
                <a:latin typeface="Arial" pitchFamily="34" charset="0"/>
                <a:cs typeface="Arial" pitchFamily="34" charset="0"/>
              </a:rPr>
              <a:t>Husband and Wife</a:t>
            </a:r>
          </a:p>
          <a:p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How do a husband and wife love each other?</a:t>
            </a:r>
          </a:p>
          <a:p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Communication is vitally important</a:t>
            </a:r>
          </a:p>
          <a:p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31 Practical Ways to Love Your Wife (Husband)</a:t>
            </a:r>
          </a:p>
          <a:p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“Home” is a Happy Place</a:t>
            </a:r>
          </a:p>
          <a:p>
            <a:endParaRPr lang="en-US" altLang="ko-KR" sz="9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altLang="ko-KR" sz="1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 children, their parents are “God” during their young life</a:t>
            </a:r>
          </a:p>
          <a:p>
            <a:pPr>
              <a:buNone/>
            </a:pPr>
            <a:r>
              <a:rPr lang="en-US" altLang="ko-KR" sz="1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Children find </a:t>
            </a: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security, safety, happiness, comfort at home with their parents</a:t>
            </a:r>
          </a:p>
          <a:p>
            <a:pPr>
              <a:buNone/>
            </a:pPr>
            <a:r>
              <a:rPr lang="en-US" altLang="ko-KR" sz="1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Parents find </a:t>
            </a: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great joy and fulfillment in their children</a:t>
            </a:r>
          </a:p>
          <a:p>
            <a:pPr>
              <a:buNone/>
            </a:pPr>
            <a:endParaRPr lang="en-US" altLang="ko-KR" sz="9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home is to be without fear, pain, anxiety, anger, etc. but instead a place of joy and happiness, freedom and comfort, creativity and unity, a place of learning and excitement, a place of wonderful, happy, unforgettable memories which realizes the “home” of  </a:t>
            </a:r>
            <a:r>
              <a:rPr lang="ko-KR" altLang="en-US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천일국 </a:t>
            </a: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spirituality</a:t>
            </a:r>
          </a:p>
          <a:p>
            <a:endParaRPr lang="en-US" altLang="ko-KR" sz="9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Seminars &amp; Books on the subject:</a:t>
            </a:r>
          </a:p>
          <a:p>
            <a:pPr lvl="1"/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Act of Marriage (Tim and Beverly </a:t>
            </a:r>
            <a:r>
              <a:rPr lang="en-US" altLang="ko-KR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LaHaye</a:t>
            </a: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1978)</a:t>
            </a:r>
          </a:p>
          <a:p>
            <a:pPr lvl="1"/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True Love, Sex and Health (Dr. Masuda, 2008) </a:t>
            </a:r>
          </a:p>
          <a:p>
            <a:pPr algn="ctr">
              <a:buNone/>
            </a:pPr>
            <a:endParaRPr lang="en-US" sz="3600" dirty="0">
              <a:solidFill>
                <a:srgbClr val="FC18DB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 Spirituality of </a:t>
            </a:r>
            <a:r>
              <a:rPr lang="ko-KR" altLang="en-US" dirty="0" smtClean="0">
                <a:solidFill>
                  <a:srgbClr val="002060"/>
                </a:solidFill>
              </a:rPr>
              <a:t>천일국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ko-KR" altLang="en-US" sz="5100" dirty="0" smtClean="0">
                <a:solidFill>
                  <a:srgbClr val="FC18DB"/>
                </a:solidFill>
                <a:latin typeface="Arial" pitchFamily="34" charset="0"/>
                <a:cs typeface="Arial" pitchFamily="34" charset="0"/>
              </a:rPr>
              <a:t>천일국</a:t>
            </a:r>
            <a:r>
              <a:rPr lang="en-US" altLang="ko-KR" sz="5100" dirty="0" smtClean="0">
                <a:solidFill>
                  <a:srgbClr val="FC18DB"/>
                </a:solidFill>
                <a:latin typeface="Arial" pitchFamily="34" charset="0"/>
                <a:cs typeface="Arial" pitchFamily="34" charset="0"/>
              </a:rPr>
              <a:t>: A Life of Reporting to God</a:t>
            </a:r>
          </a:p>
          <a:p>
            <a:pPr algn="ctr">
              <a:buNone/>
            </a:pPr>
            <a:endParaRPr lang="en-US" altLang="ko-KR" sz="1700" dirty="0" smtClean="0">
              <a:solidFill>
                <a:srgbClr val="FC18DB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29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1960: </a:t>
            </a:r>
            <a:r>
              <a:rPr lang="en-US" altLang="ko-KR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Parent’s Day &amp; Children’s Day, </a:t>
            </a:r>
            <a:r>
              <a:rPr lang="en-US" altLang="ko-KR" sz="29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1963: </a:t>
            </a:r>
            <a:r>
              <a:rPr lang="en-US" altLang="ko-KR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Day of All Things, </a:t>
            </a:r>
            <a:r>
              <a:rPr lang="en-US" altLang="ko-KR" sz="29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1968: </a:t>
            </a:r>
            <a:r>
              <a:rPr lang="en-US" altLang="ko-KR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God’s Day	</a:t>
            </a:r>
          </a:p>
          <a:p>
            <a:pPr>
              <a:buNone/>
            </a:pPr>
            <a:r>
              <a:rPr lang="en-US" altLang="ko-KR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1985 – 1992 = True Father’s responsibility </a:t>
            </a:r>
            <a:r>
              <a:rPr lang="en-US" altLang="ko-KR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(from 1985.08.15 Il Sung Il)</a:t>
            </a:r>
          </a:p>
          <a:p>
            <a:pPr>
              <a:buNone/>
            </a:pPr>
            <a:r>
              <a:rPr lang="en-US" altLang="ko-KR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1992 – 1999 = True Mother’s responsibility (World Tour) + Proclamation of CTA</a:t>
            </a:r>
          </a:p>
          <a:p>
            <a:r>
              <a:rPr lang="en-US" altLang="ko-KR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1994 05 01 Family Pledge</a:t>
            </a:r>
          </a:p>
          <a:p>
            <a:r>
              <a:rPr lang="en-US" altLang="ko-KR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1995 01 19 Start of </a:t>
            </a:r>
            <a:r>
              <a:rPr lang="en-US" altLang="ko-KR" sz="2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CheongPyeong</a:t>
            </a:r>
            <a:r>
              <a:rPr lang="en-US" altLang="ko-KR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Providence with HJN and DMN</a:t>
            </a:r>
          </a:p>
          <a:p>
            <a:r>
              <a:rPr lang="en-US" altLang="ko-KR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1999 	        Start of liberation of ancestors</a:t>
            </a:r>
          </a:p>
          <a:p>
            <a:r>
              <a:rPr lang="en-US" altLang="ko-KR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1999.03.21 Satan (Lucifer) surrendered to True Parents and to God (1999.05.14)</a:t>
            </a:r>
          </a:p>
          <a:p>
            <a:r>
              <a:rPr lang="en-US" altLang="ko-KR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1999.09.09 End of Satan’s dominion (Liberation Day of Cosmic Unification)</a:t>
            </a:r>
          </a:p>
          <a:p>
            <a:endParaRPr lang="en-US" altLang="ko-KR" sz="15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altLang="ko-KR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1999 – 2006 = Saints responsibility to restore Kingship (nation)</a:t>
            </a:r>
          </a:p>
          <a:p>
            <a:r>
              <a:rPr lang="en-US" altLang="ko-KR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1999.9.10 True Father educates BCFs  with the </a:t>
            </a:r>
            <a:r>
              <a:rPr lang="en-US" altLang="ko-KR" sz="2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authority to convey the Blessing</a:t>
            </a:r>
          </a:p>
          <a:p>
            <a:pPr>
              <a:buNone/>
            </a:pPr>
            <a:r>
              <a:rPr lang="en-US" altLang="ko-KR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ko-KR" sz="2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Pray, REPORT to God in our own name &amp; </a:t>
            </a:r>
            <a:r>
              <a:rPr lang="en-US" altLang="ko-KR" sz="29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Aju</a:t>
            </a:r>
            <a:r>
              <a:rPr lang="en-US" altLang="ko-KR" sz="2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late August 2006</a:t>
            </a:r>
          </a:p>
          <a:p>
            <a:pPr>
              <a:buNone/>
            </a:pPr>
            <a:endParaRPr lang="en-US" altLang="ko-KR" sz="15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altLang="ko-KR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2000.9.14 Registration Blessing, 2001.1.13 God’s coronation ceremony</a:t>
            </a:r>
          </a:p>
          <a:p>
            <a:pPr lvl="2"/>
            <a:r>
              <a:rPr lang="en-US" altLang="ko-K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Keep purity (Absolute sex) </a:t>
            </a:r>
          </a:p>
          <a:p>
            <a:pPr lvl="2"/>
            <a:r>
              <a:rPr lang="en-US" altLang="ko-K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 not misuse public property,</a:t>
            </a:r>
          </a:p>
          <a:p>
            <a:pPr lvl="2"/>
            <a:r>
              <a:rPr lang="en-US" altLang="ko-K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 not hurt peoples’ heart</a:t>
            </a:r>
          </a:p>
          <a:p>
            <a:pPr lvl="1"/>
            <a:endParaRPr lang="en-US" altLang="ko-KR" sz="17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altLang="ko-KR" sz="2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Flow of heavenly fortune and heavenly blessing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 Spirituality of </a:t>
            </a:r>
            <a:r>
              <a:rPr lang="ko-KR" altLang="en-US" dirty="0" smtClean="0">
                <a:solidFill>
                  <a:srgbClr val="002060"/>
                </a:solidFill>
              </a:rPr>
              <a:t>천일국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429684" cy="47463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2800" dirty="0" smtClean="0">
                <a:solidFill>
                  <a:srgbClr val="FC18DB"/>
                </a:solidFill>
                <a:latin typeface="Arial" pitchFamily="34" charset="0"/>
                <a:cs typeface="Arial" pitchFamily="34" charset="0"/>
              </a:rPr>
              <a:t>Spirituality of </a:t>
            </a:r>
            <a:r>
              <a:rPr lang="ko-KR" altLang="en-US" sz="2800" dirty="0" smtClean="0">
                <a:solidFill>
                  <a:srgbClr val="FC18DB"/>
                </a:solidFill>
                <a:latin typeface="Arial" pitchFamily="34" charset="0"/>
                <a:cs typeface="Arial" pitchFamily="34" charset="0"/>
              </a:rPr>
              <a:t>천일국 </a:t>
            </a:r>
            <a:r>
              <a:rPr lang="en-US" altLang="ko-KR" sz="2800" dirty="0" smtClean="0">
                <a:solidFill>
                  <a:srgbClr val="FC18DB"/>
                </a:solidFill>
                <a:latin typeface="Arial" pitchFamily="34" charset="0"/>
                <a:cs typeface="Arial" pitchFamily="34" charset="0"/>
              </a:rPr>
              <a:t>As Expressed in Ritual Life</a:t>
            </a:r>
          </a:p>
          <a:p>
            <a:pPr algn="ctr">
              <a:buNone/>
            </a:pPr>
            <a:r>
              <a:rPr lang="en-US" altLang="ko-KR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Everything must be connected with God and True Parents</a:t>
            </a:r>
          </a:p>
          <a:p>
            <a:pPr algn="ctr">
              <a:buNone/>
            </a:pPr>
            <a:endParaRPr lang="en-US" altLang="ko-KR" sz="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spirit world works with and through ritual:</a:t>
            </a:r>
          </a:p>
          <a:p>
            <a:pPr>
              <a:lnSpc>
                <a:spcPct val="90000"/>
              </a:lnSpc>
            </a:pP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Depends on our attitude, seriousness, heart of attendance &amp; attention we find inspiration, energy, tears, feelings of determination, repentance …</a:t>
            </a:r>
          </a:p>
          <a:p>
            <a:pPr>
              <a:lnSpc>
                <a:spcPct val="90000"/>
              </a:lnSpc>
            </a:pPr>
            <a:endParaRPr lang="en-US" altLang="ko-KR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We must nurture a mind of absolute faith, love, and obedience in ritual</a:t>
            </a:r>
          </a:p>
          <a:p>
            <a:pPr>
              <a:lnSpc>
                <a:spcPct val="90000"/>
              </a:lnSpc>
            </a:pP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Rev. </a:t>
            </a:r>
            <a:r>
              <a:rPr lang="en-US" altLang="ko-KR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Kwak</a:t>
            </a: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(1987): “Rituals can lose their spirituality”</a:t>
            </a:r>
          </a:p>
          <a:p>
            <a:pPr>
              <a:lnSpc>
                <a:spcPct val="90000"/>
              </a:lnSpc>
            </a:pPr>
            <a:endParaRPr lang="en-US" altLang="ko-KR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altLang="ko-KR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Ritual is very important in the nurture of </a:t>
            </a:r>
            <a:r>
              <a:rPr lang="ko-KR" altLang="en-US" sz="1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천일국</a:t>
            </a:r>
            <a:endParaRPr lang="en-US" altLang="ko-KR" sz="19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None/>
            </a:pPr>
            <a:endParaRPr lang="en-US" altLang="ko-KR" sz="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True Father asks we observe </a:t>
            </a:r>
            <a:r>
              <a:rPr lang="en-US" altLang="ko-KR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Hoon</a:t>
            </a: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Dok</a:t>
            </a: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Hae</a:t>
            </a: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19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Ahn</a:t>
            </a: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Shi Il, Sunday worship at church, tithing, prayer, live for the sake for others</a:t>
            </a:r>
          </a:p>
          <a:p>
            <a:pPr>
              <a:lnSpc>
                <a:spcPct val="90000"/>
              </a:lnSpc>
              <a:buNone/>
            </a:pPr>
            <a:endParaRPr lang="en-US" altLang="ko-KR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These are all rituals, but they are the </a:t>
            </a:r>
            <a:r>
              <a:rPr lang="en-US" altLang="ko-KR" sz="19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highest level</a:t>
            </a: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of ritual, designed to make us </a:t>
            </a:r>
            <a:r>
              <a:rPr lang="ko-KR" altLang="en-US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천일국 </a:t>
            </a:r>
            <a:r>
              <a:rPr lang="en-US" altLang="ko-KR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citizens to help us make spiritual progress.</a:t>
            </a:r>
          </a:p>
          <a:p>
            <a:pPr algn="ctr">
              <a:buNone/>
            </a:pPr>
            <a:endParaRPr lang="en-US" sz="2800" dirty="0">
              <a:solidFill>
                <a:srgbClr val="FC18DB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578</TotalTime>
  <Words>858</Words>
  <Application>Microsoft Office PowerPoint</Application>
  <PresentationFormat>On-screen Show (4:3)</PresentationFormat>
  <Paragraphs>159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The Spirituality of 천일국 (Cheon Il Guk) Dr. David Carlson, March to June, 2008 </vt:lpstr>
      <vt:lpstr>The Spirituality of 천일국 </vt:lpstr>
      <vt:lpstr>The Spirituality of 천일국 </vt:lpstr>
      <vt:lpstr>The Spirituality of 천일국 </vt:lpstr>
      <vt:lpstr>The Spirituality of 천일국 </vt:lpstr>
      <vt:lpstr>The Spirituality of 천일국 </vt:lpstr>
      <vt:lpstr>The Spirituality of 천일국 </vt:lpstr>
      <vt:lpstr>The Spirituality of 천일국 </vt:lpstr>
      <vt:lpstr>The Spirituality of 천일국 </vt:lpstr>
      <vt:lpstr>The Spirituality of 천일국 </vt:lpstr>
      <vt:lpstr>The Spirituality of 천일국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60</cp:revision>
  <dcterms:created xsi:type="dcterms:W3CDTF">2008-06-19T17:20:15Z</dcterms:created>
  <dcterms:modified xsi:type="dcterms:W3CDTF">2008-06-20T20:06:04Z</dcterms:modified>
</cp:coreProperties>
</file>