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12C91-8F1E-47EB-9E70-70E517F0EDF8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EF7ED-60C9-4777-9704-768BCC68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801518-3FF0-42DD-9D97-7DEFEFE42701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2969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354232-4FD0-4525-8A9B-A9D8D8EFEF74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072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311D33-5C97-4DFE-AA3E-CBB63FDB699F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174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121551-D4E8-4FEE-9E4A-A4C746023C7E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277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DD894F-238F-4E2A-B886-46E62E1AA8B0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379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801654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F91E1D-E51F-40AF-85BF-78224FE6B360}" type="slidenum">
              <a:rPr lang="en-US" sz="1200" kern="0">
                <a:solidFill>
                  <a:srgbClr val="00000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pPr algn="r" defTabSz="801654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US" sz="1200" kern="0">
              <a:solidFill>
                <a:srgbClr val="000000"/>
              </a:solidFill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3481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Gudrun\AppData\Local\Microsoft\Windows\Temporary Internet Files\Content.IE5\EY932ZM1\flowe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41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Gudrun\AppData\Local\Microsoft\Windows\Temporary Internet Files\Content.IE5\EY932ZM1\flowe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56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13025" y="31654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32300" y="31654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05313" y="13843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32075" y="13652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2019300" y="23844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>
                  <a:solidFill>
                    <a:srgbClr val="FFFFD9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Garamond" panose="02020404030301010803" pitchFamily="18" charset="0"/>
                  <a:cs typeface="Arial"/>
                </a:rPr>
                <a:t>Mind</a:t>
              </a:r>
            </a:p>
          </p:txBody>
        </p:sp>
      </p:grpSp>
      <p:grpSp>
        <p:nvGrpSpPr>
          <p:cNvPr id="3079" name="Group 9"/>
          <p:cNvGrpSpPr>
            <a:grpSpLocks/>
          </p:cNvGrpSpPr>
          <p:nvPr/>
        </p:nvGrpSpPr>
        <p:grpSpPr bwMode="auto">
          <a:xfrm>
            <a:off x="5354638" y="23844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>
                  <a:solidFill>
                    <a:srgbClr val="FFFFD9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Garamond" panose="02020404030301010803" pitchFamily="18" charset="0"/>
                  <a:cs typeface="Arial"/>
                </a:rPr>
                <a:t>Body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3660766" y="4048245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09963" y="4471988"/>
            <a:ext cx="1843087" cy="85883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FFFFD9"/>
                </a:solidFill>
                <a:effectLst>
                  <a:outerShdw dist="38096" dir="2700000">
                    <a:srgbClr val="000000"/>
                  </a:outerShdw>
                </a:effectLst>
                <a:latin typeface="Garamond" panose="02020404030301010803" pitchFamily="18" charset="0"/>
                <a:cs typeface="Arial"/>
              </a:rPr>
              <a:t>Ideal </a:t>
            </a:r>
          </a:p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FFFFD9"/>
                </a:solidFill>
                <a:effectLst>
                  <a:outerShdw dist="38096" dir="2700000">
                    <a:srgbClr val="000000"/>
                  </a:outerShdw>
                </a:effectLst>
                <a:latin typeface="Garamond" panose="02020404030301010803" pitchFamily="18" charset="0"/>
                <a:cs typeface="Arial"/>
              </a:rPr>
              <a:t>Person</a:t>
            </a:r>
          </a:p>
        </p:txBody>
      </p:sp>
      <p:grpSp>
        <p:nvGrpSpPr>
          <p:cNvPr id="3084" name="Group 14"/>
          <p:cNvGrpSpPr>
            <a:grpSpLocks/>
          </p:cNvGrpSpPr>
          <p:nvPr/>
        </p:nvGrpSpPr>
        <p:grpSpPr bwMode="auto">
          <a:xfrm>
            <a:off x="3573463" y="23193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3103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3085" name="Group 20"/>
          <p:cNvGrpSpPr>
            <a:grpSpLocks/>
          </p:cNvGrpSpPr>
          <p:nvPr/>
        </p:nvGrpSpPr>
        <p:grpSpPr bwMode="auto">
          <a:xfrm>
            <a:off x="3494088" y="752475"/>
            <a:ext cx="1879600" cy="1493838"/>
            <a:chOff x="3907990" y="1548682"/>
            <a:chExt cx="2072130" cy="1646678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263262" y="1604680"/>
              <a:ext cx="1359836" cy="1529433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rgbClr val="FFFFD9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Garamond" panose="02020404030301010803" pitchFamily="18" charset="0"/>
                  <a:ea typeface="SimSun"/>
                  <a:cs typeface="Arial"/>
                </a:rPr>
                <a:t>God</a:t>
              </a: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Garamond" panose="02020404030301010803" pitchFamily="18" charset="0"/>
                  <a:ea typeface="SimSun"/>
                  <a:cs typeface="Arial"/>
                </a:rPr>
                <a:t>Love</a:t>
              </a:r>
              <a:endParaRPr lang="en-US" sz="2800" kern="0" dirty="0">
                <a:solidFill>
                  <a:srgbClr val="FFFFD9"/>
                </a:solidFill>
                <a:effectLst>
                  <a:outerShdw dist="38096" dir="2700000">
                    <a:srgbClr val="000000"/>
                  </a:outerShdw>
                </a:effectLst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Garamond" panose="02020404030301010803" pitchFamily="18" charset="0"/>
                  <a:ea typeface="SimSun"/>
                  <a:cs typeface="Arial"/>
                </a:rPr>
                <a:t>Heart</a:t>
              </a:r>
              <a:endParaRPr lang="en-US" sz="2800" kern="0" dirty="0">
                <a:solidFill>
                  <a:srgbClr val="FFFFD9"/>
                </a:solidFill>
                <a:effectLst>
                  <a:outerShdw dist="38096" dir="2700000">
                    <a:srgbClr val="000000"/>
                  </a:outerShdw>
                </a:effectLst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930650" y="2908300"/>
            <a:ext cx="1000125" cy="755650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True Love</a:t>
            </a:r>
          </a:p>
        </p:txBody>
      </p:sp>
      <p:cxnSp>
        <p:nvCxnSpPr>
          <p:cNvPr id="3087" name="Straight Connector 2"/>
          <p:cNvCxnSpPr>
            <a:cxnSpLocks noChangeShapeType="1"/>
          </p:cNvCxnSpPr>
          <p:nvPr/>
        </p:nvCxnSpPr>
        <p:spPr bwMode="auto">
          <a:xfrm flipV="1">
            <a:off x="1208088" y="22796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41"/>
          <p:cNvSpPr txBox="1"/>
          <p:nvPr/>
        </p:nvSpPr>
        <p:spPr>
          <a:xfrm>
            <a:off x="5889625" y="1155700"/>
            <a:ext cx="2344738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i="1" kern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invisible</a:t>
            </a:r>
          </a:p>
        </p:txBody>
      </p:sp>
      <p:sp>
        <p:nvSpPr>
          <p:cNvPr id="34" name="TextBox 44"/>
          <p:cNvSpPr txBox="1"/>
          <p:nvPr/>
        </p:nvSpPr>
        <p:spPr>
          <a:xfrm>
            <a:off x="6553200" y="2381250"/>
            <a:ext cx="2732088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i="1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 visible, substantial</a:t>
            </a:r>
            <a:endParaRPr lang="fi-FI" sz="2800" i="1" kern="0" dirty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3090" name="Straight Arrow Connector 34"/>
          <p:cNvCxnSpPr>
            <a:cxnSpLocks noChangeShapeType="1"/>
          </p:cNvCxnSpPr>
          <p:nvPr/>
        </p:nvCxnSpPr>
        <p:spPr bwMode="auto">
          <a:xfrm>
            <a:off x="5189538" y="4737100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91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4059238"/>
            <a:ext cx="6873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2"/>
          <p:cNvSpPr txBox="1"/>
          <p:nvPr/>
        </p:nvSpPr>
        <p:spPr>
          <a:xfrm>
            <a:off x="6953250" y="3259138"/>
            <a:ext cx="2105025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words, deeds</a:t>
            </a:r>
          </a:p>
        </p:txBody>
      </p:sp>
      <p:cxnSp>
        <p:nvCxnSpPr>
          <p:cNvPr id="3093" name="Straight Arrow Connector 39"/>
          <p:cNvCxnSpPr>
            <a:cxnSpLocks noChangeShapeType="1"/>
          </p:cNvCxnSpPr>
          <p:nvPr/>
        </p:nvCxnSpPr>
        <p:spPr bwMode="auto">
          <a:xfrm>
            <a:off x="6435725" y="3521075"/>
            <a:ext cx="525463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Heart 40"/>
          <p:cNvSpPr/>
          <p:nvPr/>
        </p:nvSpPr>
        <p:spPr>
          <a:xfrm>
            <a:off x="5934075" y="4498975"/>
            <a:ext cx="306388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3095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4076700"/>
            <a:ext cx="67151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244475" y="2387600"/>
            <a:ext cx="1504950" cy="1384300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Heart, feelings, thoughts</a:t>
            </a:r>
          </a:p>
        </p:txBody>
      </p:sp>
      <p:cxnSp>
        <p:nvCxnSpPr>
          <p:cNvPr id="3097" name="Straight Arrow Connector 43"/>
          <p:cNvCxnSpPr>
            <a:cxnSpLocks noChangeShapeType="1"/>
          </p:cNvCxnSpPr>
          <p:nvPr/>
        </p:nvCxnSpPr>
        <p:spPr bwMode="auto">
          <a:xfrm>
            <a:off x="1485900" y="3017838"/>
            <a:ext cx="525463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33527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13025" y="31654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32300" y="31654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05313" y="13843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32075" y="13652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019300" y="23844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Mieli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grpSp>
        <p:nvGrpSpPr>
          <p:cNvPr id="4103" name="Group 9"/>
          <p:cNvGrpSpPr>
            <a:grpSpLocks/>
          </p:cNvGrpSpPr>
          <p:nvPr/>
        </p:nvGrpSpPr>
        <p:grpSpPr bwMode="auto">
          <a:xfrm>
            <a:off x="5354638" y="23844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Keho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660766" y="4048245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09963" y="4471988"/>
            <a:ext cx="1843087" cy="85883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Ihanteel</a:t>
            </a:r>
            <a:endParaRPr lang="en-US" sz="2800" kern="0" dirty="0">
              <a:solidFill>
                <a:srgbClr val="FFFFD9"/>
              </a:solidFill>
              <a:latin typeface="Garamond" panose="02020404030301010803" pitchFamily="18" charset="0"/>
              <a:cs typeface="Arial"/>
            </a:endParaRPr>
          </a:p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ihminen</a:t>
            </a:r>
            <a:endParaRPr lang="en-US" sz="2800" kern="0" dirty="0">
              <a:solidFill>
                <a:srgbClr val="FFFFD9"/>
              </a:solidFill>
              <a:latin typeface="Garamond" panose="02020404030301010803" pitchFamily="18" charset="0"/>
              <a:cs typeface="Arial"/>
            </a:endParaRPr>
          </a:p>
        </p:txBody>
      </p:sp>
      <p:grpSp>
        <p:nvGrpSpPr>
          <p:cNvPr id="4108" name="Group 14"/>
          <p:cNvGrpSpPr>
            <a:grpSpLocks/>
          </p:cNvGrpSpPr>
          <p:nvPr/>
        </p:nvGrpSpPr>
        <p:grpSpPr bwMode="auto">
          <a:xfrm>
            <a:off x="3573463" y="23193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4127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4109" name="Group 20"/>
          <p:cNvGrpSpPr>
            <a:grpSpLocks/>
          </p:cNvGrpSpPr>
          <p:nvPr/>
        </p:nvGrpSpPr>
        <p:grpSpPr bwMode="auto">
          <a:xfrm>
            <a:off x="3494088" y="752475"/>
            <a:ext cx="1879600" cy="1493838"/>
            <a:chOff x="3907990" y="1548682"/>
            <a:chExt cx="2072130" cy="1646678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091751" y="1604680"/>
              <a:ext cx="1685356" cy="1529433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rgbClr val="FFFFD9"/>
                  </a:solidFill>
                  <a:latin typeface="Garamond" panose="02020404030301010803" pitchFamily="18" charset="0"/>
                  <a:ea typeface="SimSun"/>
                  <a:cs typeface="Arial"/>
                </a:rPr>
                <a:t>Jumala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latin typeface="Garamond" panose="02020404030301010803" pitchFamily="18" charset="0"/>
                  <a:ea typeface="SimSun"/>
                  <a:cs typeface="Arial"/>
                </a:rPr>
                <a:t>Rakkaus</a:t>
              </a: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latin typeface="Garamond" panose="02020404030301010803" pitchFamily="18" charset="0"/>
                  <a:ea typeface="SimSun"/>
                  <a:cs typeface="Arial"/>
                </a:rPr>
                <a:t>Sydän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660775" y="2908300"/>
            <a:ext cx="1511300" cy="769938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Tod</a:t>
            </a:r>
            <a:r>
              <a:rPr lang="en-US" sz="2800" kern="0" dirty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2800" kern="0" dirty="0" err="1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Rakkaus</a:t>
            </a:r>
            <a:endParaRPr lang="en-US" sz="2800" kern="0" dirty="0">
              <a:solidFill>
                <a:srgbClr val="376092"/>
              </a:solidFill>
              <a:latin typeface="Garamond" panose="02020404030301010803" pitchFamily="18" charset="0"/>
              <a:cs typeface="Arial"/>
            </a:endParaRPr>
          </a:p>
        </p:txBody>
      </p:sp>
      <p:cxnSp>
        <p:nvCxnSpPr>
          <p:cNvPr id="4111" name="Straight Connector 2"/>
          <p:cNvCxnSpPr>
            <a:cxnSpLocks noChangeShapeType="1"/>
          </p:cNvCxnSpPr>
          <p:nvPr/>
        </p:nvCxnSpPr>
        <p:spPr bwMode="auto">
          <a:xfrm flipV="1">
            <a:off x="1208088" y="22796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41"/>
          <p:cNvSpPr txBox="1"/>
          <p:nvPr/>
        </p:nvSpPr>
        <p:spPr>
          <a:xfrm>
            <a:off x="5889625" y="1155700"/>
            <a:ext cx="2344738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i="1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näkymätön</a:t>
            </a:r>
          </a:p>
        </p:txBody>
      </p:sp>
      <p:sp>
        <p:nvSpPr>
          <p:cNvPr id="34" name="TextBox 44"/>
          <p:cNvSpPr txBox="1"/>
          <p:nvPr/>
        </p:nvSpPr>
        <p:spPr>
          <a:xfrm>
            <a:off x="6697663" y="2381250"/>
            <a:ext cx="2733675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i="1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 näkyvä</a:t>
            </a:r>
            <a:endParaRPr lang="fi-FI" sz="2800" i="1" kern="0" dirty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4114" name="Straight Arrow Connector 34"/>
          <p:cNvCxnSpPr>
            <a:cxnSpLocks noChangeShapeType="1"/>
          </p:cNvCxnSpPr>
          <p:nvPr/>
        </p:nvCxnSpPr>
        <p:spPr bwMode="auto">
          <a:xfrm>
            <a:off x="5189538" y="4737100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1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4059238"/>
            <a:ext cx="6873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2"/>
          <p:cNvSpPr txBox="1"/>
          <p:nvPr/>
        </p:nvSpPr>
        <p:spPr>
          <a:xfrm>
            <a:off x="6953250" y="3259138"/>
            <a:ext cx="2105025" cy="5238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sanat, teot</a:t>
            </a:r>
          </a:p>
        </p:txBody>
      </p:sp>
      <p:cxnSp>
        <p:nvCxnSpPr>
          <p:cNvPr id="4117" name="Straight Arrow Connector 39"/>
          <p:cNvCxnSpPr>
            <a:cxnSpLocks noChangeShapeType="1"/>
          </p:cNvCxnSpPr>
          <p:nvPr/>
        </p:nvCxnSpPr>
        <p:spPr bwMode="auto">
          <a:xfrm>
            <a:off x="6435725" y="3521075"/>
            <a:ext cx="525463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Heart 40"/>
          <p:cNvSpPr/>
          <p:nvPr/>
        </p:nvSpPr>
        <p:spPr>
          <a:xfrm>
            <a:off x="5934075" y="4498975"/>
            <a:ext cx="306388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411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4076700"/>
            <a:ext cx="67151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244475" y="2387600"/>
            <a:ext cx="1504950" cy="1384300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Sydän, tunteet, ajatukset</a:t>
            </a:r>
          </a:p>
        </p:txBody>
      </p:sp>
      <p:cxnSp>
        <p:nvCxnSpPr>
          <p:cNvPr id="4121" name="Straight Arrow Connector 43"/>
          <p:cNvCxnSpPr>
            <a:cxnSpLocks noChangeShapeType="1"/>
          </p:cNvCxnSpPr>
          <p:nvPr/>
        </p:nvCxnSpPr>
        <p:spPr bwMode="auto">
          <a:xfrm>
            <a:off x="1485900" y="3017838"/>
            <a:ext cx="525463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17190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63825" y="37623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83100" y="37623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56113" y="19812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82875" y="19621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070100" y="29813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emotions</a:t>
              </a:r>
            </a:p>
          </p:txBody>
        </p:sp>
      </p:grpSp>
      <p:grpSp>
        <p:nvGrpSpPr>
          <p:cNvPr id="5127" name="Group 9"/>
          <p:cNvGrpSpPr>
            <a:grpSpLocks/>
          </p:cNvGrpSpPr>
          <p:nvPr/>
        </p:nvGrpSpPr>
        <p:grpSpPr bwMode="auto">
          <a:xfrm>
            <a:off x="5405438" y="29813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intellect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3711578" y="4645028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60763" y="5068888"/>
            <a:ext cx="1843087" cy="47148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will</a:t>
            </a:r>
          </a:p>
        </p:txBody>
      </p:sp>
      <p:grpSp>
        <p:nvGrpSpPr>
          <p:cNvPr id="5132" name="Group 14"/>
          <p:cNvGrpSpPr>
            <a:grpSpLocks/>
          </p:cNvGrpSpPr>
          <p:nvPr/>
        </p:nvGrpSpPr>
        <p:grpSpPr bwMode="auto">
          <a:xfrm>
            <a:off x="3624263" y="29162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5160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5133" name="Group 20"/>
          <p:cNvGrpSpPr>
            <a:grpSpLocks/>
          </p:cNvGrpSpPr>
          <p:nvPr/>
        </p:nvGrpSpPr>
        <p:grpSpPr bwMode="auto">
          <a:xfrm>
            <a:off x="3276600" y="76200"/>
            <a:ext cx="2446338" cy="1435100"/>
            <a:chOff x="3907990" y="1548682"/>
            <a:chExt cx="2072130" cy="1664746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262982" y="1603928"/>
              <a:ext cx="1360802" cy="1609500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God</a:t>
              </a: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Love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Heart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981450" y="3505200"/>
            <a:ext cx="1000125" cy="769938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True Love</a:t>
            </a:r>
          </a:p>
        </p:txBody>
      </p:sp>
      <p:cxnSp>
        <p:nvCxnSpPr>
          <p:cNvPr id="5135" name="Straight Connector 2"/>
          <p:cNvCxnSpPr>
            <a:cxnSpLocks noChangeShapeType="1"/>
          </p:cNvCxnSpPr>
          <p:nvPr/>
        </p:nvCxnSpPr>
        <p:spPr bwMode="auto">
          <a:xfrm flipV="1">
            <a:off x="1258888" y="28765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Straight Arrow Connector 34"/>
          <p:cNvCxnSpPr>
            <a:cxnSpLocks noChangeShapeType="1"/>
          </p:cNvCxnSpPr>
          <p:nvPr/>
        </p:nvCxnSpPr>
        <p:spPr bwMode="auto">
          <a:xfrm>
            <a:off x="5192713" y="5616575"/>
            <a:ext cx="1211262" cy="219075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37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48163"/>
            <a:ext cx="8175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Heart 40"/>
          <p:cNvSpPr/>
          <p:nvPr/>
        </p:nvSpPr>
        <p:spPr>
          <a:xfrm>
            <a:off x="1770063" y="4924425"/>
            <a:ext cx="306387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513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814888"/>
            <a:ext cx="67151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4763" y="1200150"/>
            <a:ext cx="2606675" cy="434022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Life’s joys, sorrows, disappointments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u="sng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pos: </a:t>
            </a: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understanding,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gratitude,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acceptance,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forgiveness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 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</p:txBody>
      </p:sp>
      <p:sp>
        <p:nvSpPr>
          <p:cNvPr id="43" name="Oval 21"/>
          <p:cNvSpPr/>
          <p:nvPr/>
        </p:nvSpPr>
        <p:spPr>
          <a:xfrm>
            <a:off x="3624263" y="1604779"/>
            <a:ext cx="1758947" cy="12939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7832"/>
              </a:gs>
              <a:gs pos="100000">
                <a:srgbClr val="FFB482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my 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heart</a:t>
            </a:r>
          </a:p>
        </p:txBody>
      </p:sp>
      <p:sp>
        <p:nvSpPr>
          <p:cNvPr id="44" name="Freeform 43"/>
          <p:cNvSpPr/>
          <p:nvPr/>
        </p:nvSpPr>
        <p:spPr>
          <a:xfrm rot="16200004">
            <a:off x="2740025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D7FFF6"/>
              </a:gs>
              <a:gs pos="100000">
                <a:srgbClr val="00AA87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5" name="Freeform 44"/>
          <p:cNvSpPr/>
          <p:nvPr/>
        </p:nvSpPr>
        <p:spPr>
          <a:xfrm rot="5400013">
            <a:off x="4629150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FFE7D7"/>
              </a:gs>
              <a:gs pos="100000">
                <a:srgbClr val="FF7832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5146" name="Straight Arrow Connector 43"/>
          <p:cNvCxnSpPr>
            <a:cxnSpLocks noChangeShapeType="1"/>
          </p:cNvCxnSpPr>
          <p:nvPr/>
        </p:nvCxnSpPr>
        <p:spPr bwMode="auto">
          <a:xfrm>
            <a:off x="6897688" y="3781425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TextBox 23"/>
          <p:cNvSpPr txBox="1">
            <a:spLocks noChangeArrowheads="1"/>
          </p:cNvSpPr>
          <p:nvPr/>
        </p:nvSpPr>
        <p:spPr bwMode="auto">
          <a:xfrm>
            <a:off x="7410450" y="3035300"/>
            <a:ext cx="1820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thoughts,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analyses,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comparison</a:t>
            </a:r>
            <a:endParaRPr lang="en-US" altLang="en-US" sz="2800">
              <a:latin typeface="Garamond" pitchFamily="18" charset="0"/>
            </a:endParaRPr>
          </a:p>
        </p:txBody>
      </p:sp>
      <p:sp>
        <p:nvSpPr>
          <p:cNvPr id="48" name="Oval 12"/>
          <p:cNvSpPr/>
          <p:nvPr/>
        </p:nvSpPr>
        <p:spPr>
          <a:xfrm>
            <a:off x="6404768" y="5044486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Body</a:t>
            </a:r>
          </a:p>
        </p:txBody>
      </p:sp>
      <p:sp>
        <p:nvSpPr>
          <p:cNvPr id="26" name="Oval 25"/>
          <p:cNvSpPr/>
          <p:nvPr/>
        </p:nvSpPr>
        <p:spPr>
          <a:xfrm>
            <a:off x="2070100" y="1604963"/>
            <a:ext cx="4829175" cy="45513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52" name="TextBox 28"/>
          <p:cNvSpPr txBox="1">
            <a:spLocks noChangeArrowheads="1"/>
          </p:cNvSpPr>
          <p:nvPr/>
        </p:nvSpPr>
        <p:spPr bwMode="auto">
          <a:xfrm>
            <a:off x="6653213" y="785813"/>
            <a:ext cx="2227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/>
              <a:t>Seeking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/>
              <a:t>God’s viewpoint</a:t>
            </a:r>
            <a:endParaRPr lang="en-US" altLang="en-US" sz="2400"/>
          </a:p>
        </p:txBody>
      </p:sp>
      <p:cxnSp>
        <p:nvCxnSpPr>
          <p:cNvPr id="5153" name="Straight Arrow Connector 48"/>
          <p:cNvCxnSpPr>
            <a:cxnSpLocks noChangeShapeType="1"/>
          </p:cNvCxnSpPr>
          <p:nvPr/>
        </p:nvCxnSpPr>
        <p:spPr bwMode="auto">
          <a:xfrm>
            <a:off x="8137525" y="1604963"/>
            <a:ext cx="0" cy="1519237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Arrow Connector 43"/>
          <p:cNvCxnSpPr>
            <a:cxnSpLocks noChangeShapeType="1"/>
          </p:cNvCxnSpPr>
          <p:nvPr/>
        </p:nvCxnSpPr>
        <p:spPr bwMode="auto">
          <a:xfrm>
            <a:off x="1506538" y="3781425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73713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63825" y="37623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83100" y="37623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56113" y="19812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82875" y="19621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070100" y="29813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tunteet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grpSp>
        <p:nvGrpSpPr>
          <p:cNvPr id="6151" name="Group 9"/>
          <p:cNvGrpSpPr>
            <a:grpSpLocks/>
          </p:cNvGrpSpPr>
          <p:nvPr/>
        </p:nvGrpSpPr>
        <p:grpSpPr bwMode="auto">
          <a:xfrm>
            <a:off x="5405438" y="29813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äly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711578" y="4645028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60763" y="5068888"/>
            <a:ext cx="1843087" cy="47148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tahto</a:t>
            </a:r>
            <a:endParaRPr lang="en-US" sz="2800" kern="0" dirty="0">
              <a:solidFill>
                <a:srgbClr val="FFFFD9"/>
              </a:solidFill>
              <a:latin typeface="Garamond" panose="02020404030301010803" pitchFamily="18" charset="0"/>
              <a:cs typeface="Arial"/>
            </a:endParaRPr>
          </a:p>
        </p:txBody>
      </p:sp>
      <p:grpSp>
        <p:nvGrpSpPr>
          <p:cNvPr id="6156" name="Group 14"/>
          <p:cNvGrpSpPr>
            <a:grpSpLocks/>
          </p:cNvGrpSpPr>
          <p:nvPr/>
        </p:nvGrpSpPr>
        <p:grpSpPr bwMode="auto">
          <a:xfrm>
            <a:off x="3624263" y="29162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6184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6157" name="Group 20"/>
          <p:cNvGrpSpPr>
            <a:grpSpLocks/>
          </p:cNvGrpSpPr>
          <p:nvPr/>
        </p:nvGrpSpPr>
        <p:grpSpPr bwMode="auto">
          <a:xfrm>
            <a:off x="3276600" y="76200"/>
            <a:ext cx="2446338" cy="1435100"/>
            <a:chOff x="3907990" y="1548682"/>
            <a:chExt cx="2072130" cy="1664746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262982" y="1603928"/>
              <a:ext cx="1360802" cy="1609500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Jumala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Rakkaus Sydän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763963" y="3505200"/>
            <a:ext cx="1428750" cy="754063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Tod</a:t>
            </a:r>
            <a:r>
              <a:rPr lang="en-US" sz="2800" kern="0" dirty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 </a:t>
            </a:r>
          </a:p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Rakkaus</a:t>
            </a:r>
            <a:endParaRPr lang="en-US" sz="2800" kern="0" dirty="0">
              <a:solidFill>
                <a:srgbClr val="376092"/>
              </a:solidFill>
              <a:latin typeface="Garamond" panose="02020404030301010803" pitchFamily="18" charset="0"/>
              <a:cs typeface="Arial"/>
            </a:endParaRPr>
          </a:p>
        </p:txBody>
      </p:sp>
      <p:cxnSp>
        <p:nvCxnSpPr>
          <p:cNvPr id="6159" name="Straight Connector 2"/>
          <p:cNvCxnSpPr>
            <a:cxnSpLocks noChangeShapeType="1"/>
          </p:cNvCxnSpPr>
          <p:nvPr/>
        </p:nvCxnSpPr>
        <p:spPr bwMode="auto">
          <a:xfrm flipV="1">
            <a:off x="1258888" y="28765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Arrow Connector 34"/>
          <p:cNvCxnSpPr>
            <a:cxnSpLocks noChangeShapeType="1"/>
          </p:cNvCxnSpPr>
          <p:nvPr/>
        </p:nvCxnSpPr>
        <p:spPr bwMode="auto">
          <a:xfrm>
            <a:off x="5192713" y="5616575"/>
            <a:ext cx="1211262" cy="219075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61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48163"/>
            <a:ext cx="8175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Heart 40"/>
          <p:cNvSpPr/>
          <p:nvPr/>
        </p:nvSpPr>
        <p:spPr>
          <a:xfrm>
            <a:off x="1770063" y="4924425"/>
            <a:ext cx="306387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616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814888"/>
            <a:ext cx="67151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4763" y="1200150"/>
            <a:ext cx="2606675" cy="37242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Elämän ilot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   ja surut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u="sng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pos: </a:t>
            </a: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ymmärtäminen,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kiitollisuus,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hyväksyminen,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Anteeksi antaminen</a:t>
            </a: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</p:txBody>
      </p:sp>
      <p:sp>
        <p:nvSpPr>
          <p:cNvPr id="43" name="Oval 21"/>
          <p:cNvSpPr/>
          <p:nvPr/>
        </p:nvSpPr>
        <p:spPr>
          <a:xfrm>
            <a:off x="3624263" y="1604779"/>
            <a:ext cx="1758947" cy="12939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7832"/>
              </a:gs>
              <a:gs pos="100000">
                <a:srgbClr val="FFB482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Minun 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sydänt</a:t>
            </a:r>
          </a:p>
        </p:txBody>
      </p:sp>
      <p:sp>
        <p:nvSpPr>
          <p:cNvPr id="44" name="Freeform 43"/>
          <p:cNvSpPr/>
          <p:nvPr/>
        </p:nvSpPr>
        <p:spPr>
          <a:xfrm rot="16200004">
            <a:off x="2740025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D7FFF6"/>
              </a:gs>
              <a:gs pos="100000">
                <a:srgbClr val="00AA87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5" name="Freeform 44"/>
          <p:cNvSpPr/>
          <p:nvPr/>
        </p:nvSpPr>
        <p:spPr>
          <a:xfrm rot="5400013">
            <a:off x="4629150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FFE7D7"/>
              </a:gs>
              <a:gs pos="100000">
                <a:srgbClr val="FF7832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6170" name="Straight Arrow Connector 43"/>
          <p:cNvCxnSpPr>
            <a:cxnSpLocks noChangeShapeType="1"/>
          </p:cNvCxnSpPr>
          <p:nvPr/>
        </p:nvCxnSpPr>
        <p:spPr bwMode="auto">
          <a:xfrm>
            <a:off x="6897688" y="3781425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1" name="TextBox 23"/>
          <p:cNvSpPr txBox="1">
            <a:spLocks noChangeArrowheads="1"/>
          </p:cNvSpPr>
          <p:nvPr/>
        </p:nvSpPr>
        <p:spPr bwMode="auto">
          <a:xfrm>
            <a:off x="7410450" y="3035300"/>
            <a:ext cx="162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ajatukset,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analyysejä,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vertailu</a:t>
            </a:r>
            <a:endParaRPr lang="en-US" altLang="en-US" sz="2800">
              <a:latin typeface="Garamond" pitchFamily="18" charset="0"/>
            </a:endParaRPr>
          </a:p>
        </p:txBody>
      </p:sp>
      <p:sp>
        <p:nvSpPr>
          <p:cNvPr id="48" name="Oval 12"/>
          <p:cNvSpPr/>
          <p:nvPr/>
        </p:nvSpPr>
        <p:spPr>
          <a:xfrm>
            <a:off x="6404768" y="5044486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keho</a:t>
            </a:r>
          </a:p>
        </p:txBody>
      </p:sp>
      <p:sp>
        <p:nvSpPr>
          <p:cNvPr id="26" name="Oval 25"/>
          <p:cNvSpPr/>
          <p:nvPr/>
        </p:nvSpPr>
        <p:spPr>
          <a:xfrm>
            <a:off x="2070100" y="1604963"/>
            <a:ext cx="4829175" cy="45513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76" name="TextBox 28"/>
          <p:cNvSpPr txBox="1">
            <a:spLocks noChangeArrowheads="1"/>
          </p:cNvSpPr>
          <p:nvPr/>
        </p:nvSpPr>
        <p:spPr bwMode="auto">
          <a:xfrm>
            <a:off x="6362700" y="774700"/>
            <a:ext cx="2787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/>
              <a:t>Jumalan näkökulmaa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/>
              <a:t>etsimässä</a:t>
            </a:r>
            <a:endParaRPr lang="en-US" altLang="en-US" sz="2400"/>
          </a:p>
        </p:txBody>
      </p:sp>
      <p:cxnSp>
        <p:nvCxnSpPr>
          <p:cNvPr id="6177" name="Straight Arrow Connector 48"/>
          <p:cNvCxnSpPr>
            <a:cxnSpLocks noChangeShapeType="1"/>
          </p:cNvCxnSpPr>
          <p:nvPr/>
        </p:nvCxnSpPr>
        <p:spPr bwMode="auto">
          <a:xfrm>
            <a:off x="8137525" y="1604963"/>
            <a:ext cx="0" cy="1519237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Straight Arrow Connector 43"/>
          <p:cNvCxnSpPr>
            <a:cxnSpLocks noChangeShapeType="1"/>
          </p:cNvCxnSpPr>
          <p:nvPr/>
        </p:nvCxnSpPr>
        <p:spPr bwMode="auto">
          <a:xfrm>
            <a:off x="1550988" y="3614738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38234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63825" y="37623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83100" y="37623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56113" y="19812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82875" y="19621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2070100" y="29813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emotions</a:t>
              </a:r>
            </a:p>
          </p:txBody>
        </p:sp>
      </p:grpSp>
      <p:grpSp>
        <p:nvGrpSpPr>
          <p:cNvPr id="7175" name="Group 9"/>
          <p:cNvGrpSpPr>
            <a:grpSpLocks/>
          </p:cNvGrpSpPr>
          <p:nvPr/>
        </p:nvGrpSpPr>
        <p:grpSpPr bwMode="auto">
          <a:xfrm>
            <a:off x="5405438" y="29813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intellect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3711578" y="4645028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60763" y="5068888"/>
            <a:ext cx="1843087" cy="47148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will</a:t>
            </a:r>
          </a:p>
        </p:txBody>
      </p:sp>
      <p:grpSp>
        <p:nvGrpSpPr>
          <p:cNvPr id="7180" name="Group 14"/>
          <p:cNvGrpSpPr>
            <a:grpSpLocks/>
          </p:cNvGrpSpPr>
          <p:nvPr/>
        </p:nvGrpSpPr>
        <p:grpSpPr bwMode="auto">
          <a:xfrm>
            <a:off x="3624263" y="29162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7210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7181" name="Group 20"/>
          <p:cNvGrpSpPr>
            <a:grpSpLocks/>
          </p:cNvGrpSpPr>
          <p:nvPr/>
        </p:nvGrpSpPr>
        <p:grpSpPr bwMode="auto">
          <a:xfrm>
            <a:off x="3276600" y="76200"/>
            <a:ext cx="2446338" cy="1435100"/>
            <a:chOff x="3907990" y="1548682"/>
            <a:chExt cx="2072130" cy="1664746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262982" y="1603928"/>
              <a:ext cx="1360802" cy="1609500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God</a:t>
              </a: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Love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Heart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981450" y="3505200"/>
            <a:ext cx="1000125" cy="754063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True Love</a:t>
            </a:r>
          </a:p>
        </p:txBody>
      </p:sp>
      <p:cxnSp>
        <p:nvCxnSpPr>
          <p:cNvPr id="7183" name="Straight Connector 2"/>
          <p:cNvCxnSpPr>
            <a:cxnSpLocks noChangeShapeType="1"/>
          </p:cNvCxnSpPr>
          <p:nvPr/>
        </p:nvCxnSpPr>
        <p:spPr bwMode="auto">
          <a:xfrm flipV="1">
            <a:off x="1258888" y="28765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Arrow Connector 34"/>
          <p:cNvCxnSpPr>
            <a:cxnSpLocks noChangeShapeType="1"/>
          </p:cNvCxnSpPr>
          <p:nvPr/>
        </p:nvCxnSpPr>
        <p:spPr bwMode="auto">
          <a:xfrm>
            <a:off x="5192713" y="5616575"/>
            <a:ext cx="1211262" cy="219075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18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48163"/>
            <a:ext cx="8175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Heart 40"/>
          <p:cNvSpPr/>
          <p:nvPr/>
        </p:nvSpPr>
        <p:spPr>
          <a:xfrm>
            <a:off x="1770063" y="4924425"/>
            <a:ext cx="306387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718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814888"/>
            <a:ext cx="67151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0" y="1444625"/>
            <a:ext cx="2606675" cy="4154488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Life’s joys, sorrows, disappointments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u="sng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neg: </a:t>
            </a: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anger, jealousy, arrogance, 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no hope,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giving up,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blaming</a:t>
            </a:r>
          </a:p>
        </p:txBody>
      </p:sp>
      <p:cxnSp>
        <p:nvCxnSpPr>
          <p:cNvPr id="7189" name="Straight Arrow Connector 43"/>
          <p:cNvCxnSpPr>
            <a:cxnSpLocks noChangeShapeType="1"/>
          </p:cNvCxnSpPr>
          <p:nvPr/>
        </p:nvCxnSpPr>
        <p:spPr bwMode="auto">
          <a:xfrm>
            <a:off x="1536700" y="3600450"/>
            <a:ext cx="525463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Oval 21"/>
          <p:cNvSpPr/>
          <p:nvPr/>
        </p:nvSpPr>
        <p:spPr>
          <a:xfrm>
            <a:off x="3624263" y="1604779"/>
            <a:ext cx="1758947" cy="12939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7832"/>
              </a:gs>
              <a:gs pos="100000">
                <a:srgbClr val="FFB482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my 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heart</a:t>
            </a:r>
          </a:p>
        </p:txBody>
      </p:sp>
      <p:sp>
        <p:nvSpPr>
          <p:cNvPr id="44" name="Freeform 43"/>
          <p:cNvSpPr/>
          <p:nvPr/>
        </p:nvSpPr>
        <p:spPr>
          <a:xfrm rot="16200004">
            <a:off x="2740025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D7FFF6"/>
              </a:gs>
              <a:gs pos="100000">
                <a:srgbClr val="00AA87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5" name="Freeform 44"/>
          <p:cNvSpPr/>
          <p:nvPr/>
        </p:nvSpPr>
        <p:spPr>
          <a:xfrm rot="5400013">
            <a:off x="4629150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FFE7D7"/>
              </a:gs>
              <a:gs pos="100000">
                <a:srgbClr val="FF7832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7195" name="Straight Arrow Connector 43"/>
          <p:cNvCxnSpPr>
            <a:cxnSpLocks noChangeShapeType="1"/>
          </p:cNvCxnSpPr>
          <p:nvPr/>
        </p:nvCxnSpPr>
        <p:spPr bwMode="auto">
          <a:xfrm>
            <a:off x="6897688" y="3781425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6" name="TextBox 23"/>
          <p:cNvSpPr txBox="1">
            <a:spLocks noChangeArrowheads="1"/>
          </p:cNvSpPr>
          <p:nvPr/>
        </p:nvSpPr>
        <p:spPr bwMode="auto">
          <a:xfrm>
            <a:off x="7410450" y="3035300"/>
            <a:ext cx="1820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thoughts,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analyses,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comparison</a:t>
            </a:r>
            <a:endParaRPr lang="en-US" altLang="en-US" sz="2800">
              <a:latin typeface="Garamond" pitchFamily="18" charset="0"/>
            </a:endParaRPr>
          </a:p>
        </p:txBody>
      </p:sp>
      <p:sp>
        <p:nvSpPr>
          <p:cNvPr id="48" name="Oval 12"/>
          <p:cNvSpPr/>
          <p:nvPr/>
        </p:nvSpPr>
        <p:spPr>
          <a:xfrm>
            <a:off x="6404768" y="5044486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Body</a:t>
            </a:r>
          </a:p>
        </p:txBody>
      </p:sp>
      <p:sp>
        <p:nvSpPr>
          <p:cNvPr id="26" name="Oval 25"/>
          <p:cNvSpPr/>
          <p:nvPr/>
        </p:nvSpPr>
        <p:spPr>
          <a:xfrm>
            <a:off x="2070100" y="1604963"/>
            <a:ext cx="4829175" cy="45513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01" name="TextBox 1"/>
          <p:cNvSpPr txBox="1">
            <a:spLocks noChangeArrowheads="1"/>
          </p:cNvSpPr>
          <p:nvPr/>
        </p:nvSpPr>
        <p:spPr bwMode="auto">
          <a:xfrm>
            <a:off x="6061075" y="309563"/>
            <a:ext cx="2906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The influence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of Fallen Nature,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negative outside forces</a:t>
            </a:r>
            <a:endParaRPr lang="en-US" altLang="en-US" sz="2400">
              <a:latin typeface="Garamond" pitchFamily="18" charset="0"/>
            </a:endParaRPr>
          </a:p>
        </p:txBody>
      </p:sp>
      <p:cxnSp>
        <p:nvCxnSpPr>
          <p:cNvPr id="7202" name="Straight Arrow Connector 45"/>
          <p:cNvCxnSpPr>
            <a:cxnSpLocks noChangeShapeType="1"/>
          </p:cNvCxnSpPr>
          <p:nvPr/>
        </p:nvCxnSpPr>
        <p:spPr bwMode="auto">
          <a:xfrm flipH="1">
            <a:off x="3402013" y="1509713"/>
            <a:ext cx="3706812" cy="1909762"/>
          </a:xfrm>
          <a:prstGeom prst="straightConnector1">
            <a:avLst/>
          </a:prstGeom>
          <a:noFill/>
          <a:ln w="38103">
            <a:solidFill>
              <a:schemeClr val="tx1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3" name="Straight Arrow Connector 49"/>
          <p:cNvCxnSpPr>
            <a:cxnSpLocks noChangeShapeType="1"/>
          </p:cNvCxnSpPr>
          <p:nvPr/>
        </p:nvCxnSpPr>
        <p:spPr bwMode="auto">
          <a:xfrm flipH="1">
            <a:off x="6553200" y="1522413"/>
            <a:ext cx="1258888" cy="1897062"/>
          </a:xfrm>
          <a:prstGeom prst="straightConnector1">
            <a:avLst/>
          </a:prstGeom>
          <a:noFill/>
          <a:ln w="38103">
            <a:solidFill>
              <a:schemeClr val="tx1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8"/>
          <p:cNvSpPr/>
          <p:nvPr/>
        </p:nvSpPr>
        <p:spPr>
          <a:xfrm>
            <a:off x="5799138" y="228600"/>
            <a:ext cx="3344862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51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/>
          <p:nvPr/>
        </p:nvSpPr>
        <p:spPr>
          <a:xfrm flipH="1" flipV="1">
            <a:off x="2663825" y="3762375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" name="Line 3"/>
          <p:cNvSpPr/>
          <p:nvPr/>
        </p:nvSpPr>
        <p:spPr>
          <a:xfrm flipV="1">
            <a:off x="4483100" y="3762375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5" name="Line 4"/>
          <p:cNvSpPr/>
          <p:nvPr/>
        </p:nvSpPr>
        <p:spPr>
          <a:xfrm flipH="1" flipV="1">
            <a:off x="4456113" y="1981200"/>
            <a:ext cx="1835150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6" name="Line 5"/>
          <p:cNvSpPr/>
          <p:nvPr/>
        </p:nvSpPr>
        <p:spPr>
          <a:xfrm flipV="1">
            <a:off x="2682875" y="1962150"/>
            <a:ext cx="1800225" cy="18351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482">
            <a:solidFill>
              <a:srgbClr val="FFFF00"/>
            </a:solidFill>
            <a:prstDash val="solid"/>
            <a:miter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070100" y="2981325"/>
            <a:ext cx="1493838" cy="1493838"/>
            <a:chOff x="2282141" y="3286362"/>
            <a:chExt cx="1646852" cy="1646678"/>
          </a:xfrm>
        </p:grpSpPr>
        <p:sp>
          <p:nvSpPr>
            <p:cNvPr id="8" name="Oval 7"/>
            <p:cNvSpPr/>
            <p:nvPr/>
          </p:nvSpPr>
          <p:spPr>
            <a:xfrm>
              <a:off x="2282141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005AD7"/>
                </a:gs>
                <a:gs pos="100000">
                  <a:srgbClr val="5AA0FF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282141" y="3863837"/>
              <a:ext cx="162585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tunteet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grpSp>
        <p:nvGrpSpPr>
          <p:cNvPr id="8199" name="Group 9"/>
          <p:cNvGrpSpPr>
            <a:grpSpLocks/>
          </p:cNvGrpSpPr>
          <p:nvPr/>
        </p:nvGrpSpPr>
        <p:grpSpPr bwMode="auto">
          <a:xfrm>
            <a:off x="5405438" y="2981325"/>
            <a:ext cx="1493837" cy="1493838"/>
            <a:chOff x="5959117" y="3286362"/>
            <a:chExt cx="1646852" cy="1646678"/>
          </a:xfrm>
        </p:grpSpPr>
        <p:sp>
          <p:nvSpPr>
            <p:cNvPr id="11" name="Oval 10"/>
            <p:cNvSpPr/>
            <p:nvPr/>
          </p:nvSpPr>
          <p:spPr>
            <a:xfrm>
              <a:off x="5959117" y="3286362"/>
              <a:ext cx="1646852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E60000"/>
                </a:gs>
                <a:gs pos="100000">
                  <a:srgbClr val="FF9191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5980118" y="3869087"/>
              <a:ext cx="1624101" cy="563475"/>
            </a:xfrm>
            <a:prstGeom prst="rect">
              <a:avLst/>
            </a:prstGeom>
            <a:noFill/>
            <a:ln>
              <a:noFill/>
            </a:ln>
          </p:spPr>
          <p:txBody>
            <a:bodyPr lIns="35999" tIns="32397" rIns="35999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rgbClr val="FFFFD9"/>
                  </a:solidFill>
                  <a:latin typeface="Garamond" panose="02020404030301010803" pitchFamily="18" charset="0"/>
                  <a:cs typeface="Arial"/>
                </a:rPr>
                <a:t>äly</a:t>
              </a:r>
              <a:endParaRPr lang="en-US" sz="2800" kern="0" dirty="0">
                <a:solidFill>
                  <a:srgbClr val="FFFFD9"/>
                </a:solidFill>
                <a:latin typeface="Garamond" panose="02020404030301010803" pitchFamily="18" charset="0"/>
                <a:cs typeface="Arial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711578" y="4645028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60763" y="5068888"/>
            <a:ext cx="1843087" cy="471487"/>
          </a:xfrm>
          <a:prstGeom prst="rect">
            <a:avLst/>
          </a:prstGeom>
          <a:noFill/>
          <a:ln>
            <a:noFill/>
          </a:ln>
        </p:spPr>
        <p:txBody>
          <a:bodyPr lIns="35997" tIns="32398" rIns="35997" bIns="46797" anchorCtr="1">
            <a:spAutoFit/>
          </a:bodyPr>
          <a:lstStyle/>
          <a:p>
            <a:pPr algn="ctr" defTabSz="829452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FFFFD9"/>
                </a:solidFill>
                <a:latin typeface="Garamond" panose="02020404030301010803" pitchFamily="18" charset="0"/>
                <a:cs typeface="Arial"/>
              </a:rPr>
              <a:t>tahto</a:t>
            </a:r>
            <a:endParaRPr lang="en-US" sz="2800" kern="0" dirty="0">
              <a:solidFill>
                <a:srgbClr val="FFFFD9"/>
              </a:solidFill>
              <a:latin typeface="Garamond" panose="02020404030301010803" pitchFamily="18" charset="0"/>
              <a:cs typeface="Arial"/>
            </a:endParaRPr>
          </a:p>
        </p:txBody>
      </p:sp>
      <p:grpSp>
        <p:nvGrpSpPr>
          <p:cNvPr id="8204" name="Group 14"/>
          <p:cNvGrpSpPr>
            <a:grpSpLocks/>
          </p:cNvGrpSpPr>
          <p:nvPr/>
        </p:nvGrpSpPr>
        <p:grpSpPr bwMode="auto">
          <a:xfrm>
            <a:off x="3624263" y="2916238"/>
            <a:ext cx="1700212" cy="1700212"/>
            <a:chOff x="3995498" y="3214609"/>
            <a:chExt cx="1874281" cy="1874090"/>
          </a:xfrm>
        </p:grpSpPr>
        <p:sp>
          <p:nvSpPr>
            <p:cNvPr id="16" name="Freeform 15"/>
            <p:cNvSpPr/>
            <p:nvPr/>
          </p:nvSpPr>
          <p:spPr>
            <a:xfrm>
              <a:off x="3995498" y="3571579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CBE1FF"/>
                </a:gs>
                <a:gs pos="100000">
                  <a:srgbClr val="005AD7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grpSp>
          <p:nvGrpSpPr>
            <p:cNvPr id="8234" name="Group 16"/>
            <p:cNvGrpSpPr>
              <a:grpSpLocks/>
            </p:cNvGrpSpPr>
            <p:nvPr/>
          </p:nvGrpSpPr>
          <p:grpSpPr bwMode="auto">
            <a:xfrm>
              <a:off x="4345522" y="3214609"/>
              <a:ext cx="1160317" cy="1874090"/>
              <a:chOff x="4345522" y="3214609"/>
              <a:chExt cx="1160317" cy="1874090"/>
            </a:xfrm>
          </p:grpSpPr>
          <p:sp>
            <p:nvSpPr>
              <p:cNvPr id="18" name="Freeform 17"/>
              <p:cNvSpPr/>
              <p:nvPr/>
            </p:nvSpPr>
            <p:spPr>
              <a:xfrm rot="5400013">
                <a:off x="4377098" y="3944277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E7D7"/>
                  </a:gs>
                  <a:gs pos="100000">
                    <a:srgbClr val="FF7832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200004">
                <a:off x="3615836" y="3960025"/>
                <a:ext cx="1858342" cy="39900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61"/>
                  <a:gd name="f7" fmla="val 197"/>
                  <a:gd name="f8" fmla="val 128"/>
                  <a:gd name="f9" fmla="val 132"/>
                  <a:gd name="f10" fmla="val 45"/>
                  <a:gd name="f11" fmla="val 277"/>
                  <a:gd name="f12" fmla="val 408"/>
                  <a:gd name="f13" fmla="val 539"/>
                  <a:gd name="f14" fmla="val 660"/>
                  <a:gd name="f15" fmla="val 54"/>
                  <a:gd name="f16" fmla="val 752"/>
                  <a:gd name="f17" fmla="val 96"/>
                  <a:gd name="f18" fmla="val 760"/>
                  <a:gd name="f19" fmla="val 82"/>
                  <a:gd name="f20" fmla="val 771"/>
                  <a:gd name="f21" fmla="val 66"/>
                  <a:gd name="f22" fmla="val 195"/>
                  <a:gd name="f23" fmla="val 701"/>
                  <a:gd name="f24" fmla="val 192"/>
                  <a:gd name="f25" fmla="val 712"/>
                  <a:gd name="f26" fmla="val 172"/>
                  <a:gd name="f27" fmla="val 719"/>
                  <a:gd name="f28" fmla="val 161"/>
                  <a:gd name="f29" fmla="val 613"/>
                  <a:gd name="f30" fmla="val 105"/>
                  <a:gd name="f31" fmla="val 518"/>
                  <a:gd name="f32" fmla="val 77"/>
                  <a:gd name="f33" fmla="val 298"/>
                  <a:gd name="f34" fmla="val 177"/>
                  <a:gd name="f35" fmla="val 104"/>
                  <a:gd name="f36" fmla="val 41"/>
                  <a:gd name="f37" fmla="+- 0 0 -90"/>
                  <a:gd name="f38" fmla="*/ f3 1 861"/>
                  <a:gd name="f39" fmla="*/ f4 1 197"/>
                  <a:gd name="f40" fmla="+- f7 0 f5"/>
                  <a:gd name="f41" fmla="+- f6 0 f5"/>
                  <a:gd name="f42" fmla="*/ f37 f0 1"/>
                  <a:gd name="f43" fmla="*/ f41 1 861"/>
                  <a:gd name="f44" fmla="*/ f40 1 197"/>
                  <a:gd name="f45" fmla="*/ 0 f41 1"/>
                  <a:gd name="f46" fmla="*/ 9892 f40 1"/>
                  <a:gd name="f47" fmla="*/ 44367 f41 1"/>
                  <a:gd name="f48" fmla="*/ 0 f40 1"/>
                  <a:gd name="f49" fmla="*/ 81800 f41 1"/>
                  <a:gd name="f50" fmla="*/ 7399 f40 1"/>
                  <a:gd name="f51" fmla="*/ 83849 f41 1"/>
                  <a:gd name="f52" fmla="*/ 5096 f40 1"/>
                  <a:gd name="f53" fmla="*/ 93698 f41 1"/>
                  <a:gd name="f54" fmla="*/ 15077 f40 1"/>
                  <a:gd name="f55" fmla="*/ 76275 f41 1"/>
                  <a:gd name="f56" fmla="*/ 14903 f40 1"/>
                  <a:gd name="f57" fmla="*/ 78309 f41 1"/>
                  <a:gd name="f58" fmla="*/ 12430 f40 1"/>
                  <a:gd name="f59" fmla="*/ 6030 f40 1"/>
                  <a:gd name="f60" fmla="*/ 4391 f41 1"/>
                  <a:gd name="f61" fmla="*/ 15291 f40 1"/>
                  <a:gd name="f62" fmla="*/ 861 f41 1"/>
                  <a:gd name="f63" fmla="*/ 197 f40 1"/>
                  <a:gd name="f64" fmla="*/ f42 1 f2"/>
                  <a:gd name="f65" fmla="*/ f45 1 861"/>
                  <a:gd name="f66" fmla="*/ f46 1 197"/>
                  <a:gd name="f67" fmla="*/ f47 1 861"/>
                  <a:gd name="f68" fmla="*/ f48 1 197"/>
                  <a:gd name="f69" fmla="*/ f49 1 861"/>
                  <a:gd name="f70" fmla="*/ f50 1 197"/>
                  <a:gd name="f71" fmla="*/ f51 1 861"/>
                  <a:gd name="f72" fmla="*/ f52 1 197"/>
                  <a:gd name="f73" fmla="*/ f53 1 861"/>
                  <a:gd name="f74" fmla="*/ f54 1 197"/>
                  <a:gd name="f75" fmla="*/ f55 1 861"/>
                  <a:gd name="f76" fmla="*/ f56 1 197"/>
                  <a:gd name="f77" fmla="*/ f57 1 861"/>
                  <a:gd name="f78" fmla="*/ f58 1 197"/>
                  <a:gd name="f79" fmla="*/ f59 1 197"/>
                  <a:gd name="f80" fmla="*/ f60 1 861"/>
                  <a:gd name="f81" fmla="*/ f61 1 197"/>
                  <a:gd name="f82" fmla="*/ f62 1 861"/>
                  <a:gd name="f83" fmla="*/ f63 1 197"/>
                  <a:gd name="f84" fmla="+- f64 0 f1"/>
                  <a:gd name="f85" fmla="*/ f65 1 f43"/>
                  <a:gd name="f86" fmla="*/ f66 1 f44"/>
                  <a:gd name="f87" fmla="*/ f67 1 f43"/>
                  <a:gd name="f88" fmla="*/ f68 1 f44"/>
                  <a:gd name="f89" fmla="*/ f69 1 f43"/>
                  <a:gd name="f90" fmla="*/ f70 1 f44"/>
                  <a:gd name="f91" fmla="*/ f71 1 f43"/>
                  <a:gd name="f92" fmla="*/ f72 1 f44"/>
                  <a:gd name="f93" fmla="*/ f73 1 f43"/>
                  <a:gd name="f94" fmla="*/ f74 1 f44"/>
                  <a:gd name="f95" fmla="*/ f75 1 f43"/>
                  <a:gd name="f96" fmla="*/ f76 1 f44"/>
                  <a:gd name="f97" fmla="*/ f77 1 f43"/>
                  <a:gd name="f98" fmla="*/ f78 1 f44"/>
                  <a:gd name="f99" fmla="*/ f79 1 f44"/>
                  <a:gd name="f100" fmla="*/ f80 1 f43"/>
                  <a:gd name="f101" fmla="*/ f81 1 f44"/>
                  <a:gd name="f102" fmla="*/ f82 1 f43"/>
                  <a:gd name="f103" fmla="*/ f83 1 f44"/>
                  <a:gd name="f104" fmla="*/ f85 f38 1"/>
                  <a:gd name="f105" fmla="*/ f102 f38 1"/>
                  <a:gd name="f106" fmla="*/ f103 f39 1"/>
                  <a:gd name="f107" fmla="*/ f88 f39 1"/>
                  <a:gd name="f108" fmla="*/ f86 f39 1"/>
                  <a:gd name="f109" fmla="*/ f87 f38 1"/>
                  <a:gd name="f110" fmla="*/ f89 f38 1"/>
                  <a:gd name="f111" fmla="*/ f90 f39 1"/>
                  <a:gd name="f112" fmla="*/ f91 f38 1"/>
                  <a:gd name="f113" fmla="*/ f92 f39 1"/>
                  <a:gd name="f114" fmla="*/ f93 f38 1"/>
                  <a:gd name="f115" fmla="*/ f94 f39 1"/>
                  <a:gd name="f116" fmla="*/ f95 f38 1"/>
                  <a:gd name="f117" fmla="*/ f96 f39 1"/>
                  <a:gd name="f118" fmla="*/ f97 f38 1"/>
                  <a:gd name="f119" fmla="*/ f98 f39 1"/>
                  <a:gd name="f120" fmla="*/ f99 f39 1"/>
                  <a:gd name="f121" fmla="*/ f100 f38 1"/>
                  <a:gd name="f122" fmla="*/ f101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4">
                    <a:pos x="f104" y="f108"/>
                  </a:cxn>
                  <a:cxn ang="f84">
                    <a:pos x="f109" y="f107"/>
                  </a:cxn>
                  <a:cxn ang="f84">
                    <a:pos x="f110" y="f111"/>
                  </a:cxn>
                  <a:cxn ang="f84">
                    <a:pos x="f112" y="f113"/>
                  </a:cxn>
                  <a:cxn ang="f84">
                    <a:pos x="f114" y="f115"/>
                  </a:cxn>
                  <a:cxn ang="f84">
                    <a:pos x="f116" y="f117"/>
                  </a:cxn>
                  <a:cxn ang="f84">
                    <a:pos x="f118" y="f119"/>
                  </a:cxn>
                  <a:cxn ang="f84">
                    <a:pos x="f109" y="f120"/>
                  </a:cxn>
                  <a:cxn ang="f84">
                    <a:pos x="f121" y="f122"/>
                  </a:cxn>
                  <a:cxn ang="f84">
                    <a:pos x="f104" y="f108"/>
                  </a:cxn>
                </a:cxnLst>
                <a:rect l="f104" t="f107" r="f105" b="f106"/>
                <a:pathLst>
                  <a:path w="861" h="197">
                    <a:moveTo>
                      <a:pt x="f5" y="f8"/>
                    </a:moveTo>
                    <a:cubicBezTo>
                      <a:pt x="f9" y="f10"/>
                      <a:pt x="f11" y="f5"/>
                      <a:pt x="f12" y="f5"/>
                    </a:cubicBezTo>
                    <a:cubicBezTo>
                      <a:pt x="f13" y="f5"/>
                      <a:pt x="f14" y="f15"/>
                      <a:pt x="f16" y="f17"/>
                    </a:cubicBezTo>
                    <a:cubicBezTo>
                      <a:pt x="f18" y="f19"/>
                      <a:pt x="f20" y="f21"/>
                      <a:pt x="f20" y="f21"/>
                    </a:cubicBezTo>
                    <a:cubicBezTo>
                      <a:pt x="f20" y="f21"/>
                      <a:pt x="f6" y="f22"/>
                      <a:pt x="f6" y="f22"/>
                    </a:cubicBezTo>
                    <a:cubicBezTo>
                      <a:pt x="f6" y="f22"/>
                      <a:pt x="f23" y="f24"/>
                      <a:pt x="f23" y="f24"/>
                    </a:cubicBezTo>
                    <a:cubicBezTo>
                      <a:pt x="f23" y="f24"/>
                      <a:pt x="f25" y="f26"/>
                      <a:pt x="f27" y="f28"/>
                    </a:cubicBezTo>
                    <a:cubicBezTo>
                      <a:pt x="f29" y="f30"/>
                      <a:pt x="f31" y="f32"/>
                      <a:pt x="f12" y="f32"/>
                    </a:cubicBezTo>
                    <a:cubicBezTo>
                      <a:pt x="f33" y="f32"/>
                      <a:pt x="f34" y="f35"/>
                      <a:pt x="f36" y="f7"/>
                    </a:cubicBezTo>
                    <a:cubicBezTo>
                      <a:pt x="f36" y="f7"/>
                      <a:pt x="f5" y="f8"/>
                      <a:pt x="f5" y="f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7FFF6"/>
                  </a:gs>
                  <a:gs pos="100000">
                    <a:srgbClr val="00AA87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wrap="none" anchor="ctr"/>
              <a:lstStyle/>
              <a:p>
                <a:pPr defTabSz="829452" fontAlgn="auto">
                  <a:spcBef>
                    <a:spcPts val="0"/>
                  </a:spcBef>
                  <a:spcAft>
                    <a:spcPts val="0"/>
                  </a:spcAf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2800" kern="0">
                  <a:solidFill>
                    <a:srgbClr val="000000"/>
                  </a:solidFill>
                  <a:latin typeface="Garamond" panose="02020404030301010803" pitchFamily="18" charset="0"/>
                  <a:cs typeface=""/>
                </a:endParaRPr>
              </a:p>
            </p:txBody>
          </p:sp>
        </p:grpSp>
        <p:sp>
          <p:nvSpPr>
            <p:cNvPr id="20" name="Freeform 19"/>
            <p:cNvSpPr/>
            <p:nvPr/>
          </p:nvSpPr>
          <p:spPr>
            <a:xfrm rot="10799991">
              <a:off x="4011248" y="4360761"/>
              <a:ext cx="1858531" cy="4129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1"/>
                <a:gd name="f7" fmla="val 197"/>
                <a:gd name="f8" fmla="val 128"/>
                <a:gd name="f9" fmla="val 132"/>
                <a:gd name="f10" fmla="val 45"/>
                <a:gd name="f11" fmla="val 277"/>
                <a:gd name="f12" fmla="val 408"/>
                <a:gd name="f13" fmla="val 539"/>
                <a:gd name="f14" fmla="val 660"/>
                <a:gd name="f15" fmla="val 54"/>
                <a:gd name="f16" fmla="val 752"/>
                <a:gd name="f17" fmla="val 96"/>
                <a:gd name="f18" fmla="val 760"/>
                <a:gd name="f19" fmla="val 82"/>
                <a:gd name="f20" fmla="val 771"/>
                <a:gd name="f21" fmla="val 66"/>
                <a:gd name="f22" fmla="val 195"/>
                <a:gd name="f23" fmla="val 701"/>
                <a:gd name="f24" fmla="val 192"/>
                <a:gd name="f25" fmla="val 712"/>
                <a:gd name="f26" fmla="val 172"/>
                <a:gd name="f27" fmla="val 719"/>
                <a:gd name="f28" fmla="val 161"/>
                <a:gd name="f29" fmla="val 613"/>
                <a:gd name="f30" fmla="val 105"/>
                <a:gd name="f31" fmla="val 518"/>
                <a:gd name="f32" fmla="val 77"/>
                <a:gd name="f33" fmla="val 298"/>
                <a:gd name="f34" fmla="val 177"/>
                <a:gd name="f35" fmla="val 104"/>
                <a:gd name="f36" fmla="val 41"/>
                <a:gd name="f37" fmla="+- 0 0 -90"/>
                <a:gd name="f38" fmla="*/ f3 1 861"/>
                <a:gd name="f39" fmla="*/ f4 1 197"/>
                <a:gd name="f40" fmla="+- f7 0 f5"/>
                <a:gd name="f41" fmla="+- f6 0 f5"/>
                <a:gd name="f42" fmla="*/ f37 f0 1"/>
                <a:gd name="f43" fmla="*/ f41 1 861"/>
                <a:gd name="f44" fmla="*/ f40 1 197"/>
                <a:gd name="f45" fmla="*/ 0 f41 1"/>
                <a:gd name="f46" fmla="*/ 11752 f40 1"/>
                <a:gd name="f47" fmla="*/ 44367 f41 1"/>
                <a:gd name="f48" fmla="*/ 0 f40 1"/>
                <a:gd name="f49" fmla="*/ 81800 f41 1"/>
                <a:gd name="f50" fmla="*/ 8791 f40 1"/>
                <a:gd name="f51" fmla="*/ 83849 f41 1"/>
                <a:gd name="f52" fmla="*/ 6055 f40 1"/>
                <a:gd name="f53" fmla="*/ 93698 f41 1"/>
                <a:gd name="f54" fmla="*/ 17914 f40 1"/>
                <a:gd name="f55" fmla="*/ 76275 f41 1"/>
                <a:gd name="f56" fmla="*/ 17708 f40 1"/>
                <a:gd name="f57" fmla="*/ 78309 f41 1"/>
                <a:gd name="f58" fmla="*/ 14771 f40 1"/>
                <a:gd name="f59" fmla="*/ 7165 f40 1"/>
                <a:gd name="f60" fmla="*/ 4391 f41 1"/>
                <a:gd name="f61" fmla="*/ 18168 f40 1"/>
                <a:gd name="f62" fmla="*/ 861 f41 1"/>
                <a:gd name="f63" fmla="*/ 197 f40 1"/>
                <a:gd name="f64" fmla="*/ f42 1 f2"/>
                <a:gd name="f65" fmla="*/ f45 1 861"/>
                <a:gd name="f66" fmla="*/ f46 1 197"/>
                <a:gd name="f67" fmla="*/ f47 1 861"/>
                <a:gd name="f68" fmla="*/ f48 1 197"/>
                <a:gd name="f69" fmla="*/ f49 1 861"/>
                <a:gd name="f70" fmla="*/ f50 1 197"/>
                <a:gd name="f71" fmla="*/ f51 1 861"/>
                <a:gd name="f72" fmla="*/ f52 1 197"/>
                <a:gd name="f73" fmla="*/ f53 1 861"/>
                <a:gd name="f74" fmla="*/ f54 1 197"/>
                <a:gd name="f75" fmla="*/ f55 1 861"/>
                <a:gd name="f76" fmla="*/ f56 1 197"/>
                <a:gd name="f77" fmla="*/ f57 1 861"/>
                <a:gd name="f78" fmla="*/ f58 1 197"/>
                <a:gd name="f79" fmla="*/ f59 1 197"/>
                <a:gd name="f80" fmla="*/ f60 1 861"/>
                <a:gd name="f81" fmla="*/ f61 1 197"/>
                <a:gd name="f82" fmla="*/ f62 1 861"/>
                <a:gd name="f83" fmla="*/ f63 1 197"/>
                <a:gd name="f84" fmla="+- f64 0 f1"/>
                <a:gd name="f85" fmla="*/ f65 1 f43"/>
                <a:gd name="f86" fmla="*/ f66 1 f44"/>
                <a:gd name="f87" fmla="*/ f67 1 f43"/>
                <a:gd name="f88" fmla="*/ f68 1 f44"/>
                <a:gd name="f89" fmla="*/ f69 1 f43"/>
                <a:gd name="f90" fmla="*/ f70 1 f44"/>
                <a:gd name="f91" fmla="*/ f71 1 f43"/>
                <a:gd name="f92" fmla="*/ f72 1 f44"/>
                <a:gd name="f93" fmla="*/ f73 1 f43"/>
                <a:gd name="f94" fmla="*/ f74 1 f44"/>
                <a:gd name="f95" fmla="*/ f75 1 f43"/>
                <a:gd name="f96" fmla="*/ f76 1 f44"/>
                <a:gd name="f97" fmla="*/ f77 1 f43"/>
                <a:gd name="f98" fmla="*/ f78 1 f44"/>
                <a:gd name="f99" fmla="*/ f79 1 f44"/>
                <a:gd name="f100" fmla="*/ f80 1 f43"/>
                <a:gd name="f101" fmla="*/ f81 1 f44"/>
                <a:gd name="f102" fmla="*/ f82 1 f43"/>
                <a:gd name="f103" fmla="*/ f83 1 f44"/>
                <a:gd name="f104" fmla="*/ f85 f38 1"/>
                <a:gd name="f105" fmla="*/ f102 f38 1"/>
                <a:gd name="f106" fmla="*/ f103 f39 1"/>
                <a:gd name="f107" fmla="*/ f88 f39 1"/>
                <a:gd name="f108" fmla="*/ f86 f39 1"/>
                <a:gd name="f109" fmla="*/ f87 f38 1"/>
                <a:gd name="f110" fmla="*/ f89 f38 1"/>
                <a:gd name="f111" fmla="*/ f90 f39 1"/>
                <a:gd name="f112" fmla="*/ f91 f38 1"/>
                <a:gd name="f113" fmla="*/ f92 f39 1"/>
                <a:gd name="f114" fmla="*/ f93 f38 1"/>
                <a:gd name="f115" fmla="*/ f94 f39 1"/>
                <a:gd name="f116" fmla="*/ f95 f38 1"/>
                <a:gd name="f117" fmla="*/ f96 f39 1"/>
                <a:gd name="f118" fmla="*/ f97 f38 1"/>
                <a:gd name="f119" fmla="*/ f98 f39 1"/>
                <a:gd name="f120" fmla="*/ f99 f39 1"/>
                <a:gd name="f121" fmla="*/ f100 f38 1"/>
                <a:gd name="f122" fmla="*/ f101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4">
                  <a:pos x="f104" y="f108"/>
                </a:cxn>
                <a:cxn ang="f84">
                  <a:pos x="f109" y="f107"/>
                </a:cxn>
                <a:cxn ang="f84">
                  <a:pos x="f110" y="f111"/>
                </a:cxn>
                <a:cxn ang="f84">
                  <a:pos x="f112" y="f113"/>
                </a:cxn>
                <a:cxn ang="f84">
                  <a:pos x="f114" y="f115"/>
                </a:cxn>
                <a:cxn ang="f84">
                  <a:pos x="f116" y="f117"/>
                </a:cxn>
                <a:cxn ang="f84">
                  <a:pos x="f118" y="f119"/>
                </a:cxn>
                <a:cxn ang="f84">
                  <a:pos x="f109" y="f120"/>
                </a:cxn>
                <a:cxn ang="f84">
                  <a:pos x="f121" y="f122"/>
                </a:cxn>
                <a:cxn ang="f84">
                  <a:pos x="f104" y="f108"/>
                </a:cxn>
              </a:cxnLst>
              <a:rect l="f104" t="f107" r="f105" b="f106"/>
              <a:pathLst>
                <a:path w="861" h="197">
                  <a:moveTo>
                    <a:pt x="f5" y="f8"/>
                  </a:moveTo>
                  <a:cubicBezTo>
                    <a:pt x="f9" y="f10"/>
                    <a:pt x="f11" y="f5"/>
                    <a:pt x="f12" y="f5"/>
                  </a:cubicBezTo>
                  <a:cubicBezTo>
                    <a:pt x="f13" y="f5"/>
                    <a:pt x="f14" y="f15"/>
                    <a:pt x="f16" y="f17"/>
                  </a:cubicBezTo>
                  <a:cubicBezTo>
                    <a:pt x="f18" y="f19"/>
                    <a:pt x="f20" y="f21"/>
                    <a:pt x="f20" y="f21"/>
                  </a:cubicBezTo>
                  <a:cubicBezTo>
                    <a:pt x="f20" y="f21"/>
                    <a:pt x="f6" y="f22"/>
                    <a:pt x="f6" y="f22"/>
                  </a:cubicBezTo>
                  <a:cubicBezTo>
                    <a:pt x="f6" y="f22"/>
                    <a:pt x="f23" y="f24"/>
                    <a:pt x="f23" y="f2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12" y="f32"/>
                  </a:cubicBezTo>
                  <a:cubicBezTo>
                    <a:pt x="f33" y="f32"/>
                    <a:pt x="f34" y="f35"/>
                    <a:pt x="f36" y="f7"/>
                  </a:cubicBezTo>
                  <a:cubicBezTo>
                    <a:pt x="f36" y="f7"/>
                    <a:pt x="f5" y="f8"/>
                    <a:pt x="f5" y="f8"/>
                  </a:cubicBezTo>
                  <a:close/>
                </a:path>
              </a:pathLst>
            </a:custGeom>
            <a:gradFill>
              <a:gsLst>
                <a:gs pos="0">
                  <a:srgbClr val="FFDFDF"/>
                </a:gs>
                <a:gs pos="100000">
                  <a:srgbClr val="E60000"/>
                </a:gs>
              </a:gsLst>
              <a:lin ang="0"/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</p:grpSp>
      <p:grpSp>
        <p:nvGrpSpPr>
          <p:cNvPr id="8205" name="Group 20"/>
          <p:cNvGrpSpPr>
            <a:grpSpLocks/>
          </p:cNvGrpSpPr>
          <p:nvPr/>
        </p:nvGrpSpPr>
        <p:grpSpPr bwMode="auto">
          <a:xfrm>
            <a:off x="3276600" y="76200"/>
            <a:ext cx="2446338" cy="1435100"/>
            <a:chOff x="3907990" y="1548682"/>
            <a:chExt cx="2072130" cy="1664747"/>
          </a:xfrm>
        </p:grpSpPr>
        <p:sp>
          <p:nvSpPr>
            <p:cNvPr id="22" name="Oval 21"/>
            <p:cNvSpPr/>
            <p:nvPr/>
          </p:nvSpPr>
          <p:spPr>
            <a:xfrm>
              <a:off x="3907990" y="1548682"/>
              <a:ext cx="2072130" cy="164667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7832"/>
                </a:gs>
                <a:gs pos="100000">
                  <a:srgbClr val="FFB482"/>
                </a:gs>
              </a:gsLst>
              <a:path path="circle">
                <a:fillToRect l="50000" t="50000" r="50000" b="50000"/>
              </a:path>
            </a:gradFill>
            <a:ln>
              <a:noFill/>
              <a:prstDash val="solid"/>
            </a:ln>
          </p:spPr>
          <p:txBody>
            <a:bodyPr wrap="none" anchor="ctr"/>
            <a:lstStyle/>
            <a:p>
              <a:pPr defTabSz="82945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i-FI" sz="2800" kern="0">
                <a:solidFill>
                  <a:srgbClr val="000000"/>
                </a:solidFill>
                <a:latin typeface="Garamond" panose="02020404030301010803" pitchFamily="18" charset="0"/>
                <a:cs typeface=""/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4262982" y="1603928"/>
              <a:ext cx="1360802" cy="1609501"/>
            </a:xfrm>
            <a:prstGeom prst="rect">
              <a:avLst/>
            </a:prstGeom>
            <a:noFill/>
            <a:ln>
              <a:noFill/>
            </a:ln>
          </p:spPr>
          <p:txBody>
            <a:bodyPr lIns="90004" tIns="46798" rIns="90004" bIns="46798" anchorCtr="1">
              <a:spAutoFit/>
            </a:bodyPr>
            <a:lstStyle/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kern="0" dirty="0" err="1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Jumala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Rakkaus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  <a:p>
              <a:pPr algn="ctr" defTabSz="829452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06082" algn="l"/>
                  <a:tab pos="813609" algn="l"/>
                  <a:tab pos="1221135" algn="l"/>
                  <a:tab pos="1628662" algn="l"/>
                  <a:tab pos="2036188" algn="l"/>
                  <a:tab pos="2443715" algn="l"/>
                  <a:tab pos="2851242" algn="l"/>
                  <a:tab pos="3258769" algn="l"/>
                  <a:tab pos="3666295" algn="l"/>
                  <a:tab pos="4073821" algn="l"/>
                  <a:tab pos="4481348" algn="l"/>
                  <a:tab pos="4888874" algn="l"/>
                  <a:tab pos="5296401" algn="l"/>
                  <a:tab pos="5703927" algn="l"/>
                  <a:tab pos="6111454" algn="l"/>
                  <a:tab pos="6518980" algn="l"/>
                  <a:tab pos="6926498" algn="l"/>
                  <a:tab pos="7334024" algn="l"/>
                  <a:tab pos="7741551" algn="l"/>
                  <a:tab pos="8149077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i-FI" sz="2800" kern="0" dirty="0">
                  <a:solidFill>
                    <a:schemeClr val="bg1"/>
                  </a:solidFill>
                  <a:latin typeface="Garamond" panose="02020404030301010803" pitchFamily="18" charset="0"/>
                  <a:ea typeface="SimSun"/>
                  <a:cs typeface="Arial"/>
                </a:rPr>
                <a:t>Sydän</a:t>
              </a:r>
              <a:endParaRPr lang="en-US" sz="2800" kern="0" dirty="0">
                <a:solidFill>
                  <a:schemeClr val="bg1"/>
                </a:solidFill>
                <a:latin typeface="Garamond" panose="02020404030301010803" pitchFamily="18" charset="0"/>
                <a:ea typeface="SimSun"/>
                <a:cs typeface="Arial"/>
              </a:endParaRPr>
            </a:p>
          </p:txBody>
        </p:sp>
      </p:grpSp>
      <p:sp>
        <p:nvSpPr>
          <p:cNvPr id="30" name="Text Box 29"/>
          <p:cNvSpPr txBox="1"/>
          <p:nvPr/>
        </p:nvSpPr>
        <p:spPr>
          <a:xfrm>
            <a:off x="3886200" y="3505200"/>
            <a:ext cx="1368425" cy="754063"/>
          </a:xfrm>
          <a:prstGeom prst="rect">
            <a:avLst/>
          </a:prstGeom>
          <a:noFill/>
          <a:ln>
            <a:noFill/>
          </a:ln>
        </p:spPr>
        <p:txBody>
          <a:bodyPr lIns="35997" tIns="17999" rIns="35997" bIns="46797" anchorCtr="1">
            <a:spAutoFit/>
          </a:bodyPr>
          <a:lstStyle/>
          <a:p>
            <a:pPr algn="ctr" defTabSz="829452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06082" algn="l"/>
                <a:tab pos="813609" algn="l"/>
                <a:tab pos="1221135" algn="l"/>
                <a:tab pos="1628662" algn="l"/>
                <a:tab pos="2036188" algn="l"/>
                <a:tab pos="2443715" algn="l"/>
                <a:tab pos="2851242" algn="l"/>
                <a:tab pos="3258769" algn="l"/>
                <a:tab pos="3666295" algn="l"/>
                <a:tab pos="4073821" algn="l"/>
                <a:tab pos="4481348" algn="l"/>
                <a:tab pos="4888874" algn="l"/>
                <a:tab pos="5296401" algn="l"/>
                <a:tab pos="5703927" algn="l"/>
                <a:tab pos="6111454" algn="l"/>
                <a:tab pos="6518980" algn="l"/>
                <a:tab pos="6926498" algn="l"/>
                <a:tab pos="7334024" algn="l"/>
                <a:tab pos="7741551" algn="l"/>
                <a:tab pos="814907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 err="1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Tod</a:t>
            </a:r>
            <a:r>
              <a:rPr lang="en-US" sz="2800" kern="0" dirty="0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 </a:t>
            </a:r>
            <a:r>
              <a:rPr lang="en-US" sz="2800" kern="0" dirty="0" err="1">
                <a:solidFill>
                  <a:srgbClr val="376092"/>
                </a:solidFill>
                <a:latin typeface="Garamond" panose="02020404030301010803" pitchFamily="18" charset="0"/>
                <a:cs typeface="Arial"/>
              </a:rPr>
              <a:t>Rakkaus</a:t>
            </a:r>
            <a:endParaRPr lang="en-US" sz="2800" kern="0" dirty="0">
              <a:solidFill>
                <a:srgbClr val="376092"/>
              </a:solidFill>
              <a:latin typeface="Garamond" panose="02020404030301010803" pitchFamily="18" charset="0"/>
              <a:cs typeface="Arial"/>
            </a:endParaRPr>
          </a:p>
        </p:txBody>
      </p:sp>
      <p:cxnSp>
        <p:nvCxnSpPr>
          <p:cNvPr id="8207" name="Straight Connector 2"/>
          <p:cNvCxnSpPr>
            <a:cxnSpLocks noChangeShapeType="1"/>
          </p:cNvCxnSpPr>
          <p:nvPr/>
        </p:nvCxnSpPr>
        <p:spPr bwMode="auto">
          <a:xfrm flipV="1">
            <a:off x="1258888" y="2876550"/>
            <a:ext cx="6553200" cy="1588"/>
          </a:xfrm>
          <a:prstGeom prst="straightConnector1">
            <a:avLst/>
          </a:prstGeom>
          <a:noFill/>
          <a:ln w="38103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Straight Arrow Connector 34"/>
          <p:cNvCxnSpPr>
            <a:cxnSpLocks noChangeShapeType="1"/>
          </p:cNvCxnSpPr>
          <p:nvPr/>
        </p:nvCxnSpPr>
        <p:spPr bwMode="auto">
          <a:xfrm>
            <a:off x="5192713" y="5616575"/>
            <a:ext cx="1211262" cy="219075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209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48163"/>
            <a:ext cx="8175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Heart 40"/>
          <p:cNvSpPr/>
          <p:nvPr/>
        </p:nvSpPr>
        <p:spPr>
          <a:xfrm>
            <a:off x="1770063" y="4924425"/>
            <a:ext cx="306387" cy="3143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+- f25 0 f6"/>
              <a:gd name="f27" fmla="+- f24 0 f6"/>
              <a:gd name="f28" fmla="*/ f25 f21 1"/>
              <a:gd name="f29" fmla="*/ f26 1 3"/>
              <a:gd name="f30" fmla="*/ f26 1 4"/>
              <a:gd name="f31" fmla="*/ f27 1 2"/>
              <a:gd name="f32" fmla="*/ f27 1 6"/>
              <a:gd name="f33" fmla="*/ f27 49 1"/>
              <a:gd name="f34" fmla="*/ f27 10 1"/>
              <a:gd name="f35" fmla="*/ f27 5 1"/>
              <a:gd name="f36" fmla="*/ f26 2 1"/>
              <a:gd name="f37" fmla="+- f6 f31 0"/>
              <a:gd name="f38" fmla="*/ f33 1 48"/>
              <a:gd name="f39" fmla="*/ f34 1 48"/>
              <a:gd name="f40" fmla="+- f6 0 f29"/>
              <a:gd name="f41" fmla="*/ f35 1 6"/>
              <a:gd name="f42" fmla="*/ f36 1 3"/>
              <a:gd name="f43" fmla="*/ f32 f21 1"/>
              <a:gd name="f44" fmla="*/ f30 f21 1"/>
              <a:gd name="f45" fmla="+- f37 0 f38"/>
              <a:gd name="f46" fmla="+- f37 0 f39"/>
              <a:gd name="f47" fmla="+- f37 f39 0"/>
              <a:gd name="f48" fmla="+- f37 f38 0"/>
              <a:gd name="f49" fmla="*/ f41 f21 1"/>
              <a:gd name="f50" fmla="*/ f42 f21 1"/>
              <a:gd name="f51" fmla="*/ f37 f21 1"/>
              <a:gd name="f52" fmla="*/ f40 f21 1"/>
              <a:gd name="f53" fmla="*/ f47 f21 1"/>
              <a:gd name="f54" fmla="*/ f48 f21 1"/>
              <a:gd name="f55" fmla="*/ f45 f21 1"/>
              <a:gd name="f56" fmla="*/ f4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51" y="f44"/>
              </a:cxn>
            </a:cxnLst>
            <a:rect l="f43" t="f44" r="f49" b="f50"/>
            <a:pathLst>
              <a:path>
                <a:moveTo>
                  <a:pt x="f51" y="f44"/>
                </a:moveTo>
                <a:cubicBezTo>
                  <a:pt x="f53" y="f52"/>
                  <a:pt x="f54" y="f44"/>
                  <a:pt x="f51" y="f28"/>
                </a:cubicBezTo>
                <a:cubicBezTo>
                  <a:pt x="f55" y="f44"/>
                  <a:pt x="f56" y="f52"/>
                  <a:pt x="f51" y="f44"/>
                </a:cubicBezTo>
                <a:close/>
              </a:path>
            </a:pathLst>
          </a:cu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lIns="91430" tIns="45711" rIns="91430" bIns="45711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2800" kern="0">
              <a:solidFill>
                <a:srgbClr val="FFFFFF"/>
              </a:solidFill>
              <a:latin typeface="Garamond" panose="02020404030301010803" pitchFamily="18" charset="0"/>
              <a:cs typeface=""/>
            </a:endParaRPr>
          </a:p>
        </p:txBody>
      </p:sp>
      <p:pic>
        <p:nvPicPr>
          <p:cNvPr id="821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814888"/>
            <a:ext cx="67151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/>
          <p:nvPr/>
        </p:nvSpPr>
        <p:spPr>
          <a:xfrm>
            <a:off x="0" y="1016000"/>
            <a:ext cx="2606675" cy="3724275"/>
          </a:xfrm>
          <a:prstGeom prst="rect">
            <a:avLst/>
          </a:prstGeom>
          <a:noFill/>
          <a:ln>
            <a:noFill/>
          </a:ln>
        </p:spPr>
        <p:txBody>
          <a:bodyPr lIns="91430" tIns="45711" rIns="91430" bIns="45711">
            <a:spAutoFit/>
          </a:bodyPr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Elämän ilot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/>
              </a:rPr>
              <a:t>   ja surut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kern="0" dirty="0">
              <a:solidFill>
                <a:srgbClr val="000000"/>
              </a:solidFill>
              <a:latin typeface="Garamond" panose="02020404030301010803" pitchFamily="18" charset="0"/>
              <a:cs typeface="Times New Roman" pitchFamily="18"/>
            </a:endParaRP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u="sng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neg</a:t>
            </a: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: viha, kosto,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kateus, 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ylimielisyys, toivottomuus,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luovuttamista</a:t>
            </a:r>
          </a:p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/>
              </a:rPr>
              <a:t>syyttämistä</a:t>
            </a:r>
          </a:p>
        </p:txBody>
      </p:sp>
      <p:cxnSp>
        <p:nvCxnSpPr>
          <p:cNvPr id="8213" name="Straight Arrow Connector 43"/>
          <p:cNvCxnSpPr>
            <a:cxnSpLocks noChangeShapeType="1"/>
          </p:cNvCxnSpPr>
          <p:nvPr/>
        </p:nvCxnSpPr>
        <p:spPr bwMode="auto">
          <a:xfrm>
            <a:off x="1506538" y="3816350"/>
            <a:ext cx="527050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Oval 21"/>
          <p:cNvSpPr/>
          <p:nvPr/>
        </p:nvSpPr>
        <p:spPr>
          <a:xfrm>
            <a:off x="3624263" y="1604779"/>
            <a:ext cx="1758947" cy="129399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FF7832"/>
              </a:gs>
              <a:gs pos="100000">
                <a:srgbClr val="FFB482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minun 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sydän</a:t>
            </a:r>
          </a:p>
        </p:txBody>
      </p:sp>
      <p:sp>
        <p:nvSpPr>
          <p:cNvPr id="44" name="Freeform 43"/>
          <p:cNvSpPr/>
          <p:nvPr/>
        </p:nvSpPr>
        <p:spPr>
          <a:xfrm rot="16200004">
            <a:off x="2740025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D7FFF6"/>
              </a:gs>
              <a:gs pos="100000">
                <a:srgbClr val="00AA87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sp>
        <p:nvSpPr>
          <p:cNvPr id="45" name="Freeform 44"/>
          <p:cNvSpPr/>
          <p:nvPr/>
        </p:nvSpPr>
        <p:spPr>
          <a:xfrm rot="5400013">
            <a:off x="4629150" y="1571626"/>
            <a:ext cx="1685925" cy="361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1"/>
              <a:gd name="f7" fmla="val 197"/>
              <a:gd name="f8" fmla="val 128"/>
              <a:gd name="f9" fmla="val 132"/>
              <a:gd name="f10" fmla="val 45"/>
              <a:gd name="f11" fmla="val 277"/>
              <a:gd name="f12" fmla="val 408"/>
              <a:gd name="f13" fmla="val 539"/>
              <a:gd name="f14" fmla="val 660"/>
              <a:gd name="f15" fmla="val 54"/>
              <a:gd name="f16" fmla="val 752"/>
              <a:gd name="f17" fmla="val 96"/>
              <a:gd name="f18" fmla="val 760"/>
              <a:gd name="f19" fmla="val 82"/>
              <a:gd name="f20" fmla="val 771"/>
              <a:gd name="f21" fmla="val 66"/>
              <a:gd name="f22" fmla="val 195"/>
              <a:gd name="f23" fmla="val 701"/>
              <a:gd name="f24" fmla="val 192"/>
              <a:gd name="f25" fmla="val 712"/>
              <a:gd name="f26" fmla="val 172"/>
              <a:gd name="f27" fmla="val 719"/>
              <a:gd name="f28" fmla="val 161"/>
              <a:gd name="f29" fmla="val 613"/>
              <a:gd name="f30" fmla="val 105"/>
              <a:gd name="f31" fmla="val 518"/>
              <a:gd name="f32" fmla="val 77"/>
              <a:gd name="f33" fmla="val 298"/>
              <a:gd name="f34" fmla="val 177"/>
              <a:gd name="f35" fmla="val 104"/>
              <a:gd name="f36" fmla="val 41"/>
              <a:gd name="f37" fmla="+- 0 0 -90"/>
              <a:gd name="f38" fmla="*/ f3 1 861"/>
              <a:gd name="f39" fmla="*/ f4 1 197"/>
              <a:gd name="f40" fmla="+- f7 0 f5"/>
              <a:gd name="f41" fmla="+- f6 0 f5"/>
              <a:gd name="f42" fmla="*/ f37 f0 1"/>
              <a:gd name="f43" fmla="*/ f41 1 861"/>
              <a:gd name="f44" fmla="*/ f40 1 197"/>
              <a:gd name="f45" fmla="*/ 0 f41 1"/>
              <a:gd name="f46" fmla="*/ 9892 f40 1"/>
              <a:gd name="f47" fmla="*/ 44367 f41 1"/>
              <a:gd name="f48" fmla="*/ 0 f40 1"/>
              <a:gd name="f49" fmla="*/ 81800 f41 1"/>
              <a:gd name="f50" fmla="*/ 7399 f40 1"/>
              <a:gd name="f51" fmla="*/ 83849 f41 1"/>
              <a:gd name="f52" fmla="*/ 5096 f40 1"/>
              <a:gd name="f53" fmla="*/ 93698 f41 1"/>
              <a:gd name="f54" fmla="*/ 15077 f40 1"/>
              <a:gd name="f55" fmla="*/ 76275 f41 1"/>
              <a:gd name="f56" fmla="*/ 14903 f40 1"/>
              <a:gd name="f57" fmla="*/ 78309 f41 1"/>
              <a:gd name="f58" fmla="*/ 12430 f40 1"/>
              <a:gd name="f59" fmla="*/ 6030 f40 1"/>
              <a:gd name="f60" fmla="*/ 4391 f41 1"/>
              <a:gd name="f61" fmla="*/ 15291 f40 1"/>
              <a:gd name="f62" fmla="*/ 861 f41 1"/>
              <a:gd name="f63" fmla="*/ 197 f40 1"/>
              <a:gd name="f64" fmla="*/ f42 1 f2"/>
              <a:gd name="f65" fmla="*/ f45 1 861"/>
              <a:gd name="f66" fmla="*/ f46 1 197"/>
              <a:gd name="f67" fmla="*/ f47 1 861"/>
              <a:gd name="f68" fmla="*/ f48 1 197"/>
              <a:gd name="f69" fmla="*/ f49 1 861"/>
              <a:gd name="f70" fmla="*/ f50 1 197"/>
              <a:gd name="f71" fmla="*/ f51 1 861"/>
              <a:gd name="f72" fmla="*/ f52 1 197"/>
              <a:gd name="f73" fmla="*/ f53 1 861"/>
              <a:gd name="f74" fmla="*/ f54 1 197"/>
              <a:gd name="f75" fmla="*/ f55 1 861"/>
              <a:gd name="f76" fmla="*/ f56 1 197"/>
              <a:gd name="f77" fmla="*/ f57 1 861"/>
              <a:gd name="f78" fmla="*/ f58 1 197"/>
              <a:gd name="f79" fmla="*/ f59 1 197"/>
              <a:gd name="f80" fmla="*/ f60 1 861"/>
              <a:gd name="f81" fmla="*/ f61 1 197"/>
              <a:gd name="f82" fmla="*/ f62 1 861"/>
              <a:gd name="f83" fmla="*/ f63 1 197"/>
              <a:gd name="f84" fmla="+- f64 0 f1"/>
              <a:gd name="f85" fmla="*/ f65 1 f43"/>
              <a:gd name="f86" fmla="*/ f66 1 f44"/>
              <a:gd name="f87" fmla="*/ f67 1 f43"/>
              <a:gd name="f88" fmla="*/ f68 1 f44"/>
              <a:gd name="f89" fmla="*/ f69 1 f43"/>
              <a:gd name="f90" fmla="*/ f70 1 f44"/>
              <a:gd name="f91" fmla="*/ f71 1 f43"/>
              <a:gd name="f92" fmla="*/ f72 1 f44"/>
              <a:gd name="f93" fmla="*/ f73 1 f43"/>
              <a:gd name="f94" fmla="*/ f74 1 f44"/>
              <a:gd name="f95" fmla="*/ f75 1 f43"/>
              <a:gd name="f96" fmla="*/ f76 1 f44"/>
              <a:gd name="f97" fmla="*/ f77 1 f43"/>
              <a:gd name="f98" fmla="*/ f78 1 f44"/>
              <a:gd name="f99" fmla="*/ f79 1 f44"/>
              <a:gd name="f100" fmla="*/ f80 1 f43"/>
              <a:gd name="f101" fmla="*/ f81 1 f44"/>
              <a:gd name="f102" fmla="*/ f82 1 f43"/>
              <a:gd name="f103" fmla="*/ f83 1 f44"/>
              <a:gd name="f104" fmla="*/ f85 f38 1"/>
              <a:gd name="f105" fmla="*/ f102 f38 1"/>
              <a:gd name="f106" fmla="*/ f103 f39 1"/>
              <a:gd name="f107" fmla="*/ f88 f39 1"/>
              <a:gd name="f108" fmla="*/ f86 f39 1"/>
              <a:gd name="f109" fmla="*/ f87 f38 1"/>
              <a:gd name="f110" fmla="*/ f89 f38 1"/>
              <a:gd name="f111" fmla="*/ f90 f39 1"/>
              <a:gd name="f112" fmla="*/ f91 f38 1"/>
              <a:gd name="f113" fmla="*/ f92 f39 1"/>
              <a:gd name="f114" fmla="*/ f93 f38 1"/>
              <a:gd name="f115" fmla="*/ f94 f39 1"/>
              <a:gd name="f116" fmla="*/ f95 f38 1"/>
              <a:gd name="f117" fmla="*/ f96 f39 1"/>
              <a:gd name="f118" fmla="*/ f97 f38 1"/>
              <a:gd name="f119" fmla="*/ f98 f39 1"/>
              <a:gd name="f120" fmla="*/ f99 f39 1"/>
              <a:gd name="f121" fmla="*/ f100 f38 1"/>
              <a:gd name="f122" fmla="*/ f101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4">
                <a:pos x="f104" y="f108"/>
              </a:cxn>
              <a:cxn ang="f84">
                <a:pos x="f109" y="f107"/>
              </a:cxn>
              <a:cxn ang="f84">
                <a:pos x="f110" y="f111"/>
              </a:cxn>
              <a:cxn ang="f84">
                <a:pos x="f112" y="f113"/>
              </a:cxn>
              <a:cxn ang="f84">
                <a:pos x="f114" y="f115"/>
              </a:cxn>
              <a:cxn ang="f84">
                <a:pos x="f116" y="f117"/>
              </a:cxn>
              <a:cxn ang="f84">
                <a:pos x="f118" y="f119"/>
              </a:cxn>
              <a:cxn ang="f84">
                <a:pos x="f109" y="f120"/>
              </a:cxn>
              <a:cxn ang="f84">
                <a:pos x="f121" y="f122"/>
              </a:cxn>
              <a:cxn ang="f84">
                <a:pos x="f104" y="f108"/>
              </a:cxn>
            </a:cxnLst>
            <a:rect l="f104" t="f107" r="f105" b="f106"/>
            <a:pathLst>
              <a:path w="861" h="197">
                <a:moveTo>
                  <a:pt x="f5" y="f8"/>
                </a:moveTo>
                <a:cubicBezTo>
                  <a:pt x="f9" y="f10"/>
                  <a:pt x="f11" y="f5"/>
                  <a:pt x="f12" y="f5"/>
                </a:cubicBezTo>
                <a:cubicBezTo>
                  <a:pt x="f13" y="f5"/>
                  <a:pt x="f14" y="f15"/>
                  <a:pt x="f16" y="f17"/>
                </a:cubicBezTo>
                <a:cubicBezTo>
                  <a:pt x="f18" y="f19"/>
                  <a:pt x="f20" y="f21"/>
                  <a:pt x="f20" y="f21"/>
                </a:cubicBezTo>
                <a:cubicBezTo>
                  <a:pt x="f20" y="f21"/>
                  <a:pt x="f6" y="f22"/>
                  <a:pt x="f6" y="f22"/>
                </a:cubicBezTo>
                <a:cubicBezTo>
                  <a:pt x="f6" y="f22"/>
                  <a:pt x="f23" y="f24"/>
                  <a:pt x="f23" y="f24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12" y="f32"/>
                </a:cubicBezTo>
                <a:cubicBezTo>
                  <a:pt x="f33" y="f32"/>
                  <a:pt x="f34" y="f35"/>
                  <a:pt x="f36" y="f7"/>
                </a:cubicBezTo>
                <a:cubicBezTo>
                  <a:pt x="f36" y="f7"/>
                  <a:pt x="f5" y="f8"/>
                  <a:pt x="f5" y="f8"/>
                </a:cubicBezTo>
                <a:close/>
              </a:path>
            </a:pathLst>
          </a:custGeom>
          <a:gradFill>
            <a:gsLst>
              <a:gs pos="0">
                <a:srgbClr val="FFE7D7"/>
              </a:gs>
              <a:gs pos="100000">
                <a:srgbClr val="FF7832"/>
              </a:gs>
            </a:gsLst>
            <a:lin ang="0"/>
          </a:gradFill>
          <a:ln>
            <a:noFill/>
            <a:prstDash val="solid"/>
          </a:ln>
        </p:spPr>
        <p:txBody>
          <a:bodyPr wrap="none" anchor="ctr"/>
          <a:lstStyle/>
          <a:p>
            <a:pPr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kern="0">
              <a:solidFill>
                <a:srgbClr val="000000"/>
              </a:solidFill>
              <a:latin typeface="Garamond" panose="02020404030301010803" pitchFamily="18" charset="0"/>
              <a:cs typeface=""/>
            </a:endParaRPr>
          </a:p>
        </p:txBody>
      </p:sp>
      <p:cxnSp>
        <p:nvCxnSpPr>
          <p:cNvPr id="8219" name="Straight Arrow Connector 43"/>
          <p:cNvCxnSpPr>
            <a:cxnSpLocks noChangeShapeType="1"/>
          </p:cNvCxnSpPr>
          <p:nvPr/>
        </p:nvCxnSpPr>
        <p:spPr bwMode="auto">
          <a:xfrm>
            <a:off x="6897688" y="3781425"/>
            <a:ext cx="525462" cy="0"/>
          </a:xfrm>
          <a:prstGeom prst="straightConnector1">
            <a:avLst/>
          </a:prstGeom>
          <a:noFill/>
          <a:ln w="38103">
            <a:solidFill>
              <a:srgbClr val="4BACC6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Box 23"/>
          <p:cNvSpPr txBox="1">
            <a:spLocks noChangeArrowheads="1"/>
          </p:cNvSpPr>
          <p:nvPr/>
        </p:nvSpPr>
        <p:spPr bwMode="auto">
          <a:xfrm>
            <a:off x="7410450" y="3035300"/>
            <a:ext cx="162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ajatukset,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analyysejä,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800">
                <a:latin typeface="Garamond" pitchFamily="18" charset="0"/>
              </a:rPr>
              <a:t>vertailu</a:t>
            </a:r>
            <a:endParaRPr lang="en-US" altLang="en-US" sz="2800">
              <a:latin typeface="Garamond" pitchFamily="18" charset="0"/>
            </a:endParaRPr>
          </a:p>
        </p:txBody>
      </p:sp>
      <p:sp>
        <p:nvSpPr>
          <p:cNvPr id="48" name="Oval 12"/>
          <p:cNvSpPr/>
          <p:nvPr/>
        </p:nvSpPr>
        <p:spPr>
          <a:xfrm>
            <a:off x="6404768" y="5044486"/>
            <a:ext cx="1511297" cy="15112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gradFill>
            <a:gsLst>
              <a:gs pos="0">
                <a:srgbClr val="00AA87"/>
              </a:gs>
              <a:gs pos="100000">
                <a:srgbClr val="00FAC8"/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wrap="none" lIns="91430" tIns="45711" rIns="91430" bIns="45711" anchor="ctr"/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2800" kern="0" dirty="0">
                <a:solidFill>
                  <a:schemeClr val="bg1"/>
                </a:solidFill>
                <a:latin typeface="Garamond" panose="02020404030301010803" pitchFamily="18" charset="0"/>
                <a:cs typeface=""/>
              </a:rPr>
              <a:t>keho</a:t>
            </a:r>
          </a:p>
        </p:txBody>
      </p:sp>
      <p:sp>
        <p:nvSpPr>
          <p:cNvPr id="26" name="Oval 25"/>
          <p:cNvSpPr/>
          <p:nvPr/>
        </p:nvSpPr>
        <p:spPr>
          <a:xfrm>
            <a:off x="2070100" y="1604963"/>
            <a:ext cx="4829175" cy="455136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25" name="TextBox 1"/>
          <p:cNvSpPr txBox="1">
            <a:spLocks noChangeArrowheads="1"/>
          </p:cNvSpPr>
          <p:nvPr/>
        </p:nvSpPr>
        <p:spPr bwMode="auto">
          <a:xfrm>
            <a:off x="5953125" y="436563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Langenneen luonteen,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tai negatiivisten ulkoisien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en-US" sz="2400">
                <a:latin typeface="Garamond" pitchFamily="18" charset="0"/>
              </a:rPr>
              <a:t>voimien vaikutus</a:t>
            </a:r>
            <a:endParaRPr lang="en-US" altLang="en-US" sz="2400">
              <a:latin typeface="Garamond" pitchFamily="18" charset="0"/>
            </a:endParaRPr>
          </a:p>
        </p:txBody>
      </p:sp>
      <p:cxnSp>
        <p:nvCxnSpPr>
          <p:cNvPr id="8226" name="Straight Arrow Connector 45"/>
          <p:cNvCxnSpPr>
            <a:cxnSpLocks noChangeShapeType="1"/>
          </p:cNvCxnSpPr>
          <p:nvPr/>
        </p:nvCxnSpPr>
        <p:spPr bwMode="auto">
          <a:xfrm flipH="1">
            <a:off x="3402013" y="1509713"/>
            <a:ext cx="3706812" cy="1909762"/>
          </a:xfrm>
          <a:prstGeom prst="straightConnector1">
            <a:avLst/>
          </a:prstGeom>
          <a:noFill/>
          <a:ln w="38103">
            <a:solidFill>
              <a:schemeClr val="tx1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7" name="Straight Arrow Connector 49"/>
          <p:cNvCxnSpPr>
            <a:cxnSpLocks noChangeShapeType="1"/>
          </p:cNvCxnSpPr>
          <p:nvPr/>
        </p:nvCxnSpPr>
        <p:spPr bwMode="auto">
          <a:xfrm flipH="1">
            <a:off x="6553200" y="1522413"/>
            <a:ext cx="1258888" cy="1897062"/>
          </a:xfrm>
          <a:prstGeom prst="straightConnector1">
            <a:avLst/>
          </a:prstGeom>
          <a:noFill/>
          <a:ln w="38103">
            <a:solidFill>
              <a:schemeClr val="tx1"/>
            </a:solidFill>
            <a:round/>
            <a:headEnd/>
            <a:tailEnd type="arrow" w="med" len="med"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8"/>
          <p:cNvSpPr/>
          <p:nvPr/>
        </p:nvSpPr>
        <p:spPr>
          <a:xfrm>
            <a:off x="5799138" y="228600"/>
            <a:ext cx="3344862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6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04800"/>
            <a:ext cx="8399463" cy="538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People are seeking happiness for everybody 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except God.  However, unless it is 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God-centered, there is no happiness. </a:t>
            </a:r>
          </a:p>
          <a:p>
            <a:pPr algn="ctr">
              <a:defRPr/>
            </a:pPr>
            <a:endParaRPr lang="fi-FI" sz="32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fi-FI" i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Rev. S.M.Moon</a:t>
            </a:r>
          </a:p>
          <a:p>
            <a:pPr algn="ctr">
              <a:defRPr/>
            </a:pPr>
            <a:endParaRPr lang="fi-FI" sz="32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fi-FI" sz="32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Ihmiset etsivät onnea kaikkialta muualta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paitsi ei Jumalan luota.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Kuitenkin, jos onni ei ole jumalakeskeistä,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se ei ole todellista.</a:t>
            </a:r>
          </a:p>
          <a:p>
            <a:pPr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0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788275" cy="7970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constituion only gives people the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right to pursue happiness.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You have to catch it yourself.</a:t>
            </a:r>
          </a:p>
          <a:p>
            <a:pPr algn="ctr">
              <a:defRPr/>
            </a:pPr>
            <a:r>
              <a:rPr lang="fi-FI" i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Benjamin Franklin</a:t>
            </a:r>
          </a:p>
          <a:p>
            <a:pPr algn="ctr">
              <a:defRPr/>
            </a:pPr>
            <a:endParaRPr lang="fi-FI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endParaRPr lang="fi-FI" sz="8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art of being happy lies in the power of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extracting  happiness from common things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ctr">
              <a:defRPr/>
            </a:pPr>
            <a:r>
              <a:rPr lang="fi-FI" i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Henry Ward Beecher</a:t>
            </a:r>
          </a:p>
          <a:p>
            <a:pPr algn="ctr">
              <a:defRPr/>
            </a:pPr>
            <a:endParaRPr lang="fi-FI" sz="8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endParaRPr lang="fi-FI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Plenty of people miss their share of happiness,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not because they never found it, but because </a:t>
            </a:r>
          </a:p>
          <a:p>
            <a:pPr algn="ctr">
              <a:defRPr/>
            </a:pPr>
            <a:r>
              <a:rPr lang="fi-FI" sz="3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they didn’t stop to enjoy it.</a:t>
            </a:r>
          </a:p>
          <a:p>
            <a:pPr algn="ctr">
              <a:defRPr/>
            </a:pPr>
            <a:r>
              <a:rPr lang="fi-FI" i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William Feather</a:t>
            </a:r>
          </a:p>
          <a:p>
            <a:pPr>
              <a:defRPr/>
            </a:pPr>
            <a:endParaRPr lang="fi-FI" i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On-screen Show (4:3)</PresentationFormat>
  <Paragraphs>148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Gudrun</dc:creator>
  <cp:lastModifiedBy>Gudrun</cp:lastModifiedBy>
  <cp:revision>1</cp:revision>
  <dcterms:created xsi:type="dcterms:W3CDTF">2006-08-16T00:00:00Z</dcterms:created>
  <dcterms:modified xsi:type="dcterms:W3CDTF">2015-04-12T11:09:43Z</dcterms:modified>
</cp:coreProperties>
</file>