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2" r:id="rId7"/>
    <p:sldMasterId id="2147483734" r:id="rId8"/>
    <p:sldMasterId id="2147483746" r:id="rId9"/>
  </p:sldMasterIdLst>
  <p:notesMasterIdLst>
    <p:notesMasterId r:id="rId75"/>
  </p:notesMasterIdLst>
  <p:sldIdLst>
    <p:sldId id="256" r:id="rId10"/>
    <p:sldId id="374" r:id="rId11"/>
    <p:sldId id="380" r:id="rId12"/>
    <p:sldId id="384" r:id="rId13"/>
    <p:sldId id="386" r:id="rId14"/>
    <p:sldId id="385" r:id="rId15"/>
    <p:sldId id="375" r:id="rId16"/>
    <p:sldId id="296" r:id="rId17"/>
    <p:sldId id="393" r:id="rId18"/>
    <p:sldId id="390" r:id="rId19"/>
    <p:sldId id="336" r:id="rId20"/>
    <p:sldId id="391" r:id="rId21"/>
    <p:sldId id="382" r:id="rId22"/>
    <p:sldId id="338" r:id="rId23"/>
    <p:sldId id="339" r:id="rId24"/>
    <p:sldId id="396" r:id="rId25"/>
    <p:sldId id="397" r:id="rId26"/>
    <p:sldId id="398" r:id="rId27"/>
    <p:sldId id="383" r:id="rId28"/>
    <p:sldId id="340" r:id="rId29"/>
    <p:sldId id="400" r:id="rId30"/>
    <p:sldId id="377" r:id="rId31"/>
    <p:sldId id="343" r:id="rId32"/>
    <p:sldId id="406" r:id="rId33"/>
    <p:sldId id="341" r:id="rId34"/>
    <p:sldId id="401" r:id="rId35"/>
    <p:sldId id="342" r:id="rId36"/>
    <p:sldId id="344" r:id="rId37"/>
    <p:sldId id="345" r:id="rId38"/>
    <p:sldId id="379" r:id="rId39"/>
    <p:sldId id="378" r:id="rId40"/>
    <p:sldId id="399" r:id="rId41"/>
    <p:sldId id="346" r:id="rId42"/>
    <p:sldId id="387" r:id="rId43"/>
    <p:sldId id="388" r:id="rId44"/>
    <p:sldId id="394" r:id="rId45"/>
    <p:sldId id="395" r:id="rId46"/>
    <p:sldId id="389" r:id="rId47"/>
    <p:sldId id="347" r:id="rId48"/>
    <p:sldId id="348" r:id="rId49"/>
    <p:sldId id="349" r:id="rId50"/>
    <p:sldId id="350" r:id="rId51"/>
    <p:sldId id="351" r:id="rId52"/>
    <p:sldId id="352" r:id="rId53"/>
    <p:sldId id="353" r:id="rId54"/>
    <p:sldId id="354" r:id="rId55"/>
    <p:sldId id="355" r:id="rId56"/>
    <p:sldId id="356" r:id="rId57"/>
    <p:sldId id="357" r:id="rId58"/>
    <p:sldId id="358" r:id="rId59"/>
    <p:sldId id="359" r:id="rId60"/>
    <p:sldId id="360" r:id="rId61"/>
    <p:sldId id="361" r:id="rId62"/>
    <p:sldId id="362" r:id="rId63"/>
    <p:sldId id="363" r:id="rId64"/>
    <p:sldId id="364" r:id="rId65"/>
    <p:sldId id="367" r:id="rId66"/>
    <p:sldId id="368" r:id="rId67"/>
    <p:sldId id="369" r:id="rId68"/>
    <p:sldId id="402" r:id="rId69"/>
    <p:sldId id="403" r:id="rId70"/>
    <p:sldId id="404" r:id="rId71"/>
    <p:sldId id="405" r:id="rId72"/>
    <p:sldId id="407" r:id="rId73"/>
    <p:sldId id="381" r:id="rId74"/>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CC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17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02F3BA-9C6C-4D7F-B930-F524D242A3AD}" type="datetimeFigureOut">
              <a:rPr lang="sv-SE" smtClean="0"/>
              <a:pPr/>
              <a:t>2017-05-05</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E73123-72DC-4B9E-9378-E3D408EC39E8}" type="slidenum">
              <a:rPr lang="sv-SE" smtClean="0"/>
              <a:pPr/>
              <a:t>‹#›</a:t>
            </a:fld>
            <a:endParaRPr lang="sv-S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uro-tongil.org/swedish/english/everyones_guide.ht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euro-tongil.org/swedish/english/everyones_guide.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uro-tongil.org/swedish/english/everyones_guide.ht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uro-tongil.org/swedish/english/everyones_guide.ht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livingwordbroadcast.org/LWBWBTextfiles/gettf.php?textfile=58-0928e.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smtClean="0"/>
              <a:t>v1.1 April 2017</a:t>
            </a:r>
            <a:endParaRPr lang="sv-SE"/>
          </a:p>
        </p:txBody>
      </p:sp>
      <p:sp>
        <p:nvSpPr>
          <p:cNvPr id="4" name="Slide Number Placeholder 3"/>
          <p:cNvSpPr>
            <a:spLocks noGrp="1"/>
          </p:cNvSpPr>
          <p:nvPr>
            <p:ph type="sldNum" sz="quarter" idx="10"/>
          </p:nvPr>
        </p:nvSpPr>
        <p:spPr/>
        <p:txBody>
          <a:bodyPr/>
          <a:lstStyle/>
          <a:p>
            <a:fld id="{5EE73123-72DC-4B9E-9378-E3D408EC39E8}" type="slidenum">
              <a:rPr lang="sv-SE" smtClean="0"/>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467B9AE0-9226-410C-B3B7-606D5D8B8C5B}" type="slidenum">
              <a:rPr lang="en-US">
                <a:solidFill>
                  <a:prstClr val="black"/>
                </a:solidFill>
              </a:rPr>
              <a:pPr/>
              <a:t>26</a:t>
            </a:fld>
            <a:endParaRPr lang="en-US">
              <a:solidFill>
                <a:prstClr val="black"/>
              </a:solidFill>
            </a:endParaRPr>
          </a:p>
        </p:txBody>
      </p:sp>
      <p:sp>
        <p:nvSpPr>
          <p:cNvPr id="483331" name="Rectangle 2"/>
          <p:cNvSpPr>
            <a:spLocks noGrp="1" noRot="1" noChangeAspect="1" noChangeArrowheads="1" noTextEdit="1"/>
          </p:cNvSpPr>
          <p:nvPr>
            <p:ph type="sldImg"/>
          </p:nvPr>
        </p:nvSpPr>
        <p:spPr>
          <a:ln/>
        </p:spPr>
      </p:sp>
      <p:sp>
        <p:nvSpPr>
          <p:cNvPr id="483332" name="Rectangle 3"/>
          <p:cNvSpPr>
            <a:spLocks noGrp="1" noChangeArrowheads="1"/>
          </p:cNvSpPr>
          <p:nvPr>
            <p:ph type="body" idx="1"/>
          </p:nvPr>
        </p:nvSpPr>
        <p:spPr>
          <a:noFill/>
          <a:ln/>
        </p:spPr>
        <p:txBody>
          <a:bodyPr/>
          <a:lstStyle/>
          <a:p>
            <a:pPr eaLnBrk="1" hangingPunct="1"/>
            <a:r>
              <a:rPr lang="sv-SE" smtClean="0">
                <a:latin typeface="Arial" pitchFamily="34" charset="0"/>
              </a:rPr>
              <a:t>8 steps of True Love INDI</a:t>
            </a:r>
            <a:r>
              <a:rPr lang="en-US" altLang="ja-JP" smtClean="0">
                <a:solidFill>
                  <a:srgbClr val="993366"/>
                </a:solidFill>
                <a:latin typeface="Arial" pitchFamily="34" charset="0"/>
              </a:rPr>
              <a:t>V</a:t>
            </a:r>
            <a:r>
              <a:rPr lang="sv-SE" smtClean="0">
                <a:latin typeface="Arial" pitchFamily="34" charset="0"/>
              </a:rPr>
              <a:t>IDUAL – FAMILY – TRIBE – SOCIETY – NATION – WORLD – COSMIC – GOD</a:t>
            </a:r>
            <a:br>
              <a:rPr lang="sv-SE" smtClean="0">
                <a:latin typeface="Arial" pitchFamily="34" charset="0"/>
              </a:rPr>
            </a:br>
            <a:r>
              <a:rPr lang="sv-SE" smtClean="0">
                <a:latin typeface="Arial" pitchFamily="34" charset="0"/>
              </a:rPr>
              <a:t>/SMM (Sun Myung Moon)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GB" dirty="0" smtClean="0">
                <a:solidFill>
                  <a:schemeClr val="accent3"/>
                </a:solidFill>
              </a:rPr>
              <a:t>(This image is a detail of the image found on page 5 of Peter Kim's report at Two Rivers).</a:t>
            </a:r>
          </a:p>
          <a:p>
            <a:pPr>
              <a:defRPr/>
            </a:pPr>
            <a:r>
              <a:rPr lang="en-GB" b="1" dirty="0" smtClean="0"/>
              <a:t>Sermon: Miraculous Helicopter Landing</a:t>
            </a:r>
          </a:p>
          <a:p>
            <a:pPr>
              <a:defRPr/>
            </a:pPr>
            <a:r>
              <a:rPr lang="en-GB" dirty="0" smtClean="0"/>
              <a:t>July 26, 2008, </a:t>
            </a:r>
            <a:r>
              <a:rPr lang="en-GB" dirty="0" err="1" smtClean="0"/>
              <a:t>Chungpadong</a:t>
            </a:r>
            <a:r>
              <a:rPr lang="en-GB" dirty="0" smtClean="0"/>
              <a:t> </a:t>
            </a:r>
            <a:r>
              <a:rPr lang="en-GB" dirty="0" err="1" smtClean="0"/>
              <a:t>Hq</a:t>
            </a:r>
            <a:r>
              <a:rPr lang="en-GB" dirty="0" smtClean="0"/>
              <a:t>, Seoul Korea</a:t>
            </a:r>
          </a:p>
          <a:p>
            <a:pPr>
              <a:defRPr/>
            </a:pPr>
            <a:r>
              <a:rPr lang="en-GB" dirty="0" smtClean="0"/>
              <a:t>This was an unbelievable miracle! To believe that this is coincidence requires more faith than to believe that it is a miracle. (Applause). One miracle after another! One incredible event after another! Unbelievable! Just unbelievable! When I saw the site I had nothing to say. Even people, very </a:t>
            </a:r>
            <a:r>
              <a:rPr lang="en-GB" dirty="0" err="1" smtClean="0"/>
              <a:t>skeptical</a:t>
            </a:r>
            <a:r>
              <a:rPr lang="en-GB" dirty="0" smtClean="0"/>
              <a:t> about Cheong </a:t>
            </a:r>
            <a:r>
              <a:rPr lang="en-GB" dirty="0" err="1" smtClean="0"/>
              <a:t>Pyeong</a:t>
            </a:r>
            <a:r>
              <a:rPr lang="en-GB" dirty="0" smtClean="0"/>
              <a:t> or the spirit world, when they saw that site, they had nothing to say.</a:t>
            </a:r>
          </a:p>
          <a:p>
            <a:pPr>
              <a:defRPr/>
            </a:pPr>
            <a:r>
              <a:rPr lang="en-GB" dirty="0" smtClean="0"/>
              <a:t>http://iunificationist.wordpress.com/2008/07/30/sermon-miraculous-helicopter-landing/</a:t>
            </a:r>
            <a:endParaRPr lang="en-US" dirty="0" smtClean="0">
              <a:solidFill>
                <a:schemeClr val="accent3"/>
              </a:solidFill>
            </a:endParaRPr>
          </a:p>
        </p:txBody>
      </p:sp>
      <p:sp>
        <p:nvSpPr>
          <p:cNvPr id="220164" name="Slide Number Placeholder 3"/>
          <p:cNvSpPr>
            <a:spLocks noGrp="1"/>
          </p:cNvSpPr>
          <p:nvPr>
            <p:ph type="sldNum" sz="quarter" idx="5"/>
          </p:nvPr>
        </p:nvSpPr>
        <p:spPr>
          <a:noFill/>
        </p:spPr>
        <p:txBody>
          <a:bodyPr/>
          <a:lstStyle/>
          <a:p>
            <a:fld id="{AAA1B730-BBB7-4AA1-A504-2264B6021A86}" type="slidenum">
              <a:rPr lang="en-US">
                <a:solidFill>
                  <a:prstClr val="black"/>
                </a:solidFill>
              </a:rPr>
              <a:pPr/>
              <a:t>32</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mtClean="0">
                <a:latin typeface="Arial" pitchFamily="34" charset="0"/>
                <a:hlinkClick r:id="rId3"/>
              </a:rPr>
              <a:t>http://www.euro-tongil.org/swedish/english/everyones_guide.htm</a:t>
            </a:r>
            <a:endParaRPr lang="en-GB" smtClean="0">
              <a:latin typeface="Arial" pitchFamily="34" charset="0"/>
            </a:endParaRPr>
          </a:p>
        </p:txBody>
      </p:sp>
      <p:sp>
        <p:nvSpPr>
          <p:cNvPr id="236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8F9E67-271A-4A5B-9908-BC71FB3A5F68}" type="slidenum">
              <a:rPr lang="en-US" smtClean="0">
                <a:solidFill>
                  <a:srgbClr val="000000"/>
                </a:solidFill>
                <a:latin typeface="Arial" pitchFamily="34" charset="0"/>
              </a:rPr>
              <a:pPr/>
              <a:t>34</a:t>
            </a:fld>
            <a:endParaRPr lang="en-US" smtClean="0">
              <a:solidFill>
                <a:srgbClr val="000000"/>
              </a:solidFill>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mtClean="0">
                <a:latin typeface="Arial" pitchFamily="34" charset="0"/>
                <a:hlinkClick r:id="rId3"/>
              </a:rPr>
              <a:t>http://www.euro-tongil.org/swedish/english/everyones_guide.htm</a:t>
            </a:r>
            <a:endParaRPr lang="en-GB" smtClean="0">
              <a:latin typeface="Arial" pitchFamily="34" charset="0"/>
            </a:endParaRPr>
          </a:p>
        </p:txBody>
      </p:sp>
      <p:sp>
        <p:nvSpPr>
          <p:cNvPr id="237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253F76-F86C-4417-BCB2-22A35F2A1E19}" type="slidenum">
              <a:rPr lang="en-US" smtClean="0">
                <a:solidFill>
                  <a:srgbClr val="000000"/>
                </a:solidFill>
                <a:latin typeface="Arial" pitchFamily="34" charset="0"/>
              </a:rPr>
              <a:pPr/>
              <a:t>35</a:t>
            </a:fld>
            <a:endParaRPr lang="en-US" smtClean="0">
              <a:solidFill>
                <a:srgbClr val="000000"/>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mtClean="0">
                <a:latin typeface="Arial" pitchFamily="34" charset="0"/>
                <a:hlinkClick r:id="rId3"/>
              </a:rPr>
              <a:t>http://www.euro-tongil.org/swedish/english/everyones_guide.htm</a:t>
            </a:r>
            <a:endParaRPr lang="en-GB" smtClean="0">
              <a:latin typeface="Arial" pitchFamily="34" charset="0"/>
            </a:endParaRPr>
          </a:p>
        </p:txBody>
      </p:sp>
      <p:sp>
        <p:nvSpPr>
          <p:cNvPr id="237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253F76-F86C-4417-BCB2-22A35F2A1E19}" type="slidenum">
              <a:rPr lang="en-US" smtClean="0">
                <a:solidFill>
                  <a:srgbClr val="000000"/>
                </a:solidFill>
                <a:latin typeface="Arial" pitchFamily="34" charset="0"/>
              </a:rPr>
              <a:pPr/>
              <a:t>36</a:t>
            </a:fld>
            <a:endParaRPr lang="en-US" smtClean="0">
              <a:solidFill>
                <a:srgbClr val="000000"/>
              </a:solidFill>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mtClean="0">
                <a:latin typeface="Arial" pitchFamily="34" charset="0"/>
                <a:hlinkClick r:id="rId3"/>
              </a:rPr>
              <a:t>http://www.euro-tongil.org/swedish/english/everyones_guide.htm</a:t>
            </a:r>
            <a:endParaRPr lang="en-GB" smtClean="0">
              <a:latin typeface="Arial" pitchFamily="34" charset="0"/>
            </a:endParaRPr>
          </a:p>
        </p:txBody>
      </p:sp>
      <p:sp>
        <p:nvSpPr>
          <p:cNvPr id="237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253F76-F86C-4417-BCB2-22A35F2A1E19}" type="slidenum">
              <a:rPr lang="en-US" smtClean="0">
                <a:solidFill>
                  <a:srgbClr val="000000"/>
                </a:solidFill>
                <a:latin typeface="Arial" pitchFamily="34" charset="0"/>
              </a:rPr>
              <a:pPr/>
              <a:t>37</a:t>
            </a:fld>
            <a:endParaRPr lang="en-US" smtClean="0">
              <a:solidFill>
                <a:srgbClr val="000000"/>
              </a:solidFill>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TextEdit="1"/>
          </p:cNvSpPr>
          <p:nvPr>
            <p:ph type="sldImg"/>
          </p:nvPr>
        </p:nvSpPr>
        <p:spPr bwMode="auto">
          <a:noFill/>
          <a:ln>
            <a:solidFill>
              <a:srgbClr val="000000"/>
            </a:solidFill>
            <a:miter lim="800000"/>
            <a:headEnd/>
            <a:tailEnd/>
          </a:ln>
        </p:spPr>
      </p:sp>
      <p:sp>
        <p:nvSpPr>
          <p:cNvPr id="240643"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rPr>
              <a:t>p. 81 Christ came to end the Jewish dispensation which should have been the climax and disappeared as a religion with the sun out of Aries, Aries and into Pisces, Pisces. He therefore presented Himself to them as their Messiah, manifesting through the Jewish race. By rejecting Christ as the Messiah, then the Jewish race symbolically and practically remained in the sign Aries, scapegoat, they must again pass through - symbolically - in the sign Pisces, and recognize their Messiah when He comes again in Aquaria, the sign Aquarius. </a:t>
            </a:r>
          </a:p>
          <a:p>
            <a:r>
              <a:rPr lang="en-US" b="1" smtClean="0">
                <a:latin typeface="Arial" pitchFamily="34" charset="0"/>
              </a:rPr>
              <a:t>www.bailey.it/images/testi-inglese/The-Reappereance-of-The-Christ.pdf</a:t>
            </a:r>
          </a:p>
          <a:p>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p:spPr>
        <p:txBody>
          <a:bodyPr/>
          <a:lstStyle/>
          <a:p>
            <a:endParaRPr lang="sv-SE" smtClean="0"/>
          </a:p>
        </p:txBody>
      </p:sp>
      <p:sp>
        <p:nvSpPr>
          <p:cNvPr id="278532" name="Slide Number Placeholder 3"/>
          <p:cNvSpPr>
            <a:spLocks noGrp="1"/>
          </p:cNvSpPr>
          <p:nvPr>
            <p:ph type="sldNum" sz="quarter" idx="5"/>
          </p:nvPr>
        </p:nvSpPr>
        <p:spPr>
          <a:noFill/>
        </p:spPr>
        <p:txBody>
          <a:bodyPr/>
          <a:lstStyle/>
          <a:p>
            <a:fld id="{F0B8C193-09D4-48B0-BE3B-053CF1A5B4D8}" type="slidenum">
              <a:rPr lang="en-US" smtClean="0"/>
              <a:pPr/>
              <a:t>64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https://politicalvelcraft.org/2012/11/30/miracles-of-world-war-1-thursday-december-24-1914-sunday-november-14-1915-sunday-may-13-1917/</a:t>
            </a:r>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94F283-6E10-4CCF-A1C6-DA09F855AA0B}" type="slidenum">
              <a:rPr lang="en-US" smtClean="0">
                <a:solidFill>
                  <a:srgbClr val="000000"/>
                </a:solidFill>
                <a:latin typeface="Arial" pitchFamily="34" charset="0"/>
              </a:rPr>
              <a:pPr/>
              <a:t>2</a:t>
            </a:fld>
            <a:endParaRPr lang="en-US" smtClean="0">
              <a:solidFill>
                <a:srgbClr val="000000"/>
              </a:solidFill>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sv-SE" smtClean="0"/>
          </a:p>
        </p:txBody>
      </p:sp>
      <p:sp>
        <p:nvSpPr>
          <p:cNvPr id="189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002025-221D-4D39-A8A2-FBA621230376}" type="slidenum">
              <a:rPr lang="en-US" smtClean="0">
                <a:latin typeface="Arial" pitchFamily="34" charset="0"/>
              </a:rPr>
              <a:pPr/>
              <a:t>3</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a:ln/>
        </p:spPr>
        <p:txBody>
          <a:bodyPr/>
          <a:lstStyle/>
          <a:p>
            <a:r>
              <a:rPr lang="en-US" smtClean="0">
                <a:latin typeface="Arial" pitchFamily="34" charset="0"/>
              </a:rPr>
              <a:t>Source:</a:t>
            </a:r>
            <a:br>
              <a:rPr lang="en-US" smtClean="0">
                <a:latin typeface="Arial" pitchFamily="34" charset="0"/>
              </a:rPr>
            </a:br>
            <a:r>
              <a:rPr lang="en-US" smtClean="0">
                <a:latin typeface="Arial" pitchFamily="34" charset="0"/>
              </a:rPr>
              <a:t>http://www.livingwordbroadcast.org/LWBWBTextfiles/gettf.php?textfile=58-0928e.htm</a:t>
            </a:r>
          </a:p>
        </p:txBody>
      </p:sp>
      <p:sp>
        <p:nvSpPr>
          <p:cNvPr id="331780" name="Slide Number Placeholder 3"/>
          <p:cNvSpPr>
            <a:spLocks noGrp="1"/>
          </p:cNvSpPr>
          <p:nvPr>
            <p:ph type="sldNum" sz="quarter" idx="5"/>
          </p:nvPr>
        </p:nvSpPr>
        <p:spPr>
          <a:noFill/>
        </p:spPr>
        <p:txBody>
          <a:bodyPr/>
          <a:lstStyle/>
          <a:p>
            <a:fld id="{714922A1-A76F-4396-90F3-DC61C81A5132}" type="slidenum">
              <a:rPr lang="en-US">
                <a:solidFill>
                  <a:prstClr val="black"/>
                </a:solidFill>
              </a:rPr>
              <a:pPr/>
              <a:t>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a:ln/>
        </p:spPr>
        <p:txBody>
          <a:bodyPr/>
          <a:lstStyle/>
          <a:p>
            <a:r>
              <a:rPr lang="en-US" smtClean="0">
                <a:latin typeface="Arial" pitchFamily="34" charset="0"/>
              </a:rPr>
              <a:t>Source:</a:t>
            </a:r>
            <a:br>
              <a:rPr lang="en-US" smtClean="0">
                <a:latin typeface="Arial" pitchFamily="34" charset="0"/>
              </a:rPr>
            </a:br>
            <a:r>
              <a:rPr lang="en-US" smtClean="0">
                <a:latin typeface="Arial" pitchFamily="34" charset="0"/>
              </a:rPr>
              <a:t>http://www.livingwordbroadcast.org/LWBWBTextfiles/gettf.php?textfile=58-0928e.htm</a:t>
            </a:r>
          </a:p>
        </p:txBody>
      </p:sp>
      <p:sp>
        <p:nvSpPr>
          <p:cNvPr id="331780" name="Slide Number Placeholder 3"/>
          <p:cNvSpPr>
            <a:spLocks noGrp="1"/>
          </p:cNvSpPr>
          <p:nvPr>
            <p:ph type="sldNum" sz="quarter" idx="5"/>
          </p:nvPr>
        </p:nvSpPr>
        <p:spPr>
          <a:noFill/>
        </p:spPr>
        <p:txBody>
          <a:bodyPr/>
          <a:lstStyle/>
          <a:p>
            <a:fld id="{714922A1-A76F-4396-90F3-DC61C81A5132}" type="slidenum">
              <a:rPr lang="en-US">
                <a:solidFill>
                  <a:prstClr val="black"/>
                </a:solidFill>
              </a: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ln/>
        </p:spPr>
        <p:txBody>
          <a:bodyPr/>
          <a:lstStyle/>
          <a:p>
            <a:r>
              <a:rPr lang="en-US" smtClean="0">
                <a:latin typeface="Arial" pitchFamily="34" charset="0"/>
              </a:rPr>
              <a:t>The Serpent´s Seed</a:t>
            </a:r>
            <a:br>
              <a:rPr lang="en-US" smtClean="0">
                <a:latin typeface="Arial" pitchFamily="34" charset="0"/>
              </a:rPr>
            </a:br>
            <a:r>
              <a:rPr lang="en-US" smtClean="0">
                <a:latin typeface="Arial" pitchFamily="34" charset="0"/>
                <a:hlinkClick r:id="rId3"/>
              </a:rPr>
              <a:t>http://www.livingwordbroadcast.org/LWBWBTextfiles/gettf.php?textfile=58-0928e.htm</a:t>
            </a:r>
            <a:endParaRPr lang="en-US" smtClean="0">
              <a:latin typeface="Arial" pitchFamily="34" charset="0"/>
            </a:endParaRPr>
          </a:p>
        </p:txBody>
      </p:sp>
      <p:sp>
        <p:nvSpPr>
          <p:cNvPr id="332804" name="Slide Number Placeholder 3"/>
          <p:cNvSpPr>
            <a:spLocks noGrp="1"/>
          </p:cNvSpPr>
          <p:nvPr>
            <p:ph type="sldNum" sz="quarter" idx="5"/>
          </p:nvPr>
        </p:nvSpPr>
        <p:spPr>
          <a:noFill/>
        </p:spPr>
        <p:txBody>
          <a:bodyPr/>
          <a:lstStyle/>
          <a:p>
            <a:fld id="{4DB873AF-4CF9-42CB-AB65-881314B07555}" type="slidenum">
              <a:rPr lang="en-US">
                <a:solidFill>
                  <a:prstClr val="black"/>
                </a:solidFill>
              </a: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v-S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TextEdit="1"/>
          </p:cNvSpPr>
          <p:nvPr>
            <p:ph type="sldImg"/>
          </p:nvPr>
        </p:nvSpPr>
        <p:spPr bwMode="auto">
          <a:noFill/>
          <a:ln>
            <a:solidFill>
              <a:srgbClr val="000000"/>
            </a:solidFill>
            <a:miter lim="800000"/>
            <a:headEnd/>
            <a:tailEnd/>
          </a:ln>
        </p:spPr>
      </p:sp>
      <p:sp>
        <p:nvSpPr>
          <p:cNvPr id="18125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p:spPr>
      </p:sp>
      <p:sp>
        <p:nvSpPr>
          <p:cNvPr id="253955" name="Notes Placeholder 2"/>
          <p:cNvSpPr>
            <a:spLocks noGrp="1"/>
          </p:cNvSpPr>
          <p:nvPr>
            <p:ph type="body" idx="1"/>
          </p:nvPr>
        </p:nvSpPr>
        <p:spPr bwMode="auto">
          <a:noFill/>
        </p:spPr>
        <p:txBody>
          <a:bodyPr wrap="square" numCol="1" anchor="t" anchorCtr="0" compatLnSpc="1">
            <a:prstTxWarp prst="textNoShape">
              <a:avLst/>
            </a:prstTxWarp>
          </a:bodyPr>
          <a:lstStyle/>
          <a:p>
            <a:r>
              <a:rPr lang="sv-SE" smtClean="0">
                <a:solidFill>
                  <a:srgbClr val="00FF00"/>
                </a:solidFill>
              </a:rPr>
              <a:t>Source: Google for ”</a:t>
            </a:r>
            <a:r>
              <a:rPr lang="en-US" b="1" smtClean="0">
                <a:solidFill>
                  <a:srgbClr val="00FF00"/>
                </a:solidFill>
              </a:rPr>
              <a:t>Unusual Beginnings in Italy</a:t>
            </a:r>
            <a:r>
              <a:rPr lang="sv-SE" smtClean="0">
                <a:solidFill>
                  <a:srgbClr val="00FF00"/>
                </a:solidFill>
              </a:rPr>
              <a:t>”</a:t>
            </a:r>
            <a:endParaRPr lang="en-US" smtClean="0">
              <a:solidFill>
                <a:srgbClr val="00FF00"/>
              </a:solidFill>
            </a:endParaRPr>
          </a:p>
          <a:p>
            <a:endParaRPr lang="en-US" smtClean="0"/>
          </a:p>
        </p:txBody>
      </p:sp>
      <p:sp>
        <p:nvSpPr>
          <p:cNvPr id="253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F6FF08-4A36-47CA-85F8-DF11E65991BC}" type="slidenum">
              <a:rPr lang="en-US" smtClean="0">
                <a:latin typeface="Arial" pitchFamily="34" charset="0"/>
              </a:rPr>
              <a:pPr/>
              <a:t>13</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1D7FE5D9-5E54-458B-AFA1-64B507C75363}" type="datetimeFigureOut">
              <a:rPr lang="sv-SE" smtClean="0"/>
              <a:pPr/>
              <a:t>2017-05-05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DC9164A-C9FE-4B09-8F9B-CDA4B488FA8F}"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smtClean="0"/>
              <a:pPr/>
              <a:t>2017-05-05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DC9164A-C9FE-4B09-8F9B-CDA4B488FA8F}" type="slidenum">
              <a:rPr lang="sv-SE" smtClean="0"/>
              <a:pPr/>
              <a:t>‹#›</a:t>
            </a:fld>
            <a:endParaRPr lang="sv-S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99260E-712C-4365-A967-CA6D3B5375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BC46DA-8F68-4CCB-8730-93A2A8AF34B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smtClean="0"/>
              <a:pPr/>
              <a:t>2017-05-05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DC9164A-C9FE-4B09-8F9B-CDA4B488FA8F}" type="slidenum">
              <a:rPr lang="sv-SE" smtClean="0"/>
              <a:pPr/>
              <a:t>‹#›</a:t>
            </a:fld>
            <a:endParaRPr lang="sv-S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8" name="Footer Placeholder 7"/>
          <p:cNvSpPr>
            <a:spLocks noGrp="1"/>
          </p:cNvSpPr>
          <p:nvPr>
            <p:ph type="ftr" sz="quarter" idx="11"/>
          </p:nvPr>
        </p:nvSpPr>
        <p:spPr/>
        <p:txBody>
          <a:bodyPr/>
          <a:lstStyle/>
          <a:p>
            <a:endParaRPr lang="sv-SE">
              <a:solidFill>
                <a:prstClr val="black">
                  <a:tint val="75000"/>
                </a:prstClr>
              </a:solidFill>
            </a:endParaRPr>
          </a:p>
        </p:txBody>
      </p:sp>
      <p:sp>
        <p:nvSpPr>
          <p:cNvPr id="9" name="Slide Number Placeholder 8"/>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4" name="Footer Placeholder 3"/>
          <p:cNvSpPr>
            <a:spLocks noGrp="1"/>
          </p:cNvSpPr>
          <p:nvPr>
            <p:ph type="ftr" sz="quarter" idx="11"/>
          </p:nvPr>
        </p:nvSpPr>
        <p:spPr/>
        <p:txBody>
          <a:bodyPr/>
          <a:lstStyle/>
          <a:p>
            <a:endParaRPr lang="sv-SE">
              <a:solidFill>
                <a:prstClr val="black">
                  <a:tint val="75000"/>
                </a:prstClr>
              </a:solidFill>
            </a:endParaRPr>
          </a:p>
        </p:txBody>
      </p:sp>
      <p:sp>
        <p:nvSpPr>
          <p:cNvPr id="5" name="Slide Number Placeholder 4"/>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3" name="Footer Placeholder 2"/>
          <p:cNvSpPr>
            <a:spLocks noGrp="1"/>
          </p:cNvSpPr>
          <p:nvPr>
            <p:ph type="ftr" sz="quarter" idx="11"/>
          </p:nvPr>
        </p:nvSpPr>
        <p:spPr/>
        <p:txBody>
          <a:bodyPr/>
          <a:lstStyle/>
          <a:p>
            <a:endParaRPr lang="sv-SE">
              <a:solidFill>
                <a:prstClr val="black">
                  <a:tint val="75000"/>
                </a:prstClr>
              </a:solidFill>
            </a:endParaRPr>
          </a:p>
        </p:txBody>
      </p:sp>
      <p:sp>
        <p:nvSpPr>
          <p:cNvPr id="4" name="Slide Number Placeholder 3"/>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smtClean="0"/>
              <a:pPr/>
              <a:t>2017-05-05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DC9164A-C9FE-4B09-8F9B-CDA4B488FA8F}" type="slidenum">
              <a:rPr lang="sv-SE" smtClean="0"/>
              <a:pPr/>
              <a:t>‹#›</a:t>
            </a:fld>
            <a:endParaRPr lang="sv-S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8" name="Footer Placeholder 7"/>
          <p:cNvSpPr>
            <a:spLocks noGrp="1"/>
          </p:cNvSpPr>
          <p:nvPr>
            <p:ph type="ftr" sz="quarter" idx="11"/>
          </p:nvPr>
        </p:nvSpPr>
        <p:spPr/>
        <p:txBody>
          <a:bodyPr/>
          <a:lstStyle/>
          <a:p>
            <a:endParaRPr lang="sv-SE">
              <a:solidFill>
                <a:prstClr val="black">
                  <a:tint val="75000"/>
                </a:prstClr>
              </a:solidFill>
            </a:endParaRPr>
          </a:p>
        </p:txBody>
      </p:sp>
      <p:sp>
        <p:nvSpPr>
          <p:cNvPr id="9" name="Slide Number Placeholder 8"/>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4" name="Footer Placeholder 3"/>
          <p:cNvSpPr>
            <a:spLocks noGrp="1"/>
          </p:cNvSpPr>
          <p:nvPr>
            <p:ph type="ftr" sz="quarter" idx="11"/>
          </p:nvPr>
        </p:nvSpPr>
        <p:spPr/>
        <p:txBody>
          <a:bodyPr/>
          <a:lstStyle/>
          <a:p>
            <a:endParaRPr lang="sv-SE">
              <a:solidFill>
                <a:prstClr val="black">
                  <a:tint val="75000"/>
                </a:prstClr>
              </a:solidFill>
            </a:endParaRPr>
          </a:p>
        </p:txBody>
      </p:sp>
      <p:sp>
        <p:nvSpPr>
          <p:cNvPr id="5" name="Slide Number Placeholder 4"/>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3" name="Footer Placeholder 2"/>
          <p:cNvSpPr>
            <a:spLocks noGrp="1"/>
          </p:cNvSpPr>
          <p:nvPr>
            <p:ph type="ftr" sz="quarter" idx="11"/>
          </p:nvPr>
        </p:nvSpPr>
        <p:spPr/>
        <p:txBody>
          <a:bodyPr/>
          <a:lstStyle/>
          <a:p>
            <a:endParaRPr lang="sv-SE">
              <a:solidFill>
                <a:prstClr val="black">
                  <a:tint val="75000"/>
                </a:prstClr>
              </a:solidFill>
            </a:endParaRPr>
          </a:p>
        </p:txBody>
      </p:sp>
      <p:sp>
        <p:nvSpPr>
          <p:cNvPr id="4" name="Slide Number Placeholder 3"/>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FE5D9-5E54-458B-AFA1-64B507C75363}" type="datetimeFigureOut">
              <a:rPr lang="sv-SE" smtClean="0"/>
              <a:pPr/>
              <a:t>2017-05-05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DC9164A-C9FE-4B09-8F9B-CDA4B488FA8F}" type="slidenum">
              <a:rPr lang="sv-SE" smtClean="0"/>
              <a:pPr/>
              <a:t>‹#›</a:t>
            </a:fld>
            <a:endParaRPr lang="sv-S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8" name="Footer Placeholder 7"/>
          <p:cNvSpPr>
            <a:spLocks noGrp="1"/>
          </p:cNvSpPr>
          <p:nvPr>
            <p:ph type="ftr" sz="quarter" idx="11"/>
          </p:nvPr>
        </p:nvSpPr>
        <p:spPr/>
        <p:txBody>
          <a:bodyPr/>
          <a:lstStyle/>
          <a:p>
            <a:endParaRPr lang="sv-SE">
              <a:solidFill>
                <a:prstClr val="black">
                  <a:tint val="75000"/>
                </a:prstClr>
              </a:solidFill>
            </a:endParaRPr>
          </a:p>
        </p:txBody>
      </p:sp>
      <p:sp>
        <p:nvSpPr>
          <p:cNvPr id="9" name="Slide Number Placeholder 8"/>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4" name="Footer Placeholder 3"/>
          <p:cNvSpPr>
            <a:spLocks noGrp="1"/>
          </p:cNvSpPr>
          <p:nvPr>
            <p:ph type="ftr" sz="quarter" idx="11"/>
          </p:nvPr>
        </p:nvSpPr>
        <p:spPr/>
        <p:txBody>
          <a:bodyPr/>
          <a:lstStyle/>
          <a:p>
            <a:endParaRPr lang="sv-SE">
              <a:solidFill>
                <a:prstClr val="black">
                  <a:tint val="75000"/>
                </a:prstClr>
              </a:solidFill>
            </a:endParaRPr>
          </a:p>
        </p:txBody>
      </p:sp>
      <p:sp>
        <p:nvSpPr>
          <p:cNvPr id="5" name="Slide Number Placeholder 4"/>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1D7FE5D9-5E54-458B-AFA1-64B507C75363}" type="datetimeFigureOut">
              <a:rPr lang="sv-SE" smtClean="0"/>
              <a:pPr/>
              <a:t>2017-05-05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DC9164A-C9FE-4B09-8F9B-CDA4B488FA8F}" type="slidenum">
              <a:rPr lang="sv-SE" smtClean="0"/>
              <a:pPr/>
              <a:t>‹#›</a:t>
            </a:fld>
            <a:endParaRPr lang="sv-S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3" name="Footer Placeholder 2"/>
          <p:cNvSpPr>
            <a:spLocks noGrp="1"/>
          </p:cNvSpPr>
          <p:nvPr>
            <p:ph type="ftr" sz="quarter" idx="11"/>
          </p:nvPr>
        </p:nvSpPr>
        <p:spPr/>
        <p:txBody>
          <a:bodyPr/>
          <a:lstStyle/>
          <a:p>
            <a:endParaRPr lang="sv-SE">
              <a:solidFill>
                <a:prstClr val="black">
                  <a:tint val="75000"/>
                </a:prstClr>
              </a:solidFill>
            </a:endParaRPr>
          </a:p>
        </p:txBody>
      </p:sp>
      <p:sp>
        <p:nvSpPr>
          <p:cNvPr id="4" name="Slide Number Placeholder 3"/>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8" name="Footer Placeholder 7"/>
          <p:cNvSpPr>
            <a:spLocks noGrp="1"/>
          </p:cNvSpPr>
          <p:nvPr>
            <p:ph type="ftr" sz="quarter" idx="11"/>
          </p:nvPr>
        </p:nvSpPr>
        <p:spPr/>
        <p:txBody>
          <a:bodyPr/>
          <a:lstStyle/>
          <a:p>
            <a:endParaRPr lang="sv-SE">
              <a:solidFill>
                <a:prstClr val="black">
                  <a:tint val="75000"/>
                </a:prstClr>
              </a:solidFill>
            </a:endParaRPr>
          </a:p>
        </p:txBody>
      </p:sp>
      <p:sp>
        <p:nvSpPr>
          <p:cNvPr id="9" name="Slide Number Placeholder 8"/>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1D7FE5D9-5E54-458B-AFA1-64B507C75363}" type="datetimeFigureOut">
              <a:rPr lang="sv-SE" smtClean="0"/>
              <a:pPr/>
              <a:t>2017-05-05</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7DC9164A-C9FE-4B09-8F9B-CDA4B488FA8F}" type="slidenum">
              <a:rPr lang="sv-SE" smtClean="0"/>
              <a:pPr/>
              <a:t>‹#›</a:t>
            </a:fld>
            <a:endParaRPr lang="sv-S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4" name="Footer Placeholder 3"/>
          <p:cNvSpPr>
            <a:spLocks noGrp="1"/>
          </p:cNvSpPr>
          <p:nvPr>
            <p:ph type="ftr" sz="quarter" idx="11"/>
          </p:nvPr>
        </p:nvSpPr>
        <p:spPr/>
        <p:txBody>
          <a:bodyPr/>
          <a:lstStyle/>
          <a:p>
            <a:endParaRPr lang="sv-SE">
              <a:solidFill>
                <a:prstClr val="black">
                  <a:tint val="75000"/>
                </a:prstClr>
              </a:solidFill>
            </a:endParaRPr>
          </a:p>
        </p:txBody>
      </p:sp>
      <p:sp>
        <p:nvSpPr>
          <p:cNvPr id="5" name="Slide Number Placeholder 4"/>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3" name="Footer Placeholder 2"/>
          <p:cNvSpPr>
            <a:spLocks noGrp="1"/>
          </p:cNvSpPr>
          <p:nvPr>
            <p:ph type="ftr" sz="quarter" idx="11"/>
          </p:nvPr>
        </p:nvSpPr>
        <p:spPr/>
        <p:txBody>
          <a:bodyPr/>
          <a:lstStyle/>
          <a:p>
            <a:endParaRPr lang="sv-SE">
              <a:solidFill>
                <a:prstClr val="black">
                  <a:tint val="75000"/>
                </a:prstClr>
              </a:solidFill>
            </a:endParaRPr>
          </a:p>
        </p:txBody>
      </p:sp>
      <p:sp>
        <p:nvSpPr>
          <p:cNvPr id="4" name="Slide Number Placeholder 3"/>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B47A36-250C-463B-83AD-8E8AC55B4007}"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CA4A73-84E6-47D4-BBC9-07A235016951}"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B36A22-D3BA-45F0-9017-736A1A9E362C}"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BAD558-B7A1-4F58-AE82-BAA1B0534DD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1D7FE5D9-5E54-458B-AFA1-64B507C75363}" type="datetimeFigureOut">
              <a:rPr lang="sv-SE" smtClean="0"/>
              <a:pPr/>
              <a:t>2017-05-05</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7DC9164A-C9FE-4B09-8F9B-CDA4B488FA8F}" type="slidenum">
              <a:rPr lang="sv-SE" smtClean="0"/>
              <a:pPr/>
              <a:t>‹#›</a:t>
            </a:fld>
            <a:endParaRPr lang="sv-S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97392A-24D8-4774-8152-2B6821433953}"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4C0D5-E3C0-4165-B1E9-83F360F5D515}"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C37048-2866-497F-961C-F843C8593E25}"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BD2DD7-BA46-4216-903C-9107BB55600B}"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B05D3D-B4DF-4558-9159-E5105A80DD28}"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80BAF-5DBC-41DF-A730-824A23374A0B}"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2C9FD7-6B05-437E-A664-EC67DF8A765B}"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1E0BBB-C1BF-466B-A836-C1BB6F6E13C6}"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7F91A7-528C-4B5D-BC02-53B3B14DE4A5}"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B4C6B8-EDC9-42D5-A67E-FCF2C1ABB8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FE5D9-5E54-458B-AFA1-64B507C75363}" type="datetimeFigureOut">
              <a:rPr lang="sv-SE" smtClean="0"/>
              <a:pPr/>
              <a:t>2017-05-05</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7DC9164A-C9FE-4B09-8F9B-CDA4B488FA8F}" type="slidenum">
              <a:rPr lang="sv-SE" smtClean="0"/>
              <a:pPr/>
              <a:t>‹#›</a:t>
            </a:fld>
            <a:endParaRPr lang="sv-S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D9B184-06B3-4989-9C68-098A83F39FB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38FDFF-39A7-444B-A17A-1BAF738B239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D62191-D7A7-47AE-B486-F71F879C9AB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DB0439-0998-43D9-BF71-2E365AD2D55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AD3876-0ABB-4564-AF0B-D9A153C28D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841001-5D89-4262-B362-042AF11D0F8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D187F9-2881-4686-9C33-16D5BC96E10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61A303-EEF1-41F4-86BB-E69D7159B6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BDE969-92B6-4549-9E60-FC8B2A3AEB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1D1B4-0522-47C0-B0DE-437B31C4943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FE5D9-5E54-458B-AFA1-64B507C75363}" type="datetimeFigureOut">
              <a:rPr lang="sv-SE" smtClean="0"/>
              <a:pPr/>
              <a:t>2017-05-05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DC9164A-C9FE-4B09-8F9B-CDA4B488FA8F}" type="slidenum">
              <a:rPr lang="sv-SE" smtClean="0"/>
              <a:pPr/>
              <a:t>‹#›</a:t>
            </a:fld>
            <a:endParaRPr lang="sv-S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66D19-15EC-4A3F-8B44-1341104C46C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E7A6D9-44FD-484E-B5FD-A231E8AEE9B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C0BA88-A9A7-4B07-8C6E-E442FBBF993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296634-736A-42B4-B8A6-2C18EACD481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110D97-8FDB-4562-9F99-45F14CAB609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E181EA-C023-46A1-952A-28713B49F3F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36BF35-864C-4EDE-B226-04A62AC37D0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D9F5C1-7209-4644-876E-FBBCFB9C209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7AF221-A192-46E1-8EAB-9ADA3F903F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FD8938-BEBB-409A-BD63-41EE79B59F0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FE5D9-5E54-458B-AFA1-64B507C75363}" type="datetimeFigureOut">
              <a:rPr lang="sv-SE" smtClean="0"/>
              <a:pPr/>
              <a:t>2017-05-05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7DC9164A-C9FE-4B09-8F9B-CDA4B488FA8F}" type="slidenum">
              <a:rPr lang="sv-SE" smtClean="0"/>
              <a:pPr/>
              <a:t>‹#›</a:t>
            </a:fld>
            <a:endParaRPr lang="sv-S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A13B7B-39BD-4AC4-8EE4-A0A9C23A3D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3BB87-A428-4B99-A863-7F9B3672371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CAE246-6C90-48B9-B5BC-95A305356A3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B4129-7CBB-4B55-ADAA-9D48B804569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084909-21E9-4F64-A503-E5915EB75D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8043803-AEC0-4A94-92E9-62920E3805F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72FD40-A31F-45D8-A47D-E8637A92135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CCDCD3-2894-4814-B505-E59FCFA8703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24EBD3-C6C8-47AC-9E8D-32880C0AD40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E4A916-A02A-41B5-BFA3-B7B7165A9645}"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FE5D9-5E54-458B-AFA1-64B507C75363}" type="datetimeFigureOut">
              <a:rPr lang="sv-SE" smtClean="0"/>
              <a:pPr/>
              <a:t>2017-05-05</a:t>
            </a:fld>
            <a:endParaRPr lang="sv-S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9164A-C9FE-4B09-8F9B-CDA4B488FA8F}"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FE5D9-5E54-458B-AFA1-64B507C75363}" type="datetimeFigureOut">
              <a:rPr lang="sv-SE">
                <a:solidFill>
                  <a:prstClr val="black">
                    <a:tint val="75000"/>
                  </a:prstClr>
                </a:solidFill>
              </a:rPr>
              <a:pPr/>
              <a:t>2017-05-05</a:t>
            </a:fld>
            <a:endParaRPr lang="sv-S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9164A-C9FE-4B09-8F9B-CDA4B488FA8F}" type="slidenum">
              <a:rPr lang="sv-SE">
                <a:solidFill>
                  <a:prstClr val="black">
                    <a:tint val="75000"/>
                  </a:prstClr>
                </a:solidFill>
              </a:rPr>
              <a:pPr/>
              <a:t>‹#›</a:t>
            </a:fld>
            <a:endParaRPr lang="sv-SE">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u="none">
                <a:solidFill>
                  <a:srgbClr val="000000"/>
                </a:solidFill>
                <a:latin typeface="Arial" charset="0"/>
              </a:defRPr>
            </a:lvl1pPr>
          </a:lstStyle>
          <a:p>
            <a:pPr fontAlgn="base">
              <a:spcBef>
                <a:spcPct val="0"/>
              </a:spcBef>
              <a:spcAft>
                <a:spcPct val="0"/>
              </a:spcAft>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solidFill>
                  <a:srgbClr val="000000"/>
                </a:solidFill>
                <a:latin typeface="Arial" charset="0"/>
              </a:defRPr>
            </a:lvl1pPr>
          </a:lstStyle>
          <a:p>
            <a:pPr fontAlgn="base">
              <a:spcBef>
                <a:spcPct val="0"/>
              </a:spcBef>
              <a:spcAft>
                <a:spcPct val="0"/>
              </a:spcAft>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solidFill>
                  <a:srgbClr val="000000"/>
                </a:solidFill>
                <a:latin typeface="Arial" charset="0"/>
              </a:defRPr>
            </a:lvl1pPr>
          </a:lstStyle>
          <a:p>
            <a:pPr fontAlgn="base">
              <a:spcBef>
                <a:spcPct val="0"/>
              </a:spcBef>
              <a:spcAft>
                <a:spcPct val="0"/>
              </a:spcAft>
              <a:defRPr/>
            </a:pPr>
            <a:fld id="{4C96BD37-8A39-4F50-9984-51B747B7BBE2}"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fontAlgn="base">
              <a:spcBef>
                <a:spcPct val="0"/>
              </a:spcBef>
              <a:spcAft>
                <a:spcPct val="0"/>
              </a:spcAft>
              <a:defRPr/>
            </a:pPr>
            <a:fld id="{8A633413-58FC-48B2-B259-304448D649EB}"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0907E3A-74B3-4799-9EAB-76AE4DDD180A}"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fontAlgn="base">
              <a:spcBef>
                <a:spcPct val="0"/>
              </a:spcBef>
              <a:spcAft>
                <a:spcPct val="0"/>
              </a:spcAft>
              <a:defRPr/>
            </a:pPr>
            <a:fld id="{E37E821C-3C00-4B21-A350-5AB02A0A469C}"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upload.wikimedia.org/wikipedia/commons/6/62/Aziz_efendi-muhammad_alayhi_s-salam.jpg"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3.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7.xml"/><Relationship Id="rId6" Type="http://schemas.openxmlformats.org/officeDocument/2006/relationships/hyperlink" Target="http://upload.wikimedia.org/wikipedia/commons/6/62/Aziz_efendi-muhammad_alayhi_s-salam.jpg" TargetMode="External"/><Relationship Id="rId5" Type="http://schemas.openxmlformats.org/officeDocument/2006/relationships/image" Target="../media/image28.jpeg"/><Relationship Id="rId10" Type="http://schemas.openxmlformats.org/officeDocument/2006/relationships/image" Target="../media/image34.jpeg"/><Relationship Id="rId4" Type="http://schemas.openxmlformats.org/officeDocument/2006/relationships/image" Target="../media/image5.png"/><Relationship Id="rId9"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slideshare.net/" TargetMode="Externa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euro-tongil.org/swedish" TargetMode="Externa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5.xml"/><Relationship Id="rId4" Type="http://schemas.openxmlformats.org/officeDocument/2006/relationships/image" Target="../media/image91.jpeg"/></Relationships>
</file>

<file path=ppt/slides/_rels/slide6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3.jpe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36577" y="3352800"/>
            <a:ext cx="1421223" cy="369332"/>
          </a:xfrm>
          <a:prstGeom prst="rect">
            <a:avLst/>
          </a:prstGeom>
          <a:noFill/>
        </p:spPr>
        <p:txBody>
          <a:bodyPr wrap="none" rtlCol="0">
            <a:spAutoFit/>
          </a:bodyPr>
          <a:lstStyle/>
          <a:p>
            <a:r>
              <a:rPr lang="sv-SE" dirty="0" smtClean="0">
                <a:solidFill>
                  <a:srgbClr val="00FF00"/>
                </a:solidFill>
              </a:rPr>
              <a:t>My Life in UC</a:t>
            </a:r>
            <a:endParaRPr lang="sv-SE" dirty="0">
              <a:solidFill>
                <a:srgbClr val="00FF00"/>
              </a:solidFill>
            </a:endParaRPr>
          </a:p>
        </p:txBody>
      </p:sp>
      <p:sp>
        <p:nvSpPr>
          <p:cNvPr id="3" name="TextBox 2"/>
          <p:cNvSpPr txBox="1"/>
          <p:nvPr/>
        </p:nvSpPr>
        <p:spPr>
          <a:xfrm>
            <a:off x="8534400" y="6553200"/>
            <a:ext cx="524182" cy="307777"/>
          </a:xfrm>
          <a:prstGeom prst="rect">
            <a:avLst/>
          </a:prstGeom>
          <a:noFill/>
        </p:spPr>
        <p:txBody>
          <a:bodyPr wrap="none" rtlCol="0">
            <a:spAutoFit/>
          </a:bodyPr>
          <a:lstStyle/>
          <a:p>
            <a:r>
              <a:rPr lang="sv-SE" sz="1400" dirty="0" smtClean="0">
                <a:solidFill>
                  <a:schemeClr val="tx1">
                    <a:lumMod val="75000"/>
                    <a:lumOff val="25000"/>
                  </a:schemeClr>
                </a:solidFill>
              </a:rPr>
              <a:t>v.1.1</a:t>
            </a:r>
            <a:endParaRPr lang="sv-SE" sz="1400" dirty="0">
              <a:solidFill>
                <a:schemeClr val="tx1">
                  <a:lumMod val="75000"/>
                  <a:lumOff val="25000"/>
                </a:schemeClr>
              </a:solidFill>
            </a:endParaRPr>
          </a:p>
        </p:txBody>
      </p:sp>
      <p:pic>
        <p:nvPicPr>
          <p:cNvPr id="4" name="Picture 2" descr="C:\_UC\_SUNDSCHOOL\bilder\bdp1.gif"/>
          <p:cNvPicPr>
            <a:picLocks noChangeAspect="1" noChangeArrowheads="1"/>
          </p:cNvPicPr>
          <p:nvPr/>
        </p:nvPicPr>
        <p:blipFill>
          <a:blip r:embed="rId3" cstate="print"/>
          <a:srcRect/>
          <a:stretch>
            <a:fillRect/>
          </a:stretch>
        </p:blipFill>
        <p:spPr bwMode="auto">
          <a:xfrm flipH="1">
            <a:off x="7757746" y="5638800"/>
            <a:ext cx="471854" cy="5334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611188" y="2057400"/>
            <a:ext cx="8532812" cy="4524315"/>
          </a:xfrm>
          <a:prstGeom prst="rect">
            <a:avLst/>
          </a:prstGeom>
          <a:noFill/>
          <a:ln w="9525">
            <a:noFill/>
            <a:miter lim="800000"/>
            <a:headEnd/>
            <a:tailEnd/>
          </a:ln>
        </p:spPr>
        <p:txBody>
          <a:bodyPr>
            <a:spAutoFit/>
          </a:bodyPr>
          <a:lstStyle/>
          <a:p>
            <a:pPr algn="l"/>
            <a:r>
              <a:rPr lang="en-US" sz="2400" dirty="0">
                <a:solidFill>
                  <a:srgbClr val="00FF00"/>
                </a:solidFill>
              </a:rPr>
              <a:t/>
            </a:r>
            <a:br>
              <a:rPr lang="en-US" sz="2400" dirty="0">
                <a:solidFill>
                  <a:srgbClr val="00FF00"/>
                </a:solidFill>
              </a:rPr>
            </a:br>
            <a:r>
              <a:rPr lang="en-US" sz="2400" b="0" u="sng" dirty="0">
                <a:solidFill>
                  <a:schemeClr val="bg1"/>
                </a:solidFill>
              </a:rPr>
              <a:t>Fletcher:</a:t>
            </a:r>
            <a:r>
              <a:rPr lang="en-US" sz="2400" b="0" dirty="0">
                <a:solidFill>
                  <a:schemeClr val="bg1"/>
                </a:solidFill>
              </a:rPr>
              <a:t> </a:t>
            </a:r>
            <a:r>
              <a:rPr lang="en-US" sz="2400" dirty="0">
                <a:solidFill>
                  <a:srgbClr val="FF0000"/>
                </a:solidFill>
              </a:rPr>
              <a:t>The Jesus of Galilee will not return – </a:t>
            </a:r>
          </a:p>
          <a:p>
            <a:pPr algn="l"/>
            <a:r>
              <a:rPr lang="en-US" sz="2400" dirty="0">
                <a:solidFill>
                  <a:srgbClr val="FF0000"/>
                </a:solidFill>
              </a:rPr>
              <a:t>               </a:t>
            </a:r>
            <a:r>
              <a:rPr lang="en-US" sz="2400" dirty="0" smtClean="0">
                <a:solidFill>
                  <a:srgbClr val="FF0000"/>
                </a:solidFill>
              </a:rPr>
              <a:t>  </a:t>
            </a:r>
            <a:r>
              <a:rPr lang="en-US" sz="2400" u="sng" dirty="0">
                <a:solidFill>
                  <a:srgbClr val="FF0000"/>
                </a:solidFill>
              </a:rPr>
              <a:t>it is not necessary</a:t>
            </a:r>
            <a:r>
              <a:rPr lang="en-US" sz="2400" dirty="0">
                <a:solidFill>
                  <a:srgbClr val="FF0000"/>
                </a:solidFill>
              </a:rPr>
              <a:t>. </a:t>
            </a:r>
          </a:p>
          <a:p>
            <a:pPr algn="l"/>
            <a:endParaRPr lang="en-US" sz="2400" dirty="0">
              <a:solidFill>
                <a:srgbClr val="FF0000"/>
              </a:solidFill>
            </a:endParaRPr>
          </a:p>
          <a:p>
            <a:r>
              <a:rPr lang="en-US" sz="2400" dirty="0">
                <a:solidFill>
                  <a:schemeClr val="bg1"/>
                </a:solidFill>
              </a:rPr>
              <a:t>                The Christ who manifested through him is </a:t>
            </a:r>
            <a:br>
              <a:rPr lang="en-US" sz="2400" dirty="0">
                <a:solidFill>
                  <a:schemeClr val="bg1"/>
                </a:solidFill>
              </a:rPr>
            </a:br>
            <a:r>
              <a:rPr lang="en-US" sz="2400" dirty="0">
                <a:solidFill>
                  <a:schemeClr val="bg1"/>
                </a:solidFill>
              </a:rPr>
              <a:t>                </a:t>
            </a:r>
            <a:r>
              <a:rPr lang="en-US" sz="2400" u="sng" dirty="0" smtClean="0">
                <a:solidFill>
                  <a:schemeClr val="bg1"/>
                </a:solidFill>
              </a:rPr>
              <a:t>the </a:t>
            </a:r>
            <a:r>
              <a:rPr lang="en-US" sz="2400" u="sng" dirty="0">
                <a:solidFill>
                  <a:schemeClr val="bg1"/>
                </a:solidFill>
              </a:rPr>
              <a:t>Eternal</a:t>
            </a:r>
            <a:r>
              <a:rPr lang="en-US" sz="2400" dirty="0">
                <a:solidFill>
                  <a:schemeClr val="bg1"/>
                </a:solidFill>
              </a:rPr>
              <a:t> – </a:t>
            </a:r>
            <a:r>
              <a:rPr lang="en-US" sz="2400" u="sng" dirty="0">
                <a:solidFill>
                  <a:schemeClr val="bg1"/>
                </a:solidFill>
              </a:rPr>
              <a:t>he will manifest </a:t>
            </a:r>
            <a:r>
              <a:rPr lang="en-US" sz="2400" u="sng" dirty="0" smtClean="0">
                <a:solidFill>
                  <a:schemeClr val="bg1"/>
                </a:solidFill>
              </a:rPr>
              <a:t>again</a:t>
            </a:r>
            <a:r>
              <a:rPr lang="en-US" sz="2400" b="0" dirty="0" smtClean="0">
                <a:solidFill>
                  <a:srgbClr val="00FF00"/>
                </a:solidFill>
              </a:rPr>
              <a:t> </a:t>
            </a:r>
          </a:p>
          <a:p>
            <a:r>
              <a:rPr lang="en-US" sz="2400" b="0" dirty="0">
                <a:solidFill>
                  <a:srgbClr val="00FF00"/>
                </a:solidFill>
              </a:rPr>
              <a:t/>
            </a:r>
            <a:br>
              <a:rPr lang="en-US" sz="2400" b="0" dirty="0">
                <a:solidFill>
                  <a:srgbClr val="00FF00"/>
                </a:solidFill>
              </a:rPr>
            </a:br>
            <a:r>
              <a:rPr lang="en-US" sz="2400" dirty="0" smtClean="0">
                <a:solidFill>
                  <a:schemeClr val="bg1"/>
                </a:solidFill>
              </a:rPr>
              <a:t>Mr. Moon in deep meditation can project himself and be seen </a:t>
            </a:r>
            <a:br>
              <a:rPr lang="en-US" sz="2400" dirty="0" smtClean="0">
                <a:solidFill>
                  <a:schemeClr val="bg1"/>
                </a:solidFill>
              </a:rPr>
            </a:br>
            <a:r>
              <a:rPr lang="en-US" sz="2400" u="sng" dirty="0" smtClean="0">
                <a:solidFill>
                  <a:schemeClr val="bg1"/>
                </a:solidFill>
              </a:rPr>
              <a:t>just as Jesus has been able to project himself </a:t>
            </a:r>
          </a:p>
          <a:p>
            <a:r>
              <a:rPr lang="en-US" sz="2400" u="sng" dirty="0" smtClean="0">
                <a:solidFill>
                  <a:schemeClr val="bg1"/>
                </a:solidFill>
              </a:rPr>
              <a:t>and be seen by the saints</a:t>
            </a:r>
            <a:r>
              <a:rPr lang="en-US" sz="2400" dirty="0" smtClean="0">
                <a:solidFill>
                  <a:schemeClr val="bg1"/>
                </a:solidFill>
              </a:rPr>
              <a:t>. </a:t>
            </a:r>
          </a:p>
          <a:p>
            <a:endParaRPr lang="en-US" sz="2400" u="sng" dirty="0" smtClean="0">
              <a:solidFill>
                <a:schemeClr val="bg1"/>
              </a:solidFill>
            </a:endParaRPr>
          </a:p>
          <a:p>
            <a:r>
              <a:rPr lang="en-US" sz="2400" u="sng" dirty="0" smtClean="0">
                <a:solidFill>
                  <a:schemeClr val="bg1"/>
                </a:solidFill>
              </a:rPr>
              <a:t>This is one of the marks - of the messiahs always</a:t>
            </a:r>
            <a:r>
              <a:rPr lang="en-US" sz="2400" dirty="0" smtClean="0">
                <a:solidFill>
                  <a:srgbClr val="00FF00"/>
                </a:solidFill>
              </a:rPr>
              <a:t> </a:t>
            </a:r>
            <a:endParaRPr lang="en-US" sz="2400" dirty="0">
              <a:solidFill>
                <a:srgbClr val="00FF00"/>
              </a:solidFill>
            </a:endParaRPr>
          </a:p>
        </p:txBody>
      </p:sp>
      <p:pic>
        <p:nvPicPr>
          <p:cNvPr id="81923" name="Picture 5"/>
          <p:cNvPicPr>
            <a:picLocks noChangeAspect="1" noChangeArrowheads="1"/>
          </p:cNvPicPr>
          <p:nvPr/>
        </p:nvPicPr>
        <p:blipFill>
          <a:blip r:embed="rId3" cstate="print"/>
          <a:srcRect/>
          <a:stretch>
            <a:fillRect/>
          </a:stretch>
        </p:blipFill>
        <p:spPr bwMode="auto">
          <a:xfrm>
            <a:off x="7740650" y="404813"/>
            <a:ext cx="1022350" cy="1727200"/>
          </a:xfrm>
          <a:prstGeom prst="rect">
            <a:avLst/>
          </a:prstGeom>
          <a:noFill/>
          <a:ln w="9525">
            <a:noFill/>
            <a:miter lim="800000"/>
            <a:headEnd/>
            <a:tailEnd/>
          </a:ln>
        </p:spPr>
      </p:pic>
      <p:sp>
        <p:nvSpPr>
          <p:cNvPr id="4" name="TextBox 3"/>
          <p:cNvSpPr txBox="1"/>
          <p:nvPr/>
        </p:nvSpPr>
        <p:spPr>
          <a:xfrm>
            <a:off x="7647847" y="2133600"/>
            <a:ext cx="1191353" cy="369332"/>
          </a:xfrm>
          <a:prstGeom prst="rect">
            <a:avLst/>
          </a:prstGeom>
          <a:noFill/>
        </p:spPr>
        <p:txBody>
          <a:bodyPr wrap="none" rtlCol="0">
            <a:spAutoFit/>
          </a:bodyPr>
          <a:lstStyle/>
          <a:p>
            <a:pPr algn="ctr"/>
            <a:r>
              <a:rPr lang="sv-SE" dirty="0" smtClean="0">
                <a:solidFill>
                  <a:srgbClr val="00FF00"/>
                </a:solidFill>
              </a:rPr>
              <a:t>1964-1965</a:t>
            </a:r>
            <a:endParaRPr lang="sv-SE" dirty="0">
              <a:solidFill>
                <a:srgbClr val="00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a:blip r:embed="rId2" cstate="print"/>
          <a:srcRect/>
          <a:stretch>
            <a:fillRect/>
          </a:stretch>
        </p:blipFill>
        <p:spPr bwMode="auto">
          <a:xfrm>
            <a:off x="1579418" y="381000"/>
            <a:ext cx="5735782" cy="3505200"/>
          </a:xfrm>
          <a:prstGeom prst="rect">
            <a:avLst/>
          </a:prstGeom>
          <a:noFill/>
          <a:ln w="9525">
            <a:noFill/>
            <a:miter lim="800000"/>
            <a:headEnd/>
            <a:tailEnd/>
          </a:ln>
        </p:spPr>
      </p:pic>
      <p:sp>
        <p:nvSpPr>
          <p:cNvPr id="3" name="TextBox 2"/>
          <p:cNvSpPr txBox="1"/>
          <p:nvPr/>
        </p:nvSpPr>
        <p:spPr>
          <a:xfrm>
            <a:off x="7454050" y="762000"/>
            <a:ext cx="1689950" cy="646331"/>
          </a:xfrm>
          <a:prstGeom prst="rect">
            <a:avLst/>
          </a:prstGeom>
          <a:noFill/>
        </p:spPr>
        <p:txBody>
          <a:bodyPr wrap="none" rtlCol="0">
            <a:spAutoFit/>
          </a:bodyPr>
          <a:lstStyle/>
          <a:p>
            <a:pPr algn="ctr"/>
            <a:r>
              <a:rPr lang="sv-SE" dirty="0" smtClean="0">
                <a:solidFill>
                  <a:srgbClr val="00FF00"/>
                </a:solidFill>
              </a:rPr>
              <a:t>Anthony Brooke</a:t>
            </a:r>
            <a:br>
              <a:rPr lang="sv-SE" dirty="0" smtClean="0">
                <a:solidFill>
                  <a:srgbClr val="00FF00"/>
                </a:solidFill>
              </a:rPr>
            </a:br>
            <a:r>
              <a:rPr lang="sv-SE" dirty="0" smtClean="0">
                <a:solidFill>
                  <a:srgbClr val="00FF00"/>
                </a:solidFill>
              </a:rPr>
              <a:t>1964</a:t>
            </a:r>
            <a:endParaRPr lang="sv-SE" dirty="0">
              <a:solidFill>
                <a:srgbClr val="00FF00"/>
              </a:solidFill>
            </a:endParaRPr>
          </a:p>
        </p:txBody>
      </p:sp>
      <p:sp>
        <p:nvSpPr>
          <p:cNvPr id="4" name="TextBox 3"/>
          <p:cNvSpPr txBox="1"/>
          <p:nvPr/>
        </p:nvSpPr>
        <p:spPr>
          <a:xfrm>
            <a:off x="534735" y="3919478"/>
            <a:ext cx="8075865" cy="2862322"/>
          </a:xfrm>
          <a:prstGeom prst="rect">
            <a:avLst/>
          </a:prstGeom>
          <a:noFill/>
        </p:spPr>
        <p:txBody>
          <a:bodyPr wrap="none" rtlCol="0">
            <a:spAutoFit/>
          </a:bodyPr>
          <a:lstStyle/>
          <a:p>
            <a:r>
              <a:rPr lang="en-US" dirty="0">
                <a:solidFill>
                  <a:srgbClr val="00FF00"/>
                </a:solidFill>
              </a:rPr>
              <a:t>"</a:t>
            </a:r>
            <a:r>
              <a:rPr lang="en-US" b="1" dirty="0">
                <a:solidFill>
                  <a:srgbClr val="00FF00"/>
                </a:solidFill>
              </a:rPr>
              <a:t>Sun </a:t>
            </a:r>
            <a:r>
              <a:rPr lang="en-US" b="1" dirty="0" err="1">
                <a:solidFill>
                  <a:srgbClr val="00FF00"/>
                </a:solidFill>
              </a:rPr>
              <a:t>Myung</a:t>
            </a:r>
            <a:r>
              <a:rPr lang="en-US" b="1" dirty="0">
                <a:solidFill>
                  <a:srgbClr val="00FF00"/>
                </a:solidFill>
              </a:rPr>
              <a:t> Moon </a:t>
            </a:r>
            <a:r>
              <a:rPr lang="en-US" dirty="0">
                <a:solidFill>
                  <a:srgbClr val="00FF00"/>
                </a:solidFill>
              </a:rPr>
              <a:t>is direct link with </a:t>
            </a:r>
            <a:r>
              <a:rPr lang="en-US" dirty="0" err="1">
                <a:solidFill>
                  <a:srgbClr val="00FF00"/>
                </a:solidFill>
              </a:rPr>
              <a:t>Ashtar</a:t>
            </a:r>
            <a:r>
              <a:rPr lang="en-US" dirty="0">
                <a:solidFill>
                  <a:srgbClr val="00FF00"/>
                </a:solidFill>
              </a:rPr>
              <a:t> Command. </a:t>
            </a:r>
            <a:r>
              <a:rPr lang="en-US" dirty="0" smtClean="0">
                <a:solidFill>
                  <a:srgbClr val="00FF00"/>
                </a:solidFill>
              </a:rPr>
              <a:t/>
            </a:r>
            <a:br>
              <a:rPr lang="en-US" dirty="0" smtClean="0">
                <a:solidFill>
                  <a:srgbClr val="00FF00"/>
                </a:solidFill>
              </a:rPr>
            </a:br>
            <a:r>
              <a:rPr lang="en-US" u="sng" dirty="0" smtClean="0">
                <a:solidFill>
                  <a:srgbClr val="00FF00"/>
                </a:solidFill>
              </a:rPr>
              <a:t>Through </a:t>
            </a:r>
            <a:r>
              <a:rPr lang="en-US" u="sng" dirty="0">
                <a:solidFill>
                  <a:srgbClr val="00FF00"/>
                </a:solidFill>
              </a:rPr>
              <a:t>him the forces are dispersed where necessary.</a:t>
            </a:r>
            <a:r>
              <a:rPr lang="en-US" dirty="0">
                <a:solidFill>
                  <a:srgbClr val="00FF00"/>
                </a:solidFill>
              </a:rPr>
              <a:t> </a:t>
            </a:r>
            <a:r>
              <a:rPr lang="en-US" dirty="0" smtClean="0">
                <a:solidFill>
                  <a:srgbClr val="00FF00"/>
                </a:solidFill>
              </a:rPr>
              <a:t/>
            </a:r>
            <a:br>
              <a:rPr lang="en-US" dirty="0" smtClean="0">
                <a:solidFill>
                  <a:srgbClr val="00FF00"/>
                </a:solidFill>
              </a:rPr>
            </a:br>
            <a:r>
              <a:rPr lang="en-US" dirty="0" smtClean="0">
                <a:solidFill>
                  <a:srgbClr val="00FF00"/>
                </a:solidFill>
              </a:rPr>
              <a:t>They </a:t>
            </a:r>
            <a:r>
              <a:rPr lang="en-US" dirty="0">
                <a:solidFill>
                  <a:srgbClr val="00FF00"/>
                </a:solidFill>
              </a:rPr>
              <a:t>are gathered from many and are the chosen ones for this work for </a:t>
            </a:r>
            <a:r>
              <a:rPr lang="en-US" dirty="0" smtClean="0">
                <a:solidFill>
                  <a:srgbClr val="00FF00"/>
                </a:solidFill>
              </a:rPr>
              <a:t/>
            </a:r>
            <a:br>
              <a:rPr lang="en-US" dirty="0" smtClean="0">
                <a:solidFill>
                  <a:srgbClr val="00FF00"/>
                </a:solidFill>
              </a:rPr>
            </a:br>
            <a:r>
              <a:rPr lang="en-US" dirty="0" smtClean="0">
                <a:solidFill>
                  <a:srgbClr val="00FF00"/>
                </a:solidFill>
              </a:rPr>
              <a:t>their </a:t>
            </a:r>
            <a:r>
              <a:rPr lang="en-US" dirty="0">
                <a:solidFill>
                  <a:srgbClr val="00FF00"/>
                </a:solidFill>
              </a:rPr>
              <a:t>knowledge and for their great love for the universal God</a:t>
            </a:r>
            <a:r>
              <a:rPr lang="en-US" dirty="0" smtClean="0">
                <a:solidFill>
                  <a:srgbClr val="00FF00"/>
                </a:solidFill>
              </a:rPr>
              <a:t>.“</a:t>
            </a:r>
          </a:p>
          <a:p>
            <a:r>
              <a:rPr lang="en-US" dirty="0" smtClean="0">
                <a:solidFill>
                  <a:srgbClr val="00FF00"/>
                </a:solidFill>
              </a:rPr>
              <a:t/>
            </a:r>
            <a:br>
              <a:rPr lang="en-US" dirty="0" smtClean="0">
                <a:solidFill>
                  <a:srgbClr val="00FF00"/>
                </a:solidFill>
              </a:rPr>
            </a:br>
            <a:r>
              <a:rPr lang="en-US" dirty="0" smtClean="0">
                <a:solidFill>
                  <a:srgbClr val="00FF00"/>
                </a:solidFill>
              </a:rPr>
              <a:t>Between the years 1961 and 1967 an archetypical Christ-like being, </a:t>
            </a:r>
            <a:br>
              <a:rPr lang="en-US" dirty="0" smtClean="0">
                <a:solidFill>
                  <a:srgbClr val="00FF00"/>
                </a:solidFill>
              </a:rPr>
            </a:br>
            <a:r>
              <a:rPr lang="en-US" dirty="0" err="1" smtClean="0">
                <a:solidFill>
                  <a:srgbClr val="00FF00"/>
                </a:solidFill>
              </a:rPr>
              <a:t>apperantly</a:t>
            </a:r>
            <a:r>
              <a:rPr lang="en-US" dirty="0" smtClean="0">
                <a:solidFill>
                  <a:srgbClr val="00FF00"/>
                </a:solidFill>
              </a:rPr>
              <a:t> in solid form, made frequent appearances to Richard Grave in England </a:t>
            </a:r>
            <a:br>
              <a:rPr lang="en-US" dirty="0" smtClean="0">
                <a:solidFill>
                  <a:srgbClr val="00FF00"/>
                </a:solidFill>
              </a:rPr>
            </a:br>
            <a:r>
              <a:rPr lang="en-US" dirty="0" smtClean="0">
                <a:solidFill>
                  <a:srgbClr val="00FF00"/>
                </a:solidFill>
              </a:rPr>
              <a:t>(and subsequently, as reported, to persons elsewhere) and announced in a series of </a:t>
            </a:r>
            <a:br>
              <a:rPr lang="en-US" dirty="0" smtClean="0">
                <a:solidFill>
                  <a:srgbClr val="00FF00"/>
                </a:solidFill>
              </a:rPr>
            </a:br>
            <a:r>
              <a:rPr lang="en-US" dirty="0" smtClean="0">
                <a:solidFill>
                  <a:srgbClr val="00FF00"/>
                </a:solidFill>
              </a:rPr>
              <a:t>dictated statements that a universal cosmic operation was in progress ushering </a:t>
            </a:r>
            <a:br>
              <a:rPr lang="en-US" dirty="0" smtClean="0">
                <a:solidFill>
                  <a:srgbClr val="00FF00"/>
                </a:solidFill>
              </a:rPr>
            </a:br>
            <a:r>
              <a:rPr lang="en-US" dirty="0" smtClean="0">
                <a:solidFill>
                  <a:srgbClr val="00FF00"/>
                </a:solidFill>
              </a:rPr>
              <a:t>in </a:t>
            </a:r>
            <a:r>
              <a:rPr lang="en-US" u="sng" dirty="0" smtClean="0">
                <a:solidFill>
                  <a:srgbClr val="00FF00"/>
                </a:solidFill>
              </a:rPr>
              <a:t>the New Age</a:t>
            </a:r>
            <a:r>
              <a:rPr lang="en-US" dirty="0" smtClean="0">
                <a:solidFill>
                  <a:srgbClr val="00FF00"/>
                </a:solidFill>
              </a:rPr>
              <a:t>. - </a:t>
            </a:r>
            <a:r>
              <a:rPr lang="en-US" b="1" dirty="0" smtClean="0">
                <a:solidFill>
                  <a:srgbClr val="00FF00"/>
                </a:solidFill>
              </a:rPr>
              <a:t>Universal Link </a:t>
            </a:r>
            <a:r>
              <a:rPr lang="en-US" dirty="0" smtClean="0">
                <a:solidFill>
                  <a:srgbClr val="00FF00"/>
                </a:solidFill>
              </a:rPr>
              <a:t>Revelation</a:t>
            </a:r>
          </a:p>
        </p:txBody>
      </p:sp>
      <p:sp>
        <p:nvSpPr>
          <p:cNvPr id="5" name="Oval 4"/>
          <p:cNvSpPr/>
          <p:nvPr/>
        </p:nvSpPr>
        <p:spPr>
          <a:xfrm>
            <a:off x="5181600" y="1600200"/>
            <a:ext cx="838200" cy="1371600"/>
          </a:xfrm>
          <a:prstGeom prst="ellipse">
            <a:avLst/>
          </a:prstGeom>
          <a:solidFill>
            <a:schemeClr val="accent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a:blip r:embed="rId2" cstate="print"/>
          <a:srcRect/>
          <a:stretch>
            <a:fillRect/>
          </a:stretch>
        </p:blipFill>
        <p:spPr bwMode="auto">
          <a:xfrm>
            <a:off x="1579418" y="381000"/>
            <a:ext cx="5735782" cy="3505200"/>
          </a:xfrm>
          <a:prstGeom prst="rect">
            <a:avLst/>
          </a:prstGeom>
          <a:noFill/>
          <a:ln w="9525">
            <a:noFill/>
            <a:miter lim="800000"/>
            <a:headEnd/>
            <a:tailEnd/>
          </a:ln>
        </p:spPr>
      </p:pic>
      <p:sp>
        <p:nvSpPr>
          <p:cNvPr id="3" name="TextBox 2"/>
          <p:cNvSpPr txBox="1"/>
          <p:nvPr/>
        </p:nvSpPr>
        <p:spPr>
          <a:xfrm>
            <a:off x="7454050" y="762000"/>
            <a:ext cx="1689950" cy="646331"/>
          </a:xfrm>
          <a:prstGeom prst="rect">
            <a:avLst/>
          </a:prstGeom>
          <a:noFill/>
        </p:spPr>
        <p:txBody>
          <a:bodyPr wrap="none" rtlCol="0">
            <a:spAutoFit/>
          </a:bodyPr>
          <a:lstStyle/>
          <a:p>
            <a:pPr algn="ctr"/>
            <a:r>
              <a:rPr lang="sv-SE" dirty="0" smtClean="0">
                <a:solidFill>
                  <a:srgbClr val="00FF00"/>
                </a:solidFill>
              </a:rPr>
              <a:t>Anthony Brooke</a:t>
            </a:r>
            <a:br>
              <a:rPr lang="sv-SE" dirty="0" smtClean="0">
                <a:solidFill>
                  <a:srgbClr val="00FF00"/>
                </a:solidFill>
              </a:rPr>
            </a:br>
            <a:r>
              <a:rPr lang="sv-SE" dirty="0" smtClean="0">
                <a:solidFill>
                  <a:srgbClr val="00FF00"/>
                </a:solidFill>
              </a:rPr>
              <a:t>1964</a:t>
            </a:r>
            <a:endParaRPr lang="sv-SE" dirty="0">
              <a:solidFill>
                <a:srgbClr val="00FF00"/>
              </a:solidFill>
            </a:endParaRPr>
          </a:p>
        </p:txBody>
      </p:sp>
      <p:sp>
        <p:nvSpPr>
          <p:cNvPr id="4" name="TextBox 3"/>
          <p:cNvSpPr txBox="1"/>
          <p:nvPr/>
        </p:nvSpPr>
        <p:spPr>
          <a:xfrm>
            <a:off x="304800" y="4038600"/>
            <a:ext cx="8818889" cy="2862322"/>
          </a:xfrm>
          <a:prstGeom prst="rect">
            <a:avLst/>
          </a:prstGeom>
          <a:noFill/>
        </p:spPr>
        <p:txBody>
          <a:bodyPr wrap="none" rtlCol="0">
            <a:spAutoFit/>
          </a:bodyPr>
          <a:lstStyle/>
          <a:p>
            <a:r>
              <a:rPr lang="en-US" dirty="0" smtClean="0">
                <a:solidFill>
                  <a:srgbClr val="00FF00"/>
                </a:solidFill>
              </a:rPr>
              <a:t>At a meeting held in the eastern part of the United States on the occasion </a:t>
            </a:r>
            <a:br>
              <a:rPr lang="en-US" dirty="0" smtClean="0">
                <a:solidFill>
                  <a:srgbClr val="00FF00"/>
                </a:solidFill>
              </a:rPr>
            </a:br>
            <a:r>
              <a:rPr lang="en-US" dirty="0" smtClean="0">
                <a:solidFill>
                  <a:srgbClr val="00FF00"/>
                </a:solidFill>
              </a:rPr>
              <a:t>of his first visit to the U.S.A (1964), a questioner bluntly asked him: "</a:t>
            </a:r>
            <a:r>
              <a:rPr lang="en-US" b="1" u="sng" dirty="0" smtClean="0">
                <a:solidFill>
                  <a:srgbClr val="00FF00"/>
                </a:solidFill>
              </a:rPr>
              <a:t>Are you Christ?</a:t>
            </a:r>
            <a:r>
              <a:rPr lang="en-US" dirty="0" smtClean="0">
                <a:solidFill>
                  <a:srgbClr val="00FF00"/>
                </a:solidFill>
              </a:rPr>
              <a:t>" </a:t>
            </a:r>
          </a:p>
          <a:p>
            <a:r>
              <a:rPr lang="en-US" dirty="0" smtClean="0">
                <a:solidFill>
                  <a:srgbClr val="00FF00"/>
                </a:solidFill>
              </a:rPr>
              <a:t/>
            </a:r>
            <a:br>
              <a:rPr lang="en-US" dirty="0" smtClean="0">
                <a:solidFill>
                  <a:srgbClr val="00FF00"/>
                </a:solidFill>
              </a:rPr>
            </a:br>
            <a:r>
              <a:rPr lang="en-US" dirty="0" smtClean="0">
                <a:solidFill>
                  <a:srgbClr val="00FF00"/>
                </a:solidFill>
              </a:rPr>
              <a:t>In reply Sun </a:t>
            </a:r>
            <a:r>
              <a:rPr lang="en-US" dirty="0" err="1" smtClean="0">
                <a:solidFill>
                  <a:srgbClr val="00FF00"/>
                </a:solidFill>
              </a:rPr>
              <a:t>Myung</a:t>
            </a:r>
            <a:r>
              <a:rPr lang="en-US" dirty="0" smtClean="0">
                <a:solidFill>
                  <a:srgbClr val="00FF00"/>
                </a:solidFill>
              </a:rPr>
              <a:t> Moon raised his hand and pointed to various members of </a:t>
            </a:r>
            <a:br>
              <a:rPr lang="en-US" dirty="0" smtClean="0">
                <a:solidFill>
                  <a:srgbClr val="00FF00"/>
                </a:solidFill>
              </a:rPr>
            </a:br>
            <a:r>
              <a:rPr lang="en-US" dirty="0" smtClean="0">
                <a:solidFill>
                  <a:srgbClr val="00FF00"/>
                </a:solidFill>
              </a:rPr>
              <a:t>the audience in turn, saying: "</a:t>
            </a:r>
            <a:r>
              <a:rPr lang="en-US" u="sng" dirty="0" smtClean="0">
                <a:solidFill>
                  <a:schemeClr val="bg1"/>
                </a:solidFill>
              </a:rPr>
              <a:t>and so are you... and you... and you also, if you can accept it</a:t>
            </a:r>
            <a:r>
              <a:rPr lang="en-US" dirty="0" smtClean="0">
                <a:solidFill>
                  <a:srgbClr val="00FF00"/>
                </a:solidFill>
              </a:rPr>
              <a:t>." </a:t>
            </a:r>
          </a:p>
          <a:p>
            <a:endParaRPr lang="en-US" dirty="0" smtClean="0">
              <a:solidFill>
                <a:srgbClr val="00FF00"/>
              </a:solidFill>
            </a:endParaRPr>
          </a:p>
          <a:p>
            <a:r>
              <a:rPr lang="en-US" dirty="0" smtClean="0">
                <a:solidFill>
                  <a:srgbClr val="00FF00"/>
                </a:solidFill>
              </a:rPr>
              <a:t>Compare 2000 years ago; </a:t>
            </a:r>
            <a:r>
              <a:rPr lang="en-US" dirty="0" smtClean="0">
                <a:solidFill>
                  <a:schemeClr val="tx2">
                    <a:lumMod val="60000"/>
                    <a:lumOff val="40000"/>
                  </a:schemeClr>
                </a:solidFill>
              </a:rPr>
              <a:t>Then said they all, Are you then the Son of God? </a:t>
            </a:r>
            <a:br>
              <a:rPr lang="en-US" dirty="0" smtClean="0">
                <a:solidFill>
                  <a:schemeClr val="tx2">
                    <a:lumMod val="60000"/>
                    <a:lumOff val="40000"/>
                  </a:schemeClr>
                </a:solidFill>
              </a:rPr>
            </a:br>
            <a:r>
              <a:rPr lang="en-US" dirty="0" smtClean="0">
                <a:solidFill>
                  <a:schemeClr val="tx2">
                    <a:lumMod val="60000"/>
                    <a:lumOff val="40000"/>
                  </a:schemeClr>
                </a:solidFill>
              </a:rPr>
              <a:t>And he (Jesus) said unto them, </a:t>
            </a:r>
            <a:r>
              <a:rPr lang="en-US" u="sng" dirty="0" smtClean="0">
                <a:solidFill>
                  <a:schemeClr val="tx2">
                    <a:lumMod val="60000"/>
                    <a:lumOff val="40000"/>
                  </a:schemeClr>
                </a:solidFill>
              </a:rPr>
              <a:t>You say that I am</a:t>
            </a:r>
            <a:r>
              <a:rPr lang="en-US" dirty="0" smtClean="0">
                <a:solidFill>
                  <a:schemeClr val="tx2">
                    <a:lumMod val="60000"/>
                    <a:lumOff val="40000"/>
                  </a:schemeClr>
                </a:solidFill>
              </a:rPr>
              <a:t>. -  Luke 22:70</a:t>
            </a:r>
          </a:p>
          <a:p>
            <a:endParaRPr lang="en-US" dirty="0" smtClean="0">
              <a:solidFill>
                <a:srgbClr val="00FF00"/>
              </a:solidFill>
            </a:endParaRPr>
          </a:p>
          <a:p>
            <a:r>
              <a:rPr lang="en-US" dirty="0" smtClean="0">
                <a:solidFill>
                  <a:srgbClr val="00FF00"/>
                </a:solidFill>
              </a:rPr>
              <a:t>Compare also </a:t>
            </a:r>
            <a:r>
              <a:rPr lang="en-US" i="1" dirty="0" err="1" smtClean="0">
                <a:solidFill>
                  <a:srgbClr val="00FF00"/>
                </a:solidFill>
              </a:rPr>
              <a:t>todays</a:t>
            </a:r>
            <a:r>
              <a:rPr lang="en-US" i="1" dirty="0" smtClean="0">
                <a:solidFill>
                  <a:srgbClr val="00FF00"/>
                </a:solidFill>
              </a:rPr>
              <a:t> tribal  messiahs!  (2017…)</a:t>
            </a:r>
          </a:p>
        </p:txBody>
      </p:sp>
      <p:sp>
        <p:nvSpPr>
          <p:cNvPr id="5" name="Oval 4"/>
          <p:cNvSpPr/>
          <p:nvPr/>
        </p:nvSpPr>
        <p:spPr>
          <a:xfrm>
            <a:off x="5181600" y="1600200"/>
            <a:ext cx="838200" cy="1371600"/>
          </a:xfrm>
          <a:prstGeom prst="ellipse">
            <a:avLst/>
          </a:prstGeom>
          <a:solidFill>
            <a:schemeClr val="accent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p:cNvSpPr txBox="1">
            <a:spLocks noChangeArrowheads="1"/>
          </p:cNvSpPr>
          <p:nvPr/>
        </p:nvSpPr>
        <p:spPr bwMode="auto">
          <a:xfrm>
            <a:off x="468313" y="442913"/>
            <a:ext cx="7562007" cy="6370975"/>
          </a:xfrm>
          <a:prstGeom prst="rect">
            <a:avLst/>
          </a:prstGeom>
          <a:noFill/>
          <a:ln w="9525">
            <a:noFill/>
            <a:miter lim="800000"/>
            <a:headEnd/>
            <a:tailEnd/>
          </a:ln>
        </p:spPr>
        <p:txBody>
          <a:bodyPr wrap="none">
            <a:spAutoFit/>
          </a:bodyPr>
          <a:lstStyle/>
          <a:p>
            <a:pPr algn="l"/>
            <a:r>
              <a:rPr lang="en-US" sz="2400" b="0" i="1" dirty="0" smtClean="0">
                <a:solidFill>
                  <a:srgbClr val="00FF00"/>
                </a:solidFill>
              </a:rPr>
              <a:t>From </a:t>
            </a:r>
            <a:r>
              <a:rPr lang="en-US" sz="2400" b="0" i="1" dirty="0">
                <a:solidFill>
                  <a:srgbClr val="00FF00"/>
                </a:solidFill>
              </a:rPr>
              <a:t>the book </a:t>
            </a:r>
            <a:br>
              <a:rPr lang="en-US" sz="2400" b="0" i="1" dirty="0">
                <a:solidFill>
                  <a:srgbClr val="00FF00"/>
                </a:solidFill>
              </a:rPr>
            </a:br>
            <a:r>
              <a:rPr lang="en-US" sz="2400" b="0" i="1" dirty="0">
                <a:solidFill>
                  <a:srgbClr val="00FF00"/>
                </a:solidFill>
              </a:rPr>
              <a:t>II Vero Amore (True Love)</a:t>
            </a:r>
          </a:p>
          <a:p>
            <a:pPr algn="l"/>
            <a:r>
              <a:rPr lang="en-US" sz="2400" b="0" dirty="0">
                <a:solidFill>
                  <a:srgbClr val="00FF00"/>
                </a:solidFill>
              </a:rPr>
              <a:t>December 21, 1979 Rome.</a:t>
            </a:r>
          </a:p>
          <a:p>
            <a:pPr algn="l"/>
            <a:endParaRPr lang="en-US" sz="2400" b="0" dirty="0">
              <a:solidFill>
                <a:srgbClr val="00FF00"/>
              </a:solidFill>
            </a:endParaRPr>
          </a:p>
          <a:p>
            <a:pPr algn="l"/>
            <a:r>
              <a:rPr lang="en-US" sz="2400" b="0" dirty="0">
                <a:solidFill>
                  <a:srgbClr val="00FF00"/>
                </a:solidFill>
              </a:rPr>
              <a:t>Daniela: We want to ask you </a:t>
            </a:r>
            <a:r>
              <a:rPr lang="en-US" sz="2400" b="0" dirty="0" smtClean="0">
                <a:solidFill>
                  <a:srgbClr val="00FF00"/>
                </a:solidFill>
              </a:rPr>
              <a:t/>
            </a:r>
            <a:br>
              <a:rPr lang="en-US" sz="2400" b="0" dirty="0" smtClean="0">
                <a:solidFill>
                  <a:srgbClr val="00FF00"/>
                </a:solidFill>
              </a:rPr>
            </a:br>
            <a:r>
              <a:rPr lang="en-US" sz="2400" b="0" dirty="0" smtClean="0">
                <a:solidFill>
                  <a:srgbClr val="00FF00"/>
                </a:solidFill>
              </a:rPr>
              <a:t>how the </a:t>
            </a:r>
            <a:r>
              <a:rPr lang="en-US" sz="2400" b="0" dirty="0">
                <a:solidFill>
                  <a:srgbClr val="00FF00"/>
                </a:solidFill>
              </a:rPr>
              <a:t>Movement </a:t>
            </a:r>
            <a:r>
              <a:rPr lang="en-US" sz="2400" b="0" dirty="0" smtClean="0">
                <a:solidFill>
                  <a:srgbClr val="00FF00"/>
                </a:solidFill>
              </a:rPr>
              <a:t/>
            </a:r>
            <a:br>
              <a:rPr lang="en-US" sz="2400" b="0" dirty="0" smtClean="0">
                <a:solidFill>
                  <a:srgbClr val="00FF00"/>
                </a:solidFill>
              </a:rPr>
            </a:br>
            <a:r>
              <a:rPr lang="en-US" sz="2400" b="0" dirty="0" smtClean="0">
                <a:solidFill>
                  <a:srgbClr val="00FF00"/>
                </a:solidFill>
              </a:rPr>
              <a:t>[</a:t>
            </a:r>
            <a:r>
              <a:rPr lang="en-US" sz="2400" b="0" dirty="0">
                <a:solidFill>
                  <a:srgbClr val="00FF00"/>
                </a:solidFill>
              </a:rPr>
              <a:t>the Unification Church] </a:t>
            </a:r>
            <a:r>
              <a:rPr lang="en-US" sz="2400" b="0" dirty="0" smtClean="0">
                <a:solidFill>
                  <a:srgbClr val="00FF00"/>
                </a:solidFill>
              </a:rPr>
              <a:t>will </a:t>
            </a:r>
            <a:r>
              <a:rPr lang="en-US" sz="2400" b="0" dirty="0">
                <a:solidFill>
                  <a:srgbClr val="00FF00"/>
                </a:solidFill>
              </a:rPr>
              <a:t>develop.</a:t>
            </a:r>
          </a:p>
          <a:p>
            <a:pPr algn="l"/>
            <a:endParaRPr lang="en-US" sz="2400" b="0" dirty="0">
              <a:solidFill>
                <a:schemeClr val="bg1"/>
              </a:solidFill>
            </a:endParaRPr>
          </a:p>
          <a:p>
            <a:pPr algn="l"/>
            <a:r>
              <a:rPr lang="en-US" sz="2400" b="0" dirty="0" err="1">
                <a:solidFill>
                  <a:schemeClr val="bg1"/>
                </a:solidFill>
              </a:rPr>
              <a:t>Horward</a:t>
            </a:r>
            <a:r>
              <a:rPr lang="en-US" sz="2400" b="0" dirty="0">
                <a:solidFill>
                  <a:schemeClr val="bg1"/>
                </a:solidFill>
              </a:rPr>
              <a:t> (in spirit world): </a:t>
            </a:r>
            <a:r>
              <a:rPr lang="en-US" sz="2400" b="0" u="sng" dirty="0">
                <a:solidFill>
                  <a:schemeClr val="bg1"/>
                </a:solidFill>
              </a:rPr>
              <a:t>The truth is the truth</a:t>
            </a:r>
            <a:r>
              <a:rPr lang="en-US" sz="2400" b="0" dirty="0">
                <a:solidFill>
                  <a:schemeClr val="bg1"/>
                </a:solidFill>
              </a:rPr>
              <a:t>. </a:t>
            </a:r>
            <a:br>
              <a:rPr lang="en-US" sz="2400" b="0" dirty="0">
                <a:solidFill>
                  <a:schemeClr val="bg1"/>
                </a:solidFill>
              </a:rPr>
            </a:br>
            <a:r>
              <a:rPr lang="en-US" sz="2400" b="0" dirty="0">
                <a:solidFill>
                  <a:schemeClr val="bg1"/>
                </a:solidFill>
              </a:rPr>
              <a:t>The Principle shall continue. I already told you that. </a:t>
            </a:r>
            <a:br>
              <a:rPr lang="en-US" sz="2400" b="0" dirty="0">
                <a:solidFill>
                  <a:schemeClr val="bg1"/>
                </a:solidFill>
              </a:rPr>
            </a:br>
            <a:r>
              <a:rPr lang="en-US" sz="2400" b="0" u="sng" dirty="0">
                <a:solidFill>
                  <a:schemeClr val="bg1"/>
                </a:solidFill>
              </a:rPr>
              <a:t>It will develop even more after the year 2000</a:t>
            </a:r>
            <a:r>
              <a:rPr lang="en-US" sz="2400" b="0" dirty="0">
                <a:solidFill>
                  <a:schemeClr val="bg1"/>
                </a:solidFill>
              </a:rPr>
              <a:t>.</a:t>
            </a:r>
          </a:p>
          <a:p>
            <a:pPr algn="l"/>
            <a:r>
              <a:rPr lang="en-US" sz="2400" b="0" dirty="0">
                <a:solidFill>
                  <a:schemeClr val="bg1"/>
                </a:solidFill>
              </a:rPr>
              <a:t> </a:t>
            </a:r>
            <a:br>
              <a:rPr lang="en-US" sz="2400" b="0" dirty="0">
                <a:solidFill>
                  <a:schemeClr val="bg1"/>
                </a:solidFill>
              </a:rPr>
            </a:br>
            <a:r>
              <a:rPr lang="en-US" sz="2400" b="0" dirty="0">
                <a:solidFill>
                  <a:schemeClr val="bg1"/>
                </a:solidFill>
              </a:rPr>
              <a:t>It is not important whether the person who revealed it will </a:t>
            </a:r>
            <a:br>
              <a:rPr lang="en-US" sz="2400" b="0" dirty="0">
                <a:solidFill>
                  <a:schemeClr val="bg1"/>
                </a:solidFill>
              </a:rPr>
            </a:br>
            <a:r>
              <a:rPr lang="en-US" sz="2400" b="0" dirty="0">
                <a:solidFill>
                  <a:schemeClr val="bg1"/>
                </a:solidFill>
              </a:rPr>
              <a:t>still be alive at that time. </a:t>
            </a:r>
            <a:r>
              <a:rPr lang="en-US" sz="2400" b="0" dirty="0">
                <a:solidFill>
                  <a:srgbClr val="00FF00"/>
                </a:solidFill>
              </a:rPr>
              <a:t>(SMM passed over 2012)</a:t>
            </a:r>
            <a:r>
              <a:rPr lang="en-US" sz="2400" b="0" dirty="0">
                <a:solidFill>
                  <a:schemeClr val="bg1"/>
                </a:solidFill>
              </a:rPr>
              <a:t/>
            </a:r>
            <a:br>
              <a:rPr lang="en-US" sz="2400" b="0" dirty="0">
                <a:solidFill>
                  <a:schemeClr val="bg1"/>
                </a:solidFill>
              </a:rPr>
            </a:br>
            <a:r>
              <a:rPr lang="en-US" sz="2400" b="0" dirty="0">
                <a:solidFill>
                  <a:schemeClr val="bg1"/>
                </a:solidFill>
              </a:rPr>
              <a:t>I tell you, </a:t>
            </a:r>
            <a:r>
              <a:rPr lang="en-US" sz="2400" u="sng" dirty="0">
                <a:solidFill>
                  <a:schemeClr val="bg1"/>
                </a:solidFill>
              </a:rPr>
              <a:t>he shall work more freely and will accomplish </a:t>
            </a:r>
            <a:br>
              <a:rPr lang="en-US" sz="2400" u="sng" dirty="0">
                <a:solidFill>
                  <a:schemeClr val="bg1"/>
                </a:solidFill>
              </a:rPr>
            </a:br>
            <a:r>
              <a:rPr lang="en-US" sz="2400" u="sng" dirty="0">
                <a:solidFill>
                  <a:schemeClr val="bg1"/>
                </a:solidFill>
              </a:rPr>
              <a:t>more when he is in the spirit world than while he </a:t>
            </a:r>
            <a:br>
              <a:rPr lang="en-US" sz="2400" u="sng" dirty="0">
                <a:solidFill>
                  <a:schemeClr val="bg1"/>
                </a:solidFill>
              </a:rPr>
            </a:br>
            <a:r>
              <a:rPr lang="en-US" sz="2400" u="sng" dirty="0">
                <a:solidFill>
                  <a:schemeClr val="bg1"/>
                </a:solidFill>
              </a:rPr>
              <a:t>is on earth</a:t>
            </a:r>
            <a:r>
              <a:rPr lang="en-US" sz="2400" dirty="0">
                <a:solidFill>
                  <a:schemeClr val="bg1"/>
                </a:solidFill>
              </a:rPr>
              <a:t>. </a:t>
            </a:r>
            <a:r>
              <a:rPr lang="en-US" sz="2400" b="0" i="1" dirty="0">
                <a:solidFill>
                  <a:schemeClr val="bg1"/>
                </a:solidFill>
              </a:rPr>
              <a:t>(= Prophecy 1979)</a:t>
            </a:r>
          </a:p>
        </p:txBody>
      </p:sp>
      <p:pic>
        <p:nvPicPr>
          <p:cNvPr id="54275" name="Picture 3"/>
          <p:cNvPicPr>
            <a:picLocks noChangeAspect="1" noChangeArrowheads="1"/>
          </p:cNvPicPr>
          <p:nvPr/>
        </p:nvPicPr>
        <p:blipFill>
          <a:blip r:embed="rId3" cstate="print"/>
          <a:srcRect/>
          <a:stretch>
            <a:fillRect/>
          </a:stretch>
        </p:blipFill>
        <p:spPr bwMode="auto">
          <a:xfrm>
            <a:off x="6804025" y="476250"/>
            <a:ext cx="1789113" cy="2522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C:\_UC\2017\presentation Helsingfors apr 2017\002_2.jpg"/>
          <p:cNvPicPr>
            <a:picLocks noChangeAspect="1" noChangeArrowheads="1"/>
          </p:cNvPicPr>
          <p:nvPr/>
        </p:nvPicPr>
        <p:blipFill>
          <a:blip r:embed="rId2" cstate="print"/>
          <a:srcRect/>
          <a:stretch>
            <a:fillRect/>
          </a:stretch>
        </p:blipFill>
        <p:spPr bwMode="auto">
          <a:xfrm>
            <a:off x="3467100" y="1905000"/>
            <a:ext cx="2171700" cy="3199382"/>
          </a:xfrm>
          <a:prstGeom prst="rect">
            <a:avLst/>
          </a:prstGeom>
          <a:noFill/>
        </p:spPr>
      </p:pic>
      <p:sp>
        <p:nvSpPr>
          <p:cNvPr id="3" name="TextBox 2"/>
          <p:cNvSpPr txBox="1"/>
          <p:nvPr/>
        </p:nvSpPr>
        <p:spPr>
          <a:xfrm>
            <a:off x="7837631" y="457200"/>
            <a:ext cx="772969" cy="646331"/>
          </a:xfrm>
          <a:prstGeom prst="rect">
            <a:avLst/>
          </a:prstGeom>
          <a:noFill/>
        </p:spPr>
        <p:txBody>
          <a:bodyPr wrap="none" rtlCol="0">
            <a:spAutoFit/>
          </a:bodyPr>
          <a:lstStyle/>
          <a:p>
            <a:pPr algn="ctr"/>
            <a:r>
              <a:rPr lang="sv-SE" dirty="0" smtClean="0">
                <a:solidFill>
                  <a:srgbClr val="00FF00"/>
                </a:solidFill>
              </a:rPr>
              <a:t>1979</a:t>
            </a:r>
          </a:p>
          <a:p>
            <a:pPr algn="ctr"/>
            <a:r>
              <a:rPr lang="sv-SE" dirty="0" smtClean="0">
                <a:solidFill>
                  <a:srgbClr val="00FF00"/>
                </a:solidFill>
              </a:rPr>
              <a:t>9 april</a:t>
            </a:r>
            <a:endParaRPr lang="sv-SE" dirty="0">
              <a:solidFill>
                <a:srgbClr val="00FF00"/>
              </a:solidFill>
            </a:endParaRPr>
          </a:p>
        </p:txBody>
      </p:sp>
      <p:sp>
        <p:nvSpPr>
          <p:cNvPr id="4" name="TextBox 3"/>
          <p:cNvSpPr txBox="1"/>
          <p:nvPr/>
        </p:nvSpPr>
        <p:spPr>
          <a:xfrm>
            <a:off x="3377866" y="5297269"/>
            <a:ext cx="2399247" cy="646331"/>
          </a:xfrm>
          <a:prstGeom prst="rect">
            <a:avLst/>
          </a:prstGeom>
          <a:noFill/>
        </p:spPr>
        <p:txBody>
          <a:bodyPr wrap="none" rtlCol="0">
            <a:spAutoFit/>
          </a:bodyPr>
          <a:lstStyle/>
          <a:p>
            <a:pPr algn="ctr"/>
            <a:r>
              <a:rPr lang="sv-SE" dirty="0" smtClean="0">
                <a:solidFill>
                  <a:srgbClr val="00FF00"/>
                </a:solidFill>
              </a:rPr>
              <a:t>Swedish </a:t>
            </a:r>
            <a:r>
              <a:rPr lang="sv-SE" dirty="0" err="1" smtClean="0">
                <a:solidFill>
                  <a:srgbClr val="00FF00"/>
                </a:solidFill>
              </a:rPr>
              <a:t>member</a:t>
            </a:r>
            <a:endParaRPr lang="sv-SE" dirty="0" smtClean="0">
              <a:solidFill>
                <a:srgbClr val="00FF00"/>
              </a:solidFill>
            </a:endParaRPr>
          </a:p>
          <a:p>
            <a:pPr algn="ctr"/>
            <a:r>
              <a:rPr lang="sv-SE" dirty="0" smtClean="0">
                <a:solidFill>
                  <a:srgbClr val="00FF00"/>
                </a:solidFill>
              </a:rPr>
              <a:t>Good </a:t>
            </a:r>
            <a:r>
              <a:rPr lang="sv-SE" dirty="0" err="1" smtClean="0">
                <a:solidFill>
                  <a:srgbClr val="00FF00"/>
                </a:solidFill>
              </a:rPr>
              <a:t>grades</a:t>
            </a:r>
            <a:r>
              <a:rPr lang="sv-SE" dirty="0" smtClean="0">
                <a:solidFill>
                  <a:srgbClr val="00FF00"/>
                </a:solidFill>
              </a:rPr>
              <a:t> in Religion</a:t>
            </a:r>
            <a:endParaRPr lang="sv-SE" dirty="0">
              <a:solidFill>
                <a:srgbClr val="00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descr="C:\_UC\2017\presentation Helsingfors apr 2017\002_3.jpg"/>
          <p:cNvPicPr>
            <a:picLocks noChangeAspect="1" noChangeArrowheads="1"/>
          </p:cNvPicPr>
          <p:nvPr/>
        </p:nvPicPr>
        <p:blipFill>
          <a:blip r:embed="rId2" cstate="print"/>
          <a:srcRect/>
          <a:stretch>
            <a:fillRect/>
          </a:stretch>
        </p:blipFill>
        <p:spPr bwMode="auto">
          <a:xfrm>
            <a:off x="1665639" y="1676400"/>
            <a:ext cx="5725761" cy="4267200"/>
          </a:xfrm>
          <a:prstGeom prst="rect">
            <a:avLst/>
          </a:prstGeom>
          <a:noFill/>
        </p:spPr>
      </p:pic>
      <p:sp>
        <p:nvSpPr>
          <p:cNvPr id="3" name="TextBox 2"/>
          <p:cNvSpPr txBox="1"/>
          <p:nvPr/>
        </p:nvSpPr>
        <p:spPr>
          <a:xfrm>
            <a:off x="7861260" y="457200"/>
            <a:ext cx="725711" cy="646331"/>
          </a:xfrm>
          <a:prstGeom prst="rect">
            <a:avLst/>
          </a:prstGeom>
          <a:noFill/>
        </p:spPr>
        <p:txBody>
          <a:bodyPr wrap="none" rtlCol="0">
            <a:spAutoFit/>
          </a:bodyPr>
          <a:lstStyle/>
          <a:p>
            <a:pPr algn="ctr"/>
            <a:r>
              <a:rPr lang="sv-SE" dirty="0" smtClean="0">
                <a:solidFill>
                  <a:srgbClr val="00FF00"/>
                </a:solidFill>
              </a:rPr>
              <a:t>1982</a:t>
            </a:r>
          </a:p>
          <a:p>
            <a:pPr algn="ctr"/>
            <a:r>
              <a:rPr lang="sv-SE" dirty="0" smtClean="0">
                <a:solidFill>
                  <a:srgbClr val="00FF00"/>
                </a:solidFill>
              </a:rPr>
              <a:t>Korea</a:t>
            </a:r>
            <a:endParaRPr lang="sv-SE" dirty="0">
              <a:solidFill>
                <a:srgbClr val="00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791200" y="1524000"/>
            <a:ext cx="2066925" cy="1914525"/>
          </a:xfrm>
          <a:prstGeom prst="rect">
            <a:avLst/>
          </a:prstGeom>
          <a:noFill/>
          <a:ln w="9525">
            <a:noFill/>
            <a:miter lim="800000"/>
            <a:headEnd/>
            <a:tailEnd/>
          </a:ln>
        </p:spPr>
      </p:pic>
      <p:sp>
        <p:nvSpPr>
          <p:cNvPr id="5" name="TextBox 4"/>
          <p:cNvSpPr txBox="1"/>
          <p:nvPr/>
        </p:nvSpPr>
        <p:spPr>
          <a:xfrm>
            <a:off x="7516489" y="295870"/>
            <a:ext cx="1415259" cy="923330"/>
          </a:xfrm>
          <a:prstGeom prst="rect">
            <a:avLst/>
          </a:prstGeom>
          <a:noFill/>
        </p:spPr>
        <p:txBody>
          <a:bodyPr wrap="none" rtlCol="0">
            <a:spAutoFit/>
          </a:bodyPr>
          <a:lstStyle/>
          <a:p>
            <a:pPr algn="ctr"/>
            <a:r>
              <a:rPr lang="sv-SE" dirty="0" smtClean="0">
                <a:solidFill>
                  <a:srgbClr val="FF0000"/>
                </a:solidFill>
              </a:rPr>
              <a:t>1984</a:t>
            </a:r>
          </a:p>
          <a:p>
            <a:pPr algn="ctr"/>
            <a:r>
              <a:rPr lang="sv-SE" dirty="0" smtClean="0">
                <a:solidFill>
                  <a:schemeClr val="bg1"/>
                </a:solidFill>
              </a:rPr>
              <a:t>A </a:t>
            </a:r>
            <a:r>
              <a:rPr lang="sv-SE" dirty="0" err="1" smtClean="0">
                <a:solidFill>
                  <a:schemeClr val="bg1"/>
                </a:solidFill>
              </a:rPr>
              <a:t>very</a:t>
            </a:r>
            <a:r>
              <a:rPr lang="sv-SE" dirty="0" smtClean="0">
                <a:solidFill>
                  <a:schemeClr val="bg1"/>
                </a:solidFill>
              </a:rPr>
              <a:t> </a:t>
            </a:r>
          </a:p>
          <a:p>
            <a:pPr algn="ctr"/>
            <a:r>
              <a:rPr lang="sv-SE" dirty="0" smtClean="0">
                <a:solidFill>
                  <a:schemeClr val="bg1"/>
                </a:solidFill>
              </a:rPr>
              <a:t>Spiritual </a:t>
            </a:r>
            <a:r>
              <a:rPr lang="sv-SE" dirty="0" err="1" smtClean="0">
                <a:solidFill>
                  <a:schemeClr val="bg1"/>
                </a:solidFill>
              </a:rPr>
              <a:t>Year</a:t>
            </a:r>
            <a:endParaRPr lang="sv-SE" dirty="0" smtClean="0">
              <a:solidFill>
                <a:schemeClr val="bg1"/>
              </a:solidFill>
            </a:endParaRPr>
          </a:p>
        </p:txBody>
      </p:sp>
      <p:sp>
        <p:nvSpPr>
          <p:cNvPr id="6" name="TextBox 5"/>
          <p:cNvSpPr txBox="1"/>
          <p:nvPr/>
        </p:nvSpPr>
        <p:spPr>
          <a:xfrm>
            <a:off x="5267659" y="4105870"/>
            <a:ext cx="3419141" cy="923330"/>
          </a:xfrm>
          <a:prstGeom prst="rect">
            <a:avLst/>
          </a:prstGeom>
          <a:noFill/>
        </p:spPr>
        <p:txBody>
          <a:bodyPr wrap="none" rtlCol="0">
            <a:spAutoFit/>
          </a:bodyPr>
          <a:lstStyle/>
          <a:p>
            <a:r>
              <a:rPr lang="en-US" b="1" dirty="0" smtClean="0">
                <a:solidFill>
                  <a:schemeClr val="bg1"/>
                </a:solidFill>
              </a:rPr>
              <a:t>HELP FROM THE SPIRIT WORLD</a:t>
            </a:r>
          </a:p>
          <a:p>
            <a:r>
              <a:rPr lang="en-US" b="1" i="1" dirty="0" smtClean="0">
                <a:solidFill>
                  <a:schemeClr val="bg1"/>
                </a:solidFill>
              </a:rPr>
              <a:t>Events and Activities in Europe</a:t>
            </a:r>
            <a:endParaRPr lang="en-US" b="1" dirty="0" smtClean="0">
              <a:solidFill>
                <a:schemeClr val="bg1"/>
              </a:solidFill>
            </a:endParaRPr>
          </a:p>
          <a:p>
            <a:r>
              <a:rPr lang="en-US" b="1" dirty="0" smtClean="0">
                <a:solidFill>
                  <a:schemeClr val="bg1"/>
                </a:solidFill>
              </a:rPr>
              <a:t>Rev. Young </a:t>
            </a:r>
            <a:r>
              <a:rPr lang="en-US" b="1" dirty="0" err="1" smtClean="0">
                <a:solidFill>
                  <a:schemeClr val="bg1"/>
                </a:solidFill>
              </a:rPr>
              <a:t>Whi</a:t>
            </a:r>
            <a:r>
              <a:rPr lang="en-US" b="1" dirty="0" smtClean="0">
                <a:solidFill>
                  <a:schemeClr val="bg1"/>
                </a:solidFill>
              </a:rPr>
              <a:t> Kim May 27, 1984</a:t>
            </a:r>
          </a:p>
        </p:txBody>
      </p:sp>
      <p:pic>
        <p:nvPicPr>
          <p:cNvPr id="1027" name="Picture 3"/>
          <p:cNvPicPr>
            <a:picLocks noChangeAspect="1" noChangeArrowheads="1"/>
          </p:cNvPicPr>
          <p:nvPr/>
        </p:nvPicPr>
        <p:blipFill>
          <a:blip r:embed="rId3" cstate="print"/>
          <a:srcRect/>
          <a:stretch>
            <a:fillRect/>
          </a:stretch>
        </p:blipFill>
        <p:spPr bwMode="auto">
          <a:xfrm>
            <a:off x="1228725" y="3048000"/>
            <a:ext cx="1743075" cy="2952750"/>
          </a:xfrm>
          <a:prstGeom prst="rect">
            <a:avLst/>
          </a:prstGeom>
          <a:noFill/>
          <a:ln w="9525">
            <a:noFill/>
            <a:miter lim="800000"/>
            <a:headEnd/>
            <a:tailEnd/>
          </a:ln>
        </p:spPr>
      </p:pic>
      <p:sp>
        <p:nvSpPr>
          <p:cNvPr id="8" name="TextBox 7"/>
          <p:cNvSpPr txBox="1"/>
          <p:nvPr/>
        </p:nvSpPr>
        <p:spPr>
          <a:xfrm>
            <a:off x="1124935" y="6096000"/>
            <a:ext cx="1999265" cy="369332"/>
          </a:xfrm>
          <a:prstGeom prst="rect">
            <a:avLst/>
          </a:prstGeom>
          <a:noFill/>
        </p:spPr>
        <p:txBody>
          <a:bodyPr wrap="none" rtlCol="0">
            <a:spAutoFit/>
          </a:bodyPr>
          <a:lstStyle/>
          <a:p>
            <a:r>
              <a:rPr lang="en-US" b="1" dirty="0" smtClean="0">
                <a:solidFill>
                  <a:schemeClr val="bg1"/>
                </a:solidFill>
              </a:rPr>
              <a:t>Heung Jin </a:t>
            </a:r>
            <a:r>
              <a:rPr lang="en-US" b="1" dirty="0" err="1" smtClean="0">
                <a:solidFill>
                  <a:schemeClr val="bg1"/>
                </a:solidFill>
              </a:rPr>
              <a:t>Nim</a:t>
            </a:r>
            <a:r>
              <a:rPr lang="en-US" b="1" dirty="0" smtClean="0">
                <a:solidFill>
                  <a:schemeClr val="bg1"/>
                </a:solidFill>
              </a:rPr>
              <a:t> </a:t>
            </a:r>
            <a:r>
              <a:rPr lang="en-US" b="1" dirty="0" smtClean="0">
                <a:solidFill>
                  <a:srgbClr val="FF0000"/>
                </a:solidFill>
              </a:rPr>
              <a:t>dies</a:t>
            </a:r>
          </a:p>
        </p:txBody>
      </p:sp>
      <p:sp>
        <p:nvSpPr>
          <p:cNvPr id="9" name="TextBox 8"/>
          <p:cNvSpPr txBox="1"/>
          <p:nvPr/>
        </p:nvSpPr>
        <p:spPr>
          <a:xfrm>
            <a:off x="3642629" y="5105400"/>
            <a:ext cx="1081771" cy="369332"/>
          </a:xfrm>
          <a:prstGeom prst="rect">
            <a:avLst/>
          </a:prstGeom>
          <a:noFill/>
        </p:spPr>
        <p:txBody>
          <a:bodyPr wrap="none" rtlCol="0">
            <a:spAutoFit/>
          </a:bodyPr>
          <a:lstStyle/>
          <a:p>
            <a:r>
              <a:rPr lang="en-US" b="1" dirty="0" smtClean="0">
                <a:solidFill>
                  <a:srgbClr val="FF0000"/>
                </a:solidFill>
              </a:rPr>
              <a:t>Danbury!</a:t>
            </a:r>
          </a:p>
        </p:txBody>
      </p:sp>
      <p:pic>
        <p:nvPicPr>
          <p:cNvPr id="2" name="Picture 2"/>
          <p:cNvPicPr>
            <a:picLocks noChangeAspect="1" noChangeArrowheads="1"/>
          </p:cNvPicPr>
          <p:nvPr/>
        </p:nvPicPr>
        <p:blipFill>
          <a:blip r:embed="rId4" cstate="print"/>
          <a:srcRect/>
          <a:stretch>
            <a:fillRect/>
          </a:stretch>
        </p:blipFill>
        <p:spPr bwMode="auto">
          <a:xfrm>
            <a:off x="6400800" y="5245567"/>
            <a:ext cx="923924" cy="1383833"/>
          </a:xfrm>
          <a:prstGeom prst="rect">
            <a:avLst/>
          </a:prstGeom>
          <a:noFill/>
          <a:ln w="9525">
            <a:noFill/>
            <a:miter lim="800000"/>
            <a:headEnd/>
            <a:tailEnd/>
          </a:ln>
        </p:spPr>
      </p:pic>
      <p:sp>
        <p:nvSpPr>
          <p:cNvPr id="10" name="TextBox 9"/>
          <p:cNvSpPr txBox="1"/>
          <p:nvPr/>
        </p:nvSpPr>
        <p:spPr>
          <a:xfrm>
            <a:off x="7352383" y="5906869"/>
            <a:ext cx="1486817" cy="646331"/>
          </a:xfrm>
          <a:prstGeom prst="rect">
            <a:avLst/>
          </a:prstGeom>
          <a:noFill/>
        </p:spPr>
        <p:txBody>
          <a:bodyPr wrap="none" rtlCol="0">
            <a:spAutoFit/>
          </a:bodyPr>
          <a:lstStyle/>
          <a:p>
            <a:r>
              <a:rPr lang="en-US" dirty="0" smtClean="0">
                <a:solidFill>
                  <a:schemeClr val="bg1"/>
                </a:solidFill>
              </a:rPr>
              <a:t>Father  </a:t>
            </a:r>
          </a:p>
          <a:p>
            <a:r>
              <a:rPr lang="en-US" dirty="0" smtClean="0">
                <a:solidFill>
                  <a:schemeClr val="bg1"/>
                </a:solidFill>
              </a:rPr>
              <a:t>Rupert Meyer</a:t>
            </a:r>
            <a:endParaRPr lang="en-US" dirty="0" smtClean="0">
              <a:solidFill>
                <a:srgbClr val="FF0000"/>
              </a:solidFill>
            </a:endParaRPr>
          </a:p>
        </p:txBody>
      </p:sp>
      <p:sp>
        <p:nvSpPr>
          <p:cNvPr id="11" name="TextBox 10"/>
          <p:cNvSpPr txBox="1"/>
          <p:nvPr/>
        </p:nvSpPr>
        <p:spPr>
          <a:xfrm>
            <a:off x="6248400" y="3505200"/>
            <a:ext cx="1222001" cy="646331"/>
          </a:xfrm>
          <a:prstGeom prst="rect">
            <a:avLst/>
          </a:prstGeom>
          <a:noFill/>
        </p:spPr>
        <p:txBody>
          <a:bodyPr wrap="none" rtlCol="0">
            <a:spAutoFit/>
          </a:bodyPr>
          <a:lstStyle/>
          <a:p>
            <a:r>
              <a:rPr lang="en-US" dirty="0" smtClean="0">
                <a:solidFill>
                  <a:schemeClr val="bg1"/>
                </a:solidFill>
              </a:rPr>
              <a:t>Faith Jones</a:t>
            </a:r>
          </a:p>
          <a:p>
            <a:pPr algn="ctr"/>
            <a:r>
              <a:rPr lang="en-US" dirty="0" smtClean="0">
                <a:solidFill>
                  <a:schemeClr val="bg1"/>
                </a:solidFill>
              </a:rPr>
              <a:t>UK</a:t>
            </a:r>
            <a:endParaRPr lang="en-US" dirty="0" smtClean="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97743" y="457200"/>
            <a:ext cx="652744" cy="369332"/>
          </a:xfrm>
          <a:prstGeom prst="rect">
            <a:avLst/>
          </a:prstGeom>
          <a:noFill/>
        </p:spPr>
        <p:txBody>
          <a:bodyPr wrap="none" rtlCol="0">
            <a:spAutoFit/>
          </a:bodyPr>
          <a:lstStyle/>
          <a:p>
            <a:pPr algn="ctr"/>
            <a:r>
              <a:rPr lang="sv-SE" dirty="0" smtClean="0">
                <a:solidFill>
                  <a:schemeClr val="bg1"/>
                </a:solidFill>
              </a:rPr>
              <a:t>1984</a:t>
            </a:r>
          </a:p>
        </p:txBody>
      </p:sp>
      <p:sp>
        <p:nvSpPr>
          <p:cNvPr id="6" name="TextBox 5"/>
          <p:cNvSpPr txBox="1"/>
          <p:nvPr/>
        </p:nvSpPr>
        <p:spPr>
          <a:xfrm>
            <a:off x="5361993" y="838200"/>
            <a:ext cx="3172407" cy="646331"/>
          </a:xfrm>
          <a:prstGeom prst="rect">
            <a:avLst/>
          </a:prstGeom>
          <a:noFill/>
        </p:spPr>
        <p:txBody>
          <a:bodyPr wrap="none" rtlCol="0">
            <a:spAutoFit/>
          </a:bodyPr>
          <a:lstStyle/>
          <a:p>
            <a:r>
              <a:rPr lang="en-US" b="1" dirty="0" smtClean="0">
                <a:solidFill>
                  <a:schemeClr val="bg1"/>
                </a:solidFill>
              </a:rPr>
              <a:t>HELP FROM THE SPIRIT WORLD</a:t>
            </a:r>
            <a:br>
              <a:rPr lang="en-US" b="1" dirty="0" smtClean="0">
                <a:solidFill>
                  <a:schemeClr val="bg1"/>
                </a:solidFill>
              </a:rPr>
            </a:br>
            <a:r>
              <a:rPr lang="en-US" dirty="0" smtClean="0">
                <a:solidFill>
                  <a:schemeClr val="bg1"/>
                </a:solidFill>
              </a:rPr>
              <a:t>Father Rupert Meyer</a:t>
            </a:r>
            <a:endParaRPr lang="en-US" b="1" dirty="0" smtClean="0">
              <a:solidFill>
                <a:schemeClr val="bg1"/>
              </a:solidFill>
            </a:endParaRPr>
          </a:p>
        </p:txBody>
      </p:sp>
      <p:sp>
        <p:nvSpPr>
          <p:cNvPr id="8" name="TextBox 7"/>
          <p:cNvSpPr txBox="1"/>
          <p:nvPr/>
        </p:nvSpPr>
        <p:spPr>
          <a:xfrm>
            <a:off x="381000" y="1973282"/>
            <a:ext cx="8419292" cy="4708981"/>
          </a:xfrm>
          <a:prstGeom prst="rect">
            <a:avLst/>
          </a:prstGeom>
          <a:noFill/>
        </p:spPr>
        <p:txBody>
          <a:bodyPr wrap="none" rtlCol="0">
            <a:spAutoFit/>
          </a:bodyPr>
          <a:lstStyle/>
          <a:p>
            <a:r>
              <a:rPr lang="en-US" dirty="0" smtClean="0">
                <a:solidFill>
                  <a:schemeClr val="bg1"/>
                </a:solidFill>
              </a:rPr>
              <a:t>On the 25th of March in Munich, Germany. A German brother by the name of </a:t>
            </a:r>
            <a:br>
              <a:rPr lang="en-US" dirty="0" smtClean="0">
                <a:solidFill>
                  <a:schemeClr val="bg1"/>
                </a:solidFill>
              </a:rPr>
            </a:br>
            <a:r>
              <a:rPr lang="en-US" b="1" dirty="0" smtClean="0">
                <a:solidFill>
                  <a:schemeClr val="bg1"/>
                </a:solidFill>
              </a:rPr>
              <a:t>Hans-</a:t>
            </a:r>
            <a:r>
              <a:rPr lang="en-US" b="1" dirty="0" err="1" smtClean="0">
                <a:solidFill>
                  <a:schemeClr val="bg1"/>
                </a:solidFill>
              </a:rPr>
              <a:t>Jurgen</a:t>
            </a:r>
            <a:r>
              <a:rPr lang="en-US" b="1" dirty="0" smtClean="0">
                <a:solidFill>
                  <a:schemeClr val="bg1"/>
                </a:solidFill>
              </a:rPr>
              <a:t> </a:t>
            </a:r>
            <a:r>
              <a:rPr lang="en-US" b="1" dirty="0" err="1" smtClean="0">
                <a:solidFill>
                  <a:schemeClr val="bg1"/>
                </a:solidFill>
              </a:rPr>
              <a:t>Heuer</a:t>
            </a:r>
            <a:r>
              <a:rPr lang="en-US" dirty="0" smtClean="0">
                <a:solidFill>
                  <a:schemeClr val="bg1"/>
                </a:solidFill>
              </a:rPr>
              <a:t> has been working in the United States for a number of years. </a:t>
            </a:r>
          </a:p>
          <a:p>
            <a:r>
              <a:rPr lang="en-US" dirty="0" smtClean="0">
                <a:solidFill>
                  <a:schemeClr val="bg1"/>
                </a:solidFill>
              </a:rPr>
              <a:t/>
            </a:r>
            <a:br>
              <a:rPr lang="en-US" dirty="0" smtClean="0">
                <a:solidFill>
                  <a:schemeClr val="bg1"/>
                </a:solidFill>
              </a:rPr>
            </a:br>
            <a:r>
              <a:rPr lang="en-US" dirty="0" smtClean="0">
                <a:solidFill>
                  <a:schemeClr val="bg1"/>
                </a:solidFill>
              </a:rPr>
              <a:t>Several years ago </a:t>
            </a:r>
            <a:r>
              <a:rPr lang="en-US" sz="2400" u="sng" dirty="0" smtClean="0">
                <a:solidFill>
                  <a:schemeClr val="bg1"/>
                </a:solidFill>
              </a:rPr>
              <a:t>he received a revelation; </a:t>
            </a:r>
            <a:br>
              <a:rPr lang="en-US" sz="2400" u="sng" dirty="0" smtClean="0">
                <a:solidFill>
                  <a:schemeClr val="bg1"/>
                </a:solidFill>
              </a:rPr>
            </a:br>
            <a:r>
              <a:rPr lang="en-US" sz="2400" u="sng" dirty="0" smtClean="0">
                <a:solidFill>
                  <a:schemeClr val="bg1"/>
                </a:solidFill>
              </a:rPr>
              <a:t>the late President </a:t>
            </a:r>
            <a:r>
              <a:rPr lang="en-US" sz="2400" u="sng" dirty="0" err="1" smtClean="0">
                <a:solidFill>
                  <a:schemeClr val="bg1"/>
                </a:solidFill>
              </a:rPr>
              <a:t>Eu</a:t>
            </a:r>
            <a:r>
              <a:rPr lang="en-US" sz="2400" u="sng" dirty="0" smtClean="0">
                <a:solidFill>
                  <a:schemeClr val="bg1"/>
                </a:solidFill>
              </a:rPr>
              <a:t> asked him to have </a:t>
            </a:r>
            <a:br>
              <a:rPr lang="en-US" sz="2400" u="sng" dirty="0" smtClean="0">
                <a:solidFill>
                  <a:schemeClr val="bg1"/>
                </a:solidFill>
              </a:rPr>
            </a:br>
            <a:r>
              <a:rPr lang="en-US" sz="2400" u="sng" dirty="0" smtClean="0">
                <a:solidFill>
                  <a:schemeClr val="bg1"/>
                </a:solidFill>
              </a:rPr>
              <a:t>his mother (a member) </a:t>
            </a:r>
            <a:r>
              <a:rPr lang="en-US" sz="2400" b="1" u="sng" dirty="0" smtClean="0">
                <a:solidFill>
                  <a:schemeClr val="bg1"/>
                </a:solidFill>
              </a:rPr>
              <a:t>read the Divine Principle book </a:t>
            </a:r>
            <a:br>
              <a:rPr lang="en-US" sz="2400" b="1" u="sng" dirty="0" smtClean="0">
                <a:solidFill>
                  <a:schemeClr val="bg1"/>
                </a:solidFill>
              </a:rPr>
            </a:br>
            <a:r>
              <a:rPr lang="en-US" sz="2400" b="1" u="sng" dirty="0" smtClean="0">
                <a:solidFill>
                  <a:schemeClr val="bg1"/>
                </a:solidFill>
              </a:rPr>
              <a:t>to a person in the spirit the world by the name of </a:t>
            </a:r>
            <a:br>
              <a:rPr lang="en-US" sz="2400" b="1" u="sng" dirty="0" smtClean="0">
                <a:solidFill>
                  <a:schemeClr val="bg1"/>
                </a:solidFill>
              </a:rPr>
            </a:br>
            <a:r>
              <a:rPr lang="en-US" sz="2400" b="1" u="sng" dirty="0" smtClean="0">
                <a:solidFill>
                  <a:schemeClr val="bg1"/>
                </a:solidFill>
              </a:rPr>
              <a:t>Father Rupert Meyer, a German priest </a:t>
            </a:r>
            <a:r>
              <a:rPr lang="en-US" sz="2400" u="sng" dirty="0" smtClean="0">
                <a:solidFill>
                  <a:schemeClr val="bg1"/>
                </a:solidFill>
              </a:rPr>
              <a:t>who died in 1945</a:t>
            </a:r>
            <a:r>
              <a:rPr lang="en-US" sz="2400" dirty="0" smtClean="0">
                <a:solidFill>
                  <a:schemeClr val="bg1"/>
                </a:solidFill>
              </a:rPr>
              <a:t>. </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He had his own church, and because he was such a good person he had many followers </a:t>
            </a:r>
            <a:br>
              <a:rPr lang="en-US" dirty="0" smtClean="0">
                <a:solidFill>
                  <a:schemeClr val="bg1"/>
                </a:solidFill>
              </a:rPr>
            </a:br>
            <a:r>
              <a:rPr lang="en-US" dirty="0" smtClean="0">
                <a:solidFill>
                  <a:schemeClr val="bg1"/>
                </a:solidFill>
              </a:rPr>
              <a:t>and was quite famous. During the time of the Nazis </a:t>
            </a:r>
            <a:r>
              <a:rPr lang="en-US" b="1" u="sng" dirty="0" smtClean="0">
                <a:solidFill>
                  <a:schemeClr val="bg1"/>
                </a:solidFill>
              </a:rPr>
              <a:t>he opposed Hitler</a:t>
            </a:r>
            <a:r>
              <a:rPr lang="en-US" dirty="0" smtClean="0">
                <a:solidFill>
                  <a:schemeClr val="bg1"/>
                </a:solidFill>
              </a:rPr>
              <a:t>, </a:t>
            </a:r>
            <a:br>
              <a:rPr lang="en-US" dirty="0" smtClean="0">
                <a:solidFill>
                  <a:schemeClr val="bg1"/>
                </a:solidFill>
              </a:rPr>
            </a:br>
            <a:r>
              <a:rPr lang="en-US" dirty="0" smtClean="0">
                <a:solidFill>
                  <a:schemeClr val="bg1"/>
                </a:solidFill>
              </a:rPr>
              <a:t>and because of this was put in a concentration camp for one year.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Because he had suffered so much in prison he soon died, in November 1945. </a:t>
            </a:r>
            <a:endParaRPr lang="en-US" dirty="0" smtClean="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97743" y="457200"/>
            <a:ext cx="652744" cy="369332"/>
          </a:xfrm>
          <a:prstGeom prst="rect">
            <a:avLst/>
          </a:prstGeom>
          <a:noFill/>
        </p:spPr>
        <p:txBody>
          <a:bodyPr wrap="none" rtlCol="0">
            <a:spAutoFit/>
          </a:bodyPr>
          <a:lstStyle/>
          <a:p>
            <a:pPr algn="ctr"/>
            <a:r>
              <a:rPr lang="sv-SE" dirty="0" smtClean="0">
                <a:solidFill>
                  <a:schemeClr val="bg1"/>
                </a:solidFill>
              </a:rPr>
              <a:t>1984</a:t>
            </a:r>
          </a:p>
        </p:txBody>
      </p:sp>
      <p:sp>
        <p:nvSpPr>
          <p:cNvPr id="6" name="TextBox 5"/>
          <p:cNvSpPr txBox="1"/>
          <p:nvPr/>
        </p:nvSpPr>
        <p:spPr>
          <a:xfrm>
            <a:off x="5361993" y="838200"/>
            <a:ext cx="3172407" cy="369332"/>
          </a:xfrm>
          <a:prstGeom prst="rect">
            <a:avLst/>
          </a:prstGeom>
          <a:noFill/>
        </p:spPr>
        <p:txBody>
          <a:bodyPr wrap="none" rtlCol="0">
            <a:spAutoFit/>
          </a:bodyPr>
          <a:lstStyle/>
          <a:p>
            <a:r>
              <a:rPr lang="en-US" b="1" dirty="0" smtClean="0">
                <a:solidFill>
                  <a:schemeClr val="bg1"/>
                </a:solidFill>
              </a:rPr>
              <a:t>HELP FROM THE SPIRIT WORLD</a:t>
            </a:r>
          </a:p>
        </p:txBody>
      </p:sp>
      <p:sp>
        <p:nvSpPr>
          <p:cNvPr id="8" name="TextBox 7"/>
          <p:cNvSpPr txBox="1"/>
          <p:nvPr/>
        </p:nvSpPr>
        <p:spPr>
          <a:xfrm>
            <a:off x="457200" y="1447800"/>
            <a:ext cx="8174738" cy="5447645"/>
          </a:xfrm>
          <a:prstGeom prst="rect">
            <a:avLst/>
          </a:prstGeom>
          <a:noFill/>
        </p:spPr>
        <p:txBody>
          <a:bodyPr wrap="none" rtlCol="0">
            <a:spAutoFit/>
          </a:bodyPr>
          <a:lstStyle/>
          <a:p>
            <a:r>
              <a:rPr lang="en-US" dirty="0" smtClean="0">
                <a:solidFill>
                  <a:schemeClr val="bg1"/>
                </a:solidFill>
              </a:rPr>
              <a:t>Because his whole life had been dedicated to God and Jesus he now lives in a good </a:t>
            </a:r>
            <a:br>
              <a:rPr lang="en-US" dirty="0" smtClean="0">
                <a:solidFill>
                  <a:schemeClr val="bg1"/>
                </a:solidFill>
              </a:rPr>
            </a:br>
            <a:r>
              <a:rPr lang="en-US" dirty="0" smtClean="0">
                <a:solidFill>
                  <a:schemeClr val="bg1"/>
                </a:solidFill>
              </a:rPr>
              <a:t>spiritual realm.</a:t>
            </a:r>
          </a:p>
          <a:p>
            <a:endParaRPr lang="en-US" dirty="0" smtClean="0">
              <a:solidFill>
                <a:schemeClr val="bg1"/>
              </a:solidFill>
            </a:endParaRPr>
          </a:p>
          <a:p>
            <a:r>
              <a:rPr lang="en-US" dirty="0" smtClean="0">
                <a:solidFill>
                  <a:schemeClr val="bg1"/>
                </a:solidFill>
              </a:rPr>
              <a:t>Erika </a:t>
            </a:r>
            <a:r>
              <a:rPr lang="en-US" dirty="0" err="1" smtClean="0">
                <a:solidFill>
                  <a:schemeClr val="bg1"/>
                </a:solidFill>
              </a:rPr>
              <a:t>Heuer</a:t>
            </a:r>
            <a:r>
              <a:rPr lang="en-US" dirty="0" smtClean="0">
                <a:solidFill>
                  <a:schemeClr val="bg1"/>
                </a:solidFill>
              </a:rPr>
              <a:t>, the mother of Hans, now lives in Munich and on her son's request, </a:t>
            </a:r>
            <a:br>
              <a:rPr lang="en-US" dirty="0" smtClean="0">
                <a:solidFill>
                  <a:schemeClr val="bg1"/>
                </a:solidFill>
              </a:rPr>
            </a:br>
            <a:r>
              <a:rPr lang="en-US" dirty="0" smtClean="0">
                <a:solidFill>
                  <a:schemeClr val="bg1"/>
                </a:solidFill>
              </a:rPr>
              <a:t>began two years ago </a:t>
            </a:r>
          </a:p>
          <a:p>
            <a:r>
              <a:rPr lang="en-US" sz="2400" u="sng" dirty="0" smtClean="0">
                <a:solidFill>
                  <a:schemeClr val="bg1"/>
                </a:solidFill>
              </a:rPr>
              <a:t>to read ten pages of Divine Principle to Father Meyer every day</a:t>
            </a:r>
            <a:r>
              <a:rPr lang="en-US" sz="2400" dirty="0" smtClean="0">
                <a:solidFill>
                  <a:schemeClr val="bg1"/>
                </a:solidFill>
              </a:rPr>
              <a:t>. </a:t>
            </a:r>
            <a:br>
              <a:rPr lang="en-US" sz="2400" dirty="0" smtClean="0">
                <a:solidFill>
                  <a:schemeClr val="bg1"/>
                </a:solidFill>
              </a:rPr>
            </a:br>
            <a:endParaRPr lang="en-US" sz="2400" dirty="0" smtClean="0">
              <a:solidFill>
                <a:schemeClr val="bg1"/>
              </a:solidFill>
            </a:endParaRPr>
          </a:p>
          <a:p>
            <a:r>
              <a:rPr lang="en-US" sz="2400" dirty="0" smtClean="0">
                <a:solidFill>
                  <a:schemeClr val="bg1"/>
                </a:solidFill>
              </a:rPr>
              <a:t>She did not read more than ten pages, for if we read too much, </a:t>
            </a:r>
            <a:br>
              <a:rPr lang="en-US" sz="2400" dirty="0" smtClean="0">
                <a:solidFill>
                  <a:schemeClr val="bg1"/>
                </a:solidFill>
              </a:rPr>
            </a:br>
            <a:r>
              <a:rPr lang="en-US" sz="2400" dirty="0" smtClean="0">
                <a:solidFill>
                  <a:schemeClr val="bg1"/>
                </a:solidFill>
              </a:rPr>
              <a:t>spiritual people cannot understand so many things at once.</a:t>
            </a:r>
            <a:r>
              <a:rPr lang="en-US" dirty="0" smtClean="0">
                <a:solidFill>
                  <a:schemeClr val="bg1"/>
                </a:solidFill>
              </a:rPr>
              <a:t/>
            </a:r>
            <a:br>
              <a:rPr lang="en-US" dirty="0" smtClean="0">
                <a:solidFill>
                  <a:schemeClr val="bg1"/>
                </a:solidFill>
              </a:rPr>
            </a:br>
            <a:endParaRPr lang="en-US" dirty="0" smtClean="0">
              <a:solidFill>
                <a:schemeClr val="bg1"/>
              </a:solidFill>
            </a:endParaRPr>
          </a:p>
          <a:p>
            <a:r>
              <a:rPr lang="en-US" dirty="0" smtClean="0">
                <a:solidFill>
                  <a:schemeClr val="bg1"/>
                </a:solidFill>
              </a:rPr>
              <a:t>Perhaps you think that when you go to the spirit world, you can know everything. </a:t>
            </a:r>
            <a:br>
              <a:rPr lang="en-US" dirty="0" smtClean="0">
                <a:solidFill>
                  <a:schemeClr val="bg1"/>
                </a:solidFill>
              </a:rPr>
            </a:br>
            <a:r>
              <a:rPr lang="en-US" dirty="0" smtClean="0">
                <a:solidFill>
                  <a:srgbClr val="FF0000"/>
                </a:solidFill>
              </a:rPr>
              <a:t>This is not true. </a:t>
            </a:r>
            <a:r>
              <a:rPr lang="en-US" dirty="0" smtClean="0">
                <a:solidFill>
                  <a:schemeClr val="bg1"/>
                </a:solidFill>
              </a:rPr>
              <a:t/>
            </a:r>
            <a:br>
              <a:rPr lang="en-US" dirty="0" smtClean="0">
                <a:solidFill>
                  <a:schemeClr val="bg1"/>
                </a:solidFill>
              </a:rPr>
            </a:br>
            <a:r>
              <a:rPr lang="en-US" u="sng" dirty="0" smtClean="0">
                <a:solidFill>
                  <a:schemeClr val="bg1"/>
                </a:solidFill>
              </a:rPr>
              <a:t>You go to the spirit world with the knowledge you acquired on the earth</a:t>
            </a:r>
            <a:r>
              <a:rPr lang="en-US" dirty="0" smtClean="0">
                <a:solidFill>
                  <a:schemeClr val="bg1"/>
                </a:solidFill>
              </a:rPr>
              <a:t>. </a:t>
            </a:r>
          </a:p>
          <a:p>
            <a:r>
              <a:rPr lang="en-US" dirty="0" smtClean="0">
                <a:solidFill>
                  <a:schemeClr val="bg1"/>
                </a:solidFill>
              </a:rPr>
              <a:t>That consciousness cannot be changed suddenly.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Likewise, </a:t>
            </a:r>
            <a:r>
              <a:rPr lang="en-US" dirty="0" smtClean="0">
                <a:solidFill>
                  <a:srgbClr val="FF0000"/>
                </a:solidFill>
              </a:rPr>
              <a:t>spiritual persons </a:t>
            </a:r>
            <a:r>
              <a:rPr lang="en-US" u="sng" dirty="0" smtClean="0">
                <a:solidFill>
                  <a:srgbClr val="FF0000"/>
                </a:solidFill>
              </a:rPr>
              <a:t>do not change their faith immediately</a:t>
            </a:r>
            <a:r>
              <a:rPr lang="en-US" dirty="0" smtClean="0">
                <a:solidFill>
                  <a:schemeClr val="bg1"/>
                </a:solidFill>
              </a:rPr>
              <a:t>. </a:t>
            </a:r>
            <a:br>
              <a:rPr lang="en-US" dirty="0" smtClean="0">
                <a:solidFill>
                  <a:schemeClr val="bg1"/>
                </a:solidFill>
              </a:rPr>
            </a:br>
            <a:r>
              <a:rPr lang="en-US" dirty="0" smtClean="0">
                <a:solidFill>
                  <a:schemeClr val="bg1"/>
                </a:solidFill>
              </a:rPr>
              <a:t>It is difficult, and takes time. </a:t>
            </a:r>
            <a:r>
              <a:rPr lang="en-US" u="sng" dirty="0" smtClean="0">
                <a:solidFill>
                  <a:schemeClr val="bg1"/>
                </a:solidFill>
              </a:rPr>
              <a:t>It is our responsibility to teach the people living in the </a:t>
            </a:r>
            <a:br>
              <a:rPr lang="en-US" u="sng" dirty="0" smtClean="0">
                <a:solidFill>
                  <a:schemeClr val="bg1"/>
                </a:solidFill>
              </a:rPr>
            </a:br>
            <a:r>
              <a:rPr lang="en-US" u="sng" dirty="0" smtClean="0">
                <a:solidFill>
                  <a:schemeClr val="bg1"/>
                </a:solidFill>
              </a:rPr>
              <a:t>spirit world about this new truth and our True Parents</a:t>
            </a:r>
            <a:r>
              <a:rPr lang="en-US" dirty="0" smtClean="0">
                <a:solidFill>
                  <a:schemeClr val="bg1"/>
                </a:solidFill>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95425" y="357188"/>
            <a:ext cx="6200775" cy="61436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1"/>
          <p:cNvSpPr txBox="1">
            <a:spLocks noChangeArrowheads="1"/>
          </p:cNvSpPr>
          <p:nvPr/>
        </p:nvSpPr>
        <p:spPr bwMode="auto">
          <a:xfrm>
            <a:off x="6588125" y="404813"/>
            <a:ext cx="2235200" cy="461962"/>
          </a:xfrm>
          <a:prstGeom prst="rect">
            <a:avLst/>
          </a:prstGeom>
          <a:noFill/>
          <a:ln w="9525">
            <a:noFill/>
            <a:miter lim="800000"/>
            <a:headEnd/>
            <a:tailEnd/>
          </a:ln>
        </p:spPr>
        <p:txBody>
          <a:bodyPr wrap="none">
            <a:spAutoFit/>
          </a:bodyPr>
          <a:lstStyle/>
          <a:p>
            <a:r>
              <a:rPr lang="sv-SE" sz="2400" b="1" u="none">
                <a:solidFill>
                  <a:srgbClr val="FF0000"/>
                </a:solidFill>
              </a:rPr>
              <a:t>1st World War</a:t>
            </a:r>
            <a:endParaRPr lang="en-US" sz="2400" b="1" u="none">
              <a:solidFill>
                <a:srgbClr val="FF0000"/>
              </a:solidFill>
            </a:endParaRPr>
          </a:p>
        </p:txBody>
      </p:sp>
      <p:sp>
        <p:nvSpPr>
          <p:cNvPr id="97283" name="AutoShape 2" descr="cristo-de-la-concordia-14"/>
          <p:cNvSpPr>
            <a:spLocks noChangeAspect="1" noChangeArrowheads="1"/>
          </p:cNvSpPr>
          <p:nvPr/>
        </p:nvSpPr>
        <p:spPr bwMode="auto">
          <a:xfrm>
            <a:off x="84138" y="-182563"/>
            <a:ext cx="304800" cy="304801"/>
          </a:xfrm>
          <a:prstGeom prst="rect">
            <a:avLst/>
          </a:prstGeom>
          <a:noFill/>
          <a:ln w="9525">
            <a:noFill/>
            <a:miter lim="800000"/>
            <a:headEnd/>
            <a:tailEnd/>
          </a:ln>
        </p:spPr>
        <p:txBody>
          <a:bodyPr/>
          <a:lstStyle/>
          <a:p>
            <a:endParaRPr lang="sv-SE" sz="2400" b="1" u="none">
              <a:solidFill>
                <a:srgbClr val="000000"/>
              </a:solidFill>
            </a:endParaRPr>
          </a:p>
        </p:txBody>
      </p:sp>
      <p:pic>
        <p:nvPicPr>
          <p:cNvPr id="97284" name="Picture 3"/>
          <p:cNvPicPr>
            <a:picLocks noChangeAspect="1" noChangeArrowheads="1"/>
          </p:cNvPicPr>
          <p:nvPr/>
        </p:nvPicPr>
        <p:blipFill>
          <a:blip r:embed="rId3" cstate="print"/>
          <a:srcRect/>
          <a:stretch>
            <a:fillRect/>
          </a:stretch>
        </p:blipFill>
        <p:spPr bwMode="auto">
          <a:xfrm>
            <a:off x="1849438" y="930275"/>
            <a:ext cx="5530850" cy="4154488"/>
          </a:xfrm>
          <a:prstGeom prst="rect">
            <a:avLst/>
          </a:prstGeom>
          <a:noFill/>
          <a:ln w="9525">
            <a:noFill/>
            <a:miter lim="800000"/>
            <a:headEnd/>
            <a:tailEnd/>
          </a:ln>
        </p:spPr>
      </p:pic>
      <p:sp>
        <p:nvSpPr>
          <p:cNvPr id="97285" name="TextBox 5"/>
          <p:cNvSpPr txBox="1">
            <a:spLocks noChangeArrowheads="1"/>
          </p:cNvSpPr>
          <p:nvPr/>
        </p:nvSpPr>
        <p:spPr bwMode="auto">
          <a:xfrm>
            <a:off x="2178230" y="5099050"/>
            <a:ext cx="4984570" cy="1754326"/>
          </a:xfrm>
          <a:prstGeom prst="rect">
            <a:avLst/>
          </a:prstGeom>
          <a:noFill/>
          <a:ln w="9525">
            <a:noFill/>
            <a:miter lim="800000"/>
            <a:headEnd/>
            <a:tailEnd/>
          </a:ln>
        </p:spPr>
        <p:txBody>
          <a:bodyPr wrap="none">
            <a:spAutoFit/>
          </a:bodyPr>
          <a:lstStyle/>
          <a:p>
            <a:r>
              <a:rPr lang="en-US" u="none" dirty="0" smtClean="0">
                <a:solidFill>
                  <a:srgbClr val="FFFFFF"/>
                </a:solidFill>
              </a:rPr>
              <a:t>P</a:t>
            </a:r>
            <a:r>
              <a:rPr lang="en-US" b="1" dirty="0" smtClean="0">
                <a:solidFill>
                  <a:srgbClr val="FFFFFF"/>
                </a:solidFill>
              </a:rPr>
              <a:t>aranormal </a:t>
            </a:r>
            <a:r>
              <a:rPr lang="en-US" b="1" dirty="0">
                <a:solidFill>
                  <a:srgbClr val="FFFFFF"/>
                </a:solidFill>
              </a:rPr>
              <a:t>experiences</a:t>
            </a:r>
            <a:r>
              <a:rPr lang="en-US" u="none" dirty="0">
                <a:solidFill>
                  <a:srgbClr val="FFFFFF"/>
                </a:solidFill>
              </a:rPr>
              <a:t> </a:t>
            </a:r>
            <a:br>
              <a:rPr lang="en-US" u="none" dirty="0">
                <a:solidFill>
                  <a:srgbClr val="FFFFFF"/>
                </a:solidFill>
              </a:rPr>
            </a:br>
            <a:r>
              <a:rPr lang="en-US" u="none" dirty="0">
                <a:solidFill>
                  <a:srgbClr val="FFFFFF"/>
                </a:solidFill>
              </a:rPr>
              <a:t>on military record </a:t>
            </a:r>
            <a:r>
              <a:rPr lang="en-US" dirty="0" smtClean="0">
                <a:solidFill>
                  <a:srgbClr val="FFFFFF"/>
                </a:solidFill>
              </a:rPr>
              <a:t>occurred </a:t>
            </a:r>
            <a:r>
              <a:rPr lang="en-US" dirty="0">
                <a:solidFill>
                  <a:srgbClr val="FFFFFF"/>
                </a:solidFill>
              </a:rPr>
              <a:t>in Europe at </a:t>
            </a:r>
            <a:r>
              <a:rPr lang="en-US" dirty="0" smtClean="0">
                <a:solidFill>
                  <a:srgbClr val="FFFFFF"/>
                </a:solidFill>
              </a:rPr>
              <a:t>10:30 </a:t>
            </a:r>
            <a:r>
              <a:rPr lang="en-US" dirty="0">
                <a:solidFill>
                  <a:srgbClr val="FFFFFF"/>
                </a:solidFill>
              </a:rPr>
              <a:t>P.M </a:t>
            </a:r>
            <a:r>
              <a:rPr lang="en-US" dirty="0" smtClean="0">
                <a:solidFill>
                  <a:srgbClr val="FFFFFF"/>
                </a:solidFill>
              </a:rPr>
              <a:t/>
            </a:r>
            <a:br>
              <a:rPr lang="en-US" dirty="0" smtClean="0">
                <a:solidFill>
                  <a:srgbClr val="FFFFFF"/>
                </a:solidFill>
              </a:rPr>
            </a:br>
            <a:r>
              <a:rPr lang="en-US" dirty="0" smtClean="0">
                <a:solidFill>
                  <a:srgbClr val="FFFFFF"/>
                </a:solidFill>
              </a:rPr>
              <a:t>on </a:t>
            </a:r>
            <a:r>
              <a:rPr lang="en-US" dirty="0">
                <a:solidFill>
                  <a:srgbClr val="FFFFFF"/>
                </a:solidFill>
              </a:rPr>
              <a:t>November 14, 1915</a:t>
            </a:r>
            <a:r>
              <a:rPr lang="en-US" u="none" dirty="0">
                <a:solidFill>
                  <a:srgbClr val="FFFFFF"/>
                </a:solidFill>
              </a:rPr>
              <a:t>, </a:t>
            </a:r>
            <a:r>
              <a:rPr lang="en-US" u="none" dirty="0" smtClean="0">
                <a:solidFill>
                  <a:srgbClr val="FFFFFF"/>
                </a:solidFill>
              </a:rPr>
              <a:t>witnessed </a:t>
            </a:r>
            <a:r>
              <a:rPr lang="en-US" u="none" dirty="0">
                <a:solidFill>
                  <a:srgbClr val="FFFFFF"/>
                </a:solidFill>
              </a:rPr>
              <a:t>by </a:t>
            </a:r>
            <a:br>
              <a:rPr lang="en-US" u="none" dirty="0">
                <a:solidFill>
                  <a:srgbClr val="FFFFFF"/>
                </a:solidFill>
              </a:rPr>
            </a:br>
            <a:r>
              <a:rPr lang="en-US" u="none" dirty="0">
                <a:solidFill>
                  <a:srgbClr val="FFFFFF"/>
                </a:solidFill>
              </a:rPr>
              <a:t>French, German, Russian, Italian and British troops</a:t>
            </a:r>
            <a:r>
              <a:rPr lang="en-US" u="none" dirty="0" smtClean="0">
                <a:solidFill>
                  <a:srgbClr val="FFFFFF"/>
                </a:solidFill>
              </a:rPr>
              <a:t>.</a:t>
            </a:r>
          </a:p>
          <a:p>
            <a:r>
              <a:rPr lang="en-US" u="none" dirty="0" smtClean="0">
                <a:solidFill>
                  <a:srgbClr val="FFFFFF"/>
                </a:solidFill>
              </a:rPr>
              <a:t>Interpretation: Importance of First World War</a:t>
            </a:r>
          </a:p>
          <a:p>
            <a:r>
              <a:rPr lang="en-US" dirty="0" smtClean="0">
                <a:solidFill>
                  <a:srgbClr val="FFFFFF"/>
                </a:solidFill>
              </a:rPr>
              <a:t>for the </a:t>
            </a:r>
            <a:r>
              <a:rPr lang="en-US" u="sng" dirty="0" smtClean="0">
                <a:solidFill>
                  <a:srgbClr val="FFFFFF"/>
                </a:solidFill>
              </a:rPr>
              <a:t>birth of Christ on Earth</a:t>
            </a:r>
            <a:endParaRPr lang="en-US" u="sng" dirty="0">
              <a:solidFill>
                <a:srgbClr val="FFFFFF"/>
              </a:solidFill>
            </a:endParaRPr>
          </a:p>
        </p:txBody>
      </p:sp>
      <p:sp>
        <p:nvSpPr>
          <p:cNvPr id="97286" name="Text Box 4"/>
          <p:cNvSpPr txBox="1">
            <a:spLocks noChangeArrowheads="1"/>
          </p:cNvSpPr>
          <p:nvPr/>
        </p:nvSpPr>
        <p:spPr bwMode="auto">
          <a:xfrm>
            <a:off x="7885113" y="879475"/>
            <a:ext cx="869950" cy="461963"/>
          </a:xfrm>
          <a:prstGeom prst="rect">
            <a:avLst/>
          </a:prstGeom>
          <a:noFill/>
          <a:ln w="9525">
            <a:noFill/>
            <a:miter lim="800000"/>
            <a:headEnd/>
            <a:tailEnd/>
          </a:ln>
        </p:spPr>
        <p:txBody>
          <a:bodyPr wrap="none">
            <a:spAutoFit/>
          </a:bodyPr>
          <a:lstStyle/>
          <a:p>
            <a:pPr algn="ctr"/>
            <a:r>
              <a:rPr lang="sv-SE" sz="2400" u="none" dirty="0">
                <a:solidFill>
                  <a:srgbClr val="FFFFFF"/>
                </a:solidFill>
              </a:rPr>
              <a:t>1915</a:t>
            </a:r>
            <a:endParaRPr lang="en-US" sz="2400" u="none" dirty="0">
              <a:solidFill>
                <a:srgbClr val="FFFFFF"/>
              </a:solidFill>
            </a:endParaRPr>
          </a:p>
        </p:txBody>
      </p:sp>
      <p:sp>
        <p:nvSpPr>
          <p:cNvPr id="7" name="Text Box 4"/>
          <p:cNvSpPr txBox="1">
            <a:spLocks noChangeArrowheads="1"/>
          </p:cNvSpPr>
          <p:nvPr/>
        </p:nvSpPr>
        <p:spPr bwMode="auto">
          <a:xfrm>
            <a:off x="7793583" y="3653135"/>
            <a:ext cx="675185" cy="369332"/>
          </a:xfrm>
          <a:prstGeom prst="rect">
            <a:avLst/>
          </a:prstGeom>
          <a:noFill/>
          <a:ln w="9525">
            <a:noFill/>
            <a:miter lim="800000"/>
            <a:headEnd/>
            <a:tailEnd/>
          </a:ln>
        </p:spPr>
        <p:txBody>
          <a:bodyPr wrap="none">
            <a:spAutoFit/>
          </a:bodyPr>
          <a:lstStyle/>
          <a:p>
            <a:pPr algn="ctr"/>
            <a:r>
              <a:rPr lang="sv-SE" u="none" dirty="0" smtClean="0">
                <a:solidFill>
                  <a:srgbClr val="FFFFFF"/>
                </a:solidFill>
              </a:rPr>
              <a:t>Jesus</a:t>
            </a:r>
            <a:endParaRPr lang="en-US" u="none"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C:\_UC\2017\presentation Helsingfors apr 2017\002_4.jpg"/>
          <p:cNvPicPr>
            <a:picLocks noChangeAspect="1" noChangeArrowheads="1"/>
          </p:cNvPicPr>
          <p:nvPr/>
        </p:nvPicPr>
        <p:blipFill>
          <a:blip r:embed="rId2" cstate="print"/>
          <a:srcRect/>
          <a:stretch>
            <a:fillRect/>
          </a:stretch>
        </p:blipFill>
        <p:spPr bwMode="auto">
          <a:xfrm>
            <a:off x="2506245" y="2135188"/>
            <a:ext cx="4123155" cy="2741612"/>
          </a:xfrm>
          <a:prstGeom prst="rect">
            <a:avLst/>
          </a:prstGeom>
          <a:noFill/>
        </p:spPr>
      </p:pic>
      <p:sp>
        <p:nvSpPr>
          <p:cNvPr id="3" name="TextBox 2"/>
          <p:cNvSpPr txBox="1"/>
          <p:nvPr/>
        </p:nvSpPr>
        <p:spPr>
          <a:xfrm>
            <a:off x="7793710" y="457200"/>
            <a:ext cx="860812" cy="923330"/>
          </a:xfrm>
          <a:prstGeom prst="rect">
            <a:avLst/>
          </a:prstGeom>
          <a:noFill/>
        </p:spPr>
        <p:txBody>
          <a:bodyPr wrap="none" rtlCol="0">
            <a:spAutoFit/>
          </a:bodyPr>
          <a:lstStyle/>
          <a:p>
            <a:pPr algn="ctr"/>
            <a:r>
              <a:rPr lang="sv-SE" dirty="0" smtClean="0">
                <a:solidFill>
                  <a:srgbClr val="00FF00"/>
                </a:solidFill>
              </a:rPr>
              <a:t>1993</a:t>
            </a:r>
          </a:p>
          <a:p>
            <a:pPr algn="ctr"/>
            <a:r>
              <a:rPr lang="sv-SE" dirty="0" smtClean="0">
                <a:solidFill>
                  <a:srgbClr val="00FF00"/>
                </a:solidFill>
              </a:rPr>
              <a:t>Sverige</a:t>
            </a:r>
            <a:br>
              <a:rPr lang="sv-SE" dirty="0" smtClean="0">
                <a:solidFill>
                  <a:srgbClr val="00FF00"/>
                </a:solidFill>
              </a:rPr>
            </a:br>
            <a:r>
              <a:rPr lang="sv-SE" dirty="0" smtClean="0">
                <a:solidFill>
                  <a:srgbClr val="00FF00"/>
                </a:solidFill>
              </a:rPr>
              <a:t>Gråbo</a:t>
            </a:r>
            <a:endParaRPr lang="sv-SE" dirty="0">
              <a:solidFill>
                <a:srgbClr val="00FF00"/>
              </a:solidFill>
            </a:endParaRPr>
          </a:p>
        </p:txBody>
      </p:sp>
      <p:sp>
        <p:nvSpPr>
          <p:cNvPr id="4" name="TextBox 3"/>
          <p:cNvSpPr txBox="1"/>
          <p:nvPr/>
        </p:nvSpPr>
        <p:spPr>
          <a:xfrm>
            <a:off x="2962276" y="5257800"/>
            <a:ext cx="3318281" cy="923330"/>
          </a:xfrm>
          <a:prstGeom prst="rect">
            <a:avLst/>
          </a:prstGeom>
          <a:noFill/>
        </p:spPr>
        <p:txBody>
          <a:bodyPr wrap="none" rtlCol="0">
            <a:spAutoFit/>
          </a:bodyPr>
          <a:lstStyle/>
          <a:p>
            <a:pPr algn="ctr"/>
            <a:r>
              <a:rPr lang="sv-SE" dirty="0" smtClean="0">
                <a:solidFill>
                  <a:srgbClr val="00FF00"/>
                </a:solidFill>
              </a:rPr>
              <a:t>One of </a:t>
            </a:r>
            <a:r>
              <a:rPr lang="sv-SE" dirty="0" err="1" smtClean="0">
                <a:solidFill>
                  <a:srgbClr val="00FF00"/>
                </a:solidFill>
              </a:rPr>
              <a:t>many</a:t>
            </a:r>
            <a:endParaRPr lang="sv-SE" dirty="0" smtClean="0">
              <a:solidFill>
                <a:srgbClr val="00FF00"/>
              </a:solidFill>
            </a:endParaRPr>
          </a:p>
          <a:p>
            <a:pPr algn="ctr"/>
            <a:r>
              <a:rPr lang="sv-SE" dirty="0" smtClean="0">
                <a:solidFill>
                  <a:srgbClr val="00FF00"/>
                </a:solidFill>
              </a:rPr>
              <a:t>4-Position Foundations</a:t>
            </a:r>
            <a:br>
              <a:rPr lang="sv-SE" dirty="0" smtClean="0">
                <a:solidFill>
                  <a:srgbClr val="00FF00"/>
                </a:solidFill>
              </a:rPr>
            </a:br>
            <a:r>
              <a:rPr lang="sv-SE" dirty="0" smtClean="0">
                <a:solidFill>
                  <a:srgbClr val="00FF00"/>
                </a:solidFill>
              </a:rPr>
              <a:t>Me </a:t>
            </a:r>
            <a:r>
              <a:rPr lang="sv-SE" dirty="0" err="1" smtClean="0">
                <a:solidFill>
                  <a:srgbClr val="00FF00"/>
                </a:solidFill>
              </a:rPr>
              <a:t>-Father</a:t>
            </a:r>
            <a:r>
              <a:rPr lang="sv-SE" dirty="0" smtClean="0">
                <a:solidFill>
                  <a:srgbClr val="00FF00"/>
                </a:solidFill>
              </a:rPr>
              <a:t> </a:t>
            </a:r>
            <a:r>
              <a:rPr lang="sv-SE" dirty="0" err="1" smtClean="0">
                <a:solidFill>
                  <a:srgbClr val="00FF00"/>
                </a:solidFill>
              </a:rPr>
              <a:t>behind</a:t>
            </a:r>
            <a:r>
              <a:rPr lang="sv-SE" dirty="0" smtClean="0">
                <a:solidFill>
                  <a:srgbClr val="00FF00"/>
                </a:solidFill>
              </a:rPr>
              <a:t> the Camera </a:t>
            </a:r>
            <a:r>
              <a:rPr lang="sv-SE" dirty="0" smtClean="0">
                <a:solidFill>
                  <a:srgbClr val="00FF00"/>
                </a:solidFill>
                <a:sym typeface="Wingdings" pitchFamily="2" charset="2"/>
              </a:rPr>
              <a:t></a:t>
            </a:r>
            <a:endParaRPr lang="sv-SE" dirty="0">
              <a:solidFill>
                <a:srgbClr val="00FF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93710" y="457200"/>
            <a:ext cx="860812" cy="923330"/>
          </a:xfrm>
          <a:prstGeom prst="rect">
            <a:avLst/>
          </a:prstGeom>
          <a:noFill/>
        </p:spPr>
        <p:txBody>
          <a:bodyPr wrap="none" rtlCol="0">
            <a:spAutoFit/>
          </a:bodyPr>
          <a:lstStyle/>
          <a:p>
            <a:pPr algn="ctr"/>
            <a:r>
              <a:rPr lang="sv-SE" dirty="0" smtClean="0">
                <a:solidFill>
                  <a:srgbClr val="00FF00"/>
                </a:solidFill>
              </a:rPr>
              <a:t>1993</a:t>
            </a:r>
          </a:p>
          <a:p>
            <a:pPr algn="ctr"/>
            <a:r>
              <a:rPr lang="sv-SE" dirty="0" smtClean="0">
                <a:solidFill>
                  <a:srgbClr val="00FF00"/>
                </a:solidFill>
              </a:rPr>
              <a:t>Sverige</a:t>
            </a:r>
            <a:br>
              <a:rPr lang="sv-SE" dirty="0" smtClean="0">
                <a:solidFill>
                  <a:srgbClr val="00FF00"/>
                </a:solidFill>
              </a:rPr>
            </a:br>
            <a:r>
              <a:rPr lang="sv-SE" dirty="0" smtClean="0">
                <a:solidFill>
                  <a:srgbClr val="00FF00"/>
                </a:solidFill>
              </a:rPr>
              <a:t>Gråbo</a:t>
            </a:r>
            <a:endParaRPr lang="sv-SE" dirty="0">
              <a:solidFill>
                <a:srgbClr val="00FF00"/>
              </a:solidFill>
            </a:endParaRPr>
          </a:p>
        </p:txBody>
      </p:sp>
      <p:sp>
        <p:nvSpPr>
          <p:cNvPr id="4" name="TextBox 3"/>
          <p:cNvSpPr txBox="1"/>
          <p:nvPr/>
        </p:nvSpPr>
        <p:spPr>
          <a:xfrm>
            <a:off x="3496876" y="5257800"/>
            <a:ext cx="2249078" cy="646331"/>
          </a:xfrm>
          <a:prstGeom prst="rect">
            <a:avLst/>
          </a:prstGeom>
          <a:noFill/>
        </p:spPr>
        <p:txBody>
          <a:bodyPr wrap="none" rtlCol="0">
            <a:spAutoFit/>
          </a:bodyPr>
          <a:lstStyle/>
          <a:p>
            <a:pPr algn="ctr"/>
            <a:r>
              <a:rPr lang="sv-SE" dirty="0" smtClean="0">
                <a:solidFill>
                  <a:srgbClr val="00FF00"/>
                </a:solidFill>
              </a:rPr>
              <a:t>Another</a:t>
            </a:r>
          </a:p>
          <a:p>
            <a:pPr algn="ctr"/>
            <a:r>
              <a:rPr lang="sv-SE" dirty="0" smtClean="0">
                <a:solidFill>
                  <a:srgbClr val="00FF00"/>
                </a:solidFill>
              </a:rPr>
              <a:t>4-Position Foundation</a:t>
            </a:r>
            <a:endParaRPr lang="sv-SE" dirty="0">
              <a:solidFill>
                <a:srgbClr val="00FF00"/>
              </a:solidFill>
            </a:endParaRPr>
          </a:p>
        </p:txBody>
      </p:sp>
      <p:pic>
        <p:nvPicPr>
          <p:cNvPr id="1027" name="Picture 3"/>
          <p:cNvPicPr>
            <a:picLocks noChangeAspect="1" noChangeArrowheads="1"/>
          </p:cNvPicPr>
          <p:nvPr/>
        </p:nvPicPr>
        <p:blipFill>
          <a:blip r:embed="rId2" cstate="print"/>
          <a:srcRect/>
          <a:stretch>
            <a:fillRect/>
          </a:stretch>
        </p:blipFill>
        <p:spPr bwMode="auto">
          <a:xfrm>
            <a:off x="2019300" y="2103120"/>
            <a:ext cx="5067300" cy="304038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61260" y="457200"/>
            <a:ext cx="725712" cy="646331"/>
          </a:xfrm>
          <a:prstGeom prst="rect">
            <a:avLst/>
          </a:prstGeom>
          <a:noFill/>
        </p:spPr>
        <p:txBody>
          <a:bodyPr wrap="none" rtlCol="0">
            <a:spAutoFit/>
          </a:bodyPr>
          <a:lstStyle/>
          <a:p>
            <a:pPr algn="ctr"/>
            <a:r>
              <a:rPr lang="sv-SE" dirty="0" smtClean="0">
                <a:solidFill>
                  <a:srgbClr val="00FF00"/>
                </a:solidFill>
              </a:rPr>
              <a:t>1998</a:t>
            </a:r>
          </a:p>
          <a:p>
            <a:pPr algn="ctr"/>
            <a:r>
              <a:rPr lang="sv-SE" dirty="0" smtClean="0">
                <a:solidFill>
                  <a:srgbClr val="00FF00"/>
                </a:solidFill>
              </a:rPr>
              <a:t>Korea</a:t>
            </a:r>
            <a:endParaRPr lang="sv-SE" dirty="0">
              <a:solidFill>
                <a:srgbClr val="00FF00"/>
              </a:solidFill>
            </a:endParaRPr>
          </a:p>
        </p:txBody>
      </p:sp>
      <p:pic>
        <p:nvPicPr>
          <p:cNvPr id="4" name="Picture 4" descr="WhoIsHe 98.jpg"/>
          <p:cNvPicPr>
            <a:picLocks noChangeAspect="1"/>
          </p:cNvPicPr>
          <p:nvPr/>
        </p:nvPicPr>
        <p:blipFill>
          <a:blip r:embed="rId2" cstate="print"/>
          <a:srcRect/>
          <a:stretch>
            <a:fillRect/>
          </a:stretch>
        </p:blipFill>
        <p:spPr bwMode="auto">
          <a:xfrm>
            <a:off x="3505200" y="762000"/>
            <a:ext cx="2226322" cy="3276600"/>
          </a:xfrm>
          <a:prstGeom prst="rect">
            <a:avLst/>
          </a:prstGeom>
          <a:noFill/>
          <a:ln w="9525">
            <a:noFill/>
            <a:miter lim="800000"/>
            <a:headEnd/>
            <a:tailEnd/>
          </a:ln>
        </p:spPr>
      </p:pic>
      <p:sp>
        <p:nvSpPr>
          <p:cNvPr id="5" name="TextBox 4"/>
          <p:cNvSpPr txBox="1"/>
          <p:nvPr/>
        </p:nvSpPr>
        <p:spPr>
          <a:xfrm>
            <a:off x="609600" y="6096000"/>
            <a:ext cx="184731" cy="369332"/>
          </a:xfrm>
          <a:prstGeom prst="rect">
            <a:avLst/>
          </a:prstGeom>
          <a:noFill/>
        </p:spPr>
        <p:txBody>
          <a:bodyPr wrap="none" rtlCol="0">
            <a:spAutoFit/>
          </a:bodyPr>
          <a:lstStyle/>
          <a:p>
            <a:endParaRPr lang="sv-SE" dirty="0"/>
          </a:p>
        </p:txBody>
      </p:sp>
      <p:sp>
        <p:nvSpPr>
          <p:cNvPr id="6" name="TextBox 5"/>
          <p:cNvSpPr txBox="1"/>
          <p:nvPr/>
        </p:nvSpPr>
        <p:spPr>
          <a:xfrm>
            <a:off x="1143000" y="5943600"/>
            <a:ext cx="184731" cy="369332"/>
          </a:xfrm>
          <a:prstGeom prst="rect">
            <a:avLst/>
          </a:prstGeom>
          <a:noFill/>
        </p:spPr>
        <p:txBody>
          <a:bodyPr wrap="none" rtlCol="0">
            <a:spAutoFit/>
          </a:bodyPr>
          <a:lstStyle/>
          <a:p>
            <a:endParaRPr lang="sv-SE" dirty="0"/>
          </a:p>
        </p:txBody>
      </p:sp>
      <p:sp>
        <p:nvSpPr>
          <p:cNvPr id="7" name="TextBox 6"/>
          <p:cNvSpPr txBox="1"/>
          <p:nvPr/>
        </p:nvSpPr>
        <p:spPr>
          <a:xfrm>
            <a:off x="381000" y="4343400"/>
            <a:ext cx="8558753" cy="2308324"/>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The Messiah. Then who is he? </a:t>
            </a:r>
            <a:br>
              <a:rPr lang="en-US" b="0" i="0" dirty="0" smtClean="0">
                <a:solidFill>
                  <a:schemeClr val="bg1"/>
                </a:solidFill>
                <a:latin typeface="Arial" pitchFamily="34" charset="0"/>
                <a:cs typeface="Arial" pitchFamily="34" charset="0"/>
              </a:rPr>
            </a:br>
            <a:r>
              <a:rPr lang="en-US" b="0" i="0" dirty="0" smtClean="0">
                <a:solidFill>
                  <a:schemeClr val="bg1"/>
                </a:solidFill>
                <a:latin typeface="Arial" pitchFamily="34" charset="0"/>
                <a:cs typeface="Arial" pitchFamily="34" charset="0"/>
              </a:rPr>
              <a:t>When heaven sent him down to earth in secret, his surname was </a:t>
            </a:r>
            <a:r>
              <a:rPr lang="en-US" b="0" i="0" u="sng" dirty="0" smtClean="0">
                <a:solidFill>
                  <a:schemeClr val="bg1"/>
                </a:solidFill>
                <a:latin typeface="Arial" pitchFamily="34" charset="0"/>
                <a:cs typeface="Arial" pitchFamily="34" charset="0"/>
              </a:rPr>
              <a:t>Moon</a:t>
            </a:r>
            <a:r>
              <a:rPr lang="en-US" b="0" i="0" dirty="0" smtClean="0">
                <a:solidFill>
                  <a:schemeClr val="bg1"/>
                </a:solidFill>
                <a:latin typeface="Arial" pitchFamily="34" charset="0"/>
                <a:cs typeface="Arial" pitchFamily="34" charset="0"/>
              </a:rPr>
              <a:t>. </a:t>
            </a:r>
            <a:br>
              <a:rPr lang="en-US" b="0" i="0" dirty="0" smtClean="0">
                <a:solidFill>
                  <a:schemeClr val="bg1"/>
                </a:solidFill>
                <a:latin typeface="Arial" pitchFamily="34" charset="0"/>
                <a:cs typeface="Arial" pitchFamily="34" charset="0"/>
              </a:rPr>
            </a:br>
            <a:r>
              <a:rPr lang="en-US" b="0" i="0" dirty="0" smtClean="0">
                <a:solidFill>
                  <a:schemeClr val="bg1"/>
                </a:solidFill>
                <a:latin typeface="Arial" pitchFamily="34" charset="0"/>
                <a:cs typeface="Arial" pitchFamily="34" charset="0"/>
              </a:rPr>
              <a:t>Born north of the 38th parallel, going through the suffering of prison life, </a:t>
            </a:r>
            <a:br>
              <a:rPr lang="en-US" b="0" i="0" dirty="0" smtClean="0">
                <a:solidFill>
                  <a:schemeClr val="bg1"/>
                </a:solidFill>
                <a:latin typeface="Arial" pitchFamily="34" charset="0"/>
                <a:cs typeface="Arial" pitchFamily="34" charset="0"/>
              </a:rPr>
            </a:br>
            <a:r>
              <a:rPr lang="en-US" b="0" i="0" dirty="0" smtClean="0">
                <a:solidFill>
                  <a:schemeClr val="bg1"/>
                </a:solidFill>
                <a:latin typeface="Arial" pitchFamily="34" charset="0"/>
                <a:cs typeface="Arial" pitchFamily="34" charset="0"/>
              </a:rPr>
              <a:t>receiving ridicule and rejection and giving </a:t>
            </a:r>
            <a:r>
              <a:rPr lang="en-US" b="0" i="0" dirty="0" err="1" smtClean="0">
                <a:solidFill>
                  <a:schemeClr val="bg1"/>
                </a:solidFill>
                <a:latin typeface="Arial" pitchFamily="34" charset="0"/>
                <a:cs typeface="Arial" pitchFamily="34" charset="0"/>
              </a:rPr>
              <a:t>matchings</a:t>
            </a:r>
            <a:r>
              <a:rPr lang="en-US" b="0" i="0" dirty="0" smtClean="0">
                <a:solidFill>
                  <a:schemeClr val="bg1"/>
                </a:solidFill>
                <a:latin typeface="Arial" pitchFamily="34" charset="0"/>
                <a:cs typeface="Arial" pitchFamily="34" charset="0"/>
              </a:rPr>
              <a:t> and the blessing of marriage </a:t>
            </a:r>
            <a:br>
              <a:rPr lang="en-US" b="0" i="0" dirty="0" smtClean="0">
                <a:solidFill>
                  <a:schemeClr val="bg1"/>
                </a:solidFill>
                <a:latin typeface="Arial" pitchFamily="34" charset="0"/>
                <a:cs typeface="Arial" pitchFamily="34" charset="0"/>
              </a:rPr>
            </a:br>
            <a:r>
              <a:rPr lang="en-US" b="0" i="0" dirty="0" smtClean="0">
                <a:solidFill>
                  <a:schemeClr val="bg1"/>
                </a:solidFill>
                <a:latin typeface="Arial" pitchFamily="34" charset="0"/>
                <a:cs typeface="Arial" pitchFamily="34" charset="0"/>
              </a:rPr>
              <a:t>to those who believe in God.</a:t>
            </a:r>
          </a:p>
          <a:p>
            <a:endParaRPr lang="en-US" b="0" i="0" dirty="0" smtClean="0">
              <a:solidFill>
                <a:schemeClr val="bg1"/>
              </a:solidFill>
              <a:latin typeface="Arial" pitchFamily="34" charset="0"/>
              <a:cs typeface="Arial" pitchFamily="34" charset="0"/>
            </a:endParaRPr>
          </a:p>
          <a:p>
            <a:r>
              <a:rPr lang="en-US" b="0" i="0" dirty="0" smtClean="0">
                <a:solidFill>
                  <a:schemeClr val="bg1"/>
                </a:solidFill>
                <a:latin typeface="Arial" pitchFamily="34" charset="0"/>
                <a:cs typeface="Arial" pitchFamily="34" charset="0"/>
              </a:rPr>
              <a:t>Who is he?  - Is he not the Reverend </a:t>
            </a:r>
            <a:r>
              <a:rPr lang="en-US" b="0" i="0" u="sng" dirty="0" smtClean="0">
                <a:solidFill>
                  <a:schemeClr val="bg1"/>
                </a:solidFill>
                <a:latin typeface="Arial" pitchFamily="34" charset="0"/>
                <a:cs typeface="Arial" pitchFamily="34" charset="0"/>
              </a:rPr>
              <a:t>Sun </a:t>
            </a:r>
            <a:r>
              <a:rPr lang="en-US" b="0" i="0" u="sng" dirty="0" err="1" smtClean="0">
                <a:solidFill>
                  <a:schemeClr val="bg1"/>
                </a:solidFill>
                <a:latin typeface="Arial" pitchFamily="34" charset="0"/>
                <a:cs typeface="Arial" pitchFamily="34" charset="0"/>
              </a:rPr>
              <a:t>Myung</a:t>
            </a:r>
            <a:r>
              <a:rPr lang="en-US" b="0" i="0" u="sng" dirty="0" smtClean="0">
                <a:solidFill>
                  <a:schemeClr val="bg1"/>
                </a:solidFill>
                <a:latin typeface="Arial" pitchFamily="34" charset="0"/>
                <a:cs typeface="Arial" pitchFamily="34" charset="0"/>
              </a:rPr>
              <a:t> Moon</a:t>
            </a:r>
            <a:r>
              <a:rPr lang="en-US" b="0" i="0" dirty="0" smtClean="0">
                <a:solidFill>
                  <a:schemeClr val="bg1"/>
                </a:solidFill>
                <a:latin typeface="Arial" pitchFamily="34" charset="0"/>
                <a:cs typeface="Arial" pitchFamily="34" charset="0"/>
              </a:rPr>
              <a:t>, </a:t>
            </a:r>
            <a:br>
              <a:rPr lang="en-US" b="0" i="0" dirty="0" smtClean="0">
                <a:solidFill>
                  <a:schemeClr val="bg1"/>
                </a:solidFill>
                <a:latin typeface="Arial" pitchFamily="34" charset="0"/>
                <a:cs typeface="Arial" pitchFamily="34" charset="0"/>
              </a:rPr>
            </a:br>
            <a:r>
              <a:rPr lang="en-US" b="0" i="0" dirty="0" smtClean="0">
                <a:solidFill>
                  <a:schemeClr val="bg1"/>
                </a:solidFill>
                <a:latin typeface="Arial" pitchFamily="34" charset="0"/>
                <a:cs typeface="Arial" pitchFamily="34" charset="0"/>
              </a:rPr>
              <a:t>whom all humankind is to attend as the </a:t>
            </a:r>
            <a:r>
              <a:rPr lang="en-US" b="0" i="0" u="sng" dirty="0" smtClean="0">
                <a:solidFill>
                  <a:schemeClr val="bg1"/>
                </a:solidFill>
                <a:latin typeface="Arial" pitchFamily="34" charset="0"/>
                <a:cs typeface="Arial" pitchFamily="34" charset="0"/>
              </a:rPr>
              <a:t>True Parents</a:t>
            </a:r>
            <a:r>
              <a:rPr lang="en-US" b="0" i="0" dirty="0" smtClean="0">
                <a:solidFill>
                  <a:schemeClr val="bg1"/>
                </a:solidFill>
                <a:latin typeface="Arial" pitchFamily="34" charset="0"/>
                <a:cs typeface="Arial" pitchFamily="34" charset="0"/>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C:\_UC\2017\presentation Helsingfors apr 2017\002_7.jpg"/>
          <p:cNvPicPr>
            <a:picLocks noChangeAspect="1" noChangeArrowheads="1"/>
          </p:cNvPicPr>
          <p:nvPr/>
        </p:nvPicPr>
        <p:blipFill>
          <a:blip r:embed="rId2" cstate="print"/>
          <a:srcRect/>
          <a:stretch>
            <a:fillRect/>
          </a:stretch>
        </p:blipFill>
        <p:spPr bwMode="auto">
          <a:xfrm>
            <a:off x="381000" y="2078038"/>
            <a:ext cx="8398173" cy="3789362"/>
          </a:xfrm>
          <a:prstGeom prst="rect">
            <a:avLst/>
          </a:prstGeom>
          <a:noFill/>
        </p:spPr>
      </p:pic>
      <p:sp>
        <p:nvSpPr>
          <p:cNvPr id="3" name="TextBox 2"/>
          <p:cNvSpPr txBox="1"/>
          <p:nvPr/>
        </p:nvSpPr>
        <p:spPr>
          <a:xfrm>
            <a:off x="7815993" y="457200"/>
            <a:ext cx="816249" cy="646331"/>
          </a:xfrm>
          <a:prstGeom prst="rect">
            <a:avLst/>
          </a:prstGeom>
          <a:noFill/>
        </p:spPr>
        <p:txBody>
          <a:bodyPr wrap="none" rtlCol="0">
            <a:spAutoFit/>
          </a:bodyPr>
          <a:lstStyle/>
          <a:p>
            <a:pPr algn="ctr"/>
            <a:r>
              <a:rPr lang="sv-SE" dirty="0" smtClean="0">
                <a:solidFill>
                  <a:srgbClr val="00FF00"/>
                </a:solidFill>
              </a:rPr>
              <a:t>2003</a:t>
            </a:r>
          </a:p>
          <a:p>
            <a:pPr algn="ctr"/>
            <a:r>
              <a:rPr lang="sv-SE" dirty="0" smtClean="0">
                <a:solidFill>
                  <a:srgbClr val="00FF00"/>
                </a:solidFill>
              </a:rPr>
              <a:t>ISRAEL</a:t>
            </a:r>
            <a:endParaRPr lang="sv-SE" dirty="0">
              <a:solidFill>
                <a:srgbClr val="00FF00"/>
              </a:solidFill>
            </a:endParaRPr>
          </a:p>
        </p:txBody>
      </p:sp>
      <p:sp>
        <p:nvSpPr>
          <p:cNvPr id="4" name="TextBox 3"/>
          <p:cNvSpPr txBox="1"/>
          <p:nvPr/>
        </p:nvSpPr>
        <p:spPr>
          <a:xfrm>
            <a:off x="3120006" y="6211669"/>
            <a:ext cx="2884508" cy="369332"/>
          </a:xfrm>
          <a:prstGeom prst="rect">
            <a:avLst/>
          </a:prstGeom>
          <a:noFill/>
        </p:spPr>
        <p:txBody>
          <a:bodyPr wrap="none" rtlCol="0">
            <a:spAutoFit/>
          </a:bodyPr>
          <a:lstStyle/>
          <a:p>
            <a:pPr algn="ctr"/>
            <a:r>
              <a:rPr lang="sv-SE" dirty="0" smtClean="0">
                <a:solidFill>
                  <a:srgbClr val="00FF00"/>
                </a:solidFill>
              </a:rPr>
              <a:t>Jesus </a:t>
            </a:r>
            <a:r>
              <a:rPr lang="sv-SE" dirty="0" err="1" smtClean="0">
                <a:solidFill>
                  <a:srgbClr val="00FF00"/>
                </a:solidFill>
              </a:rPr>
              <a:t>birthplace</a:t>
            </a:r>
            <a:r>
              <a:rPr lang="sv-SE" dirty="0" smtClean="0">
                <a:solidFill>
                  <a:srgbClr val="00FF00"/>
                </a:solidFill>
              </a:rPr>
              <a:t> - </a:t>
            </a:r>
            <a:r>
              <a:rPr lang="sv-SE" dirty="0" err="1" smtClean="0">
                <a:solidFill>
                  <a:srgbClr val="00FF00"/>
                </a:solidFill>
              </a:rPr>
              <a:t>Bethlehem</a:t>
            </a:r>
            <a:endParaRPr lang="sv-SE" dirty="0">
              <a:solidFill>
                <a:srgbClr val="00FF00"/>
              </a:solidFill>
            </a:endParaRPr>
          </a:p>
        </p:txBody>
      </p:sp>
      <p:sp>
        <p:nvSpPr>
          <p:cNvPr id="5" name="TextBox 4"/>
          <p:cNvSpPr txBox="1"/>
          <p:nvPr/>
        </p:nvSpPr>
        <p:spPr>
          <a:xfrm>
            <a:off x="2553919" y="5867400"/>
            <a:ext cx="4177490" cy="369332"/>
          </a:xfrm>
          <a:prstGeom prst="rect">
            <a:avLst/>
          </a:prstGeom>
          <a:noFill/>
        </p:spPr>
        <p:txBody>
          <a:bodyPr wrap="none" rtlCol="0">
            <a:spAutoFit/>
          </a:bodyPr>
          <a:lstStyle/>
          <a:p>
            <a:pPr algn="ctr"/>
            <a:r>
              <a:rPr lang="sv-SE" dirty="0" smtClean="0">
                <a:solidFill>
                  <a:srgbClr val="00FF00"/>
                </a:solidFill>
              </a:rPr>
              <a:t>3 </a:t>
            </a:r>
            <a:r>
              <a:rPr lang="sv-SE" dirty="0" err="1" smtClean="0">
                <a:solidFill>
                  <a:srgbClr val="00FF00"/>
                </a:solidFill>
              </a:rPr>
              <a:t>photos</a:t>
            </a:r>
            <a:r>
              <a:rPr lang="sv-SE" dirty="0" smtClean="0">
                <a:solidFill>
                  <a:srgbClr val="00FF00"/>
                </a:solidFill>
              </a:rPr>
              <a:t> </a:t>
            </a:r>
            <a:r>
              <a:rPr lang="sv-SE" dirty="0" err="1" smtClean="0">
                <a:solidFill>
                  <a:srgbClr val="00FF00"/>
                </a:solidFill>
              </a:rPr>
              <a:t>within</a:t>
            </a:r>
            <a:r>
              <a:rPr lang="sv-SE" dirty="0" smtClean="0">
                <a:solidFill>
                  <a:srgbClr val="00FF00"/>
                </a:solidFill>
              </a:rPr>
              <a:t>  ca.10 </a:t>
            </a:r>
            <a:r>
              <a:rPr lang="sv-SE" dirty="0" err="1" smtClean="0">
                <a:solidFill>
                  <a:srgbClr val="00FF00"/>
                </a:solidFill>
              </a:rPr>
              <a:t>minutes</a:t>
            </a:r>
            <a:r>
              <a:rPr lang="sv-SE" dirty="0" smtClean="0">
                <a:solidFill>
                  <a:srgbClr val="00FF00"/>
                </a:solidFill>
              </a:rPr>
              <a:t> =&gt; </a:t>
            </a:r>
            <a:r>
              <a:rPr lang="sv-SE" dirty="0" err="1" smtClean="0">
                <a:solidFill>
                  <a:srgbClr val="00FF00"/>
                </a:solidFill>
              </a:rPr>
              <a:t>timeline</a:t>
            </a:r>
            <a:endParaRPr lang="sv-SE" dirty="0">
              <a:solidFill>
                <a:srgbClr val="00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7911" y="457200"/>
            <a:ext cx="1332417" cy="646331"/>
          </a:xfrm>
          <a:prstGeom prst="rect">
            <a:avLst/>
          </a:prstGeom>
          <a:noFill/>
        </p:spPr>
        <p:txBody>
          <a:bodyPr wrap="none" rtlCol="0">
            <a:spAutoFit/>
          </a:bodyPr>
          <a:lstStyle/>
          <a:p>
            <a:pPr algn="ctr"/>
            <a:r>
              <a:rPr lang="sv-SE" dirty="0" smtClean="0">
                <a:solidFill>
                  <a:srgbClr val="00FF00"/>
                </a:solidFill>
              </a:rPr>
              <a:t>2003</a:t>
            </a:r>
          </a:p>
          <a:p>
            <a:pPr algn="ctr"/>
            <a:r>
              <a:rPr lang="sv-SE" dirty="0" smtClean="0">
                <a:solidFill>
                  <a:srgbClr val="00FF00"/>
                </a:solidFill>
              </a:rPr>
              <a:t>HIGH NOON</a:t>
            </a:r>
            <a:endParaRPr lang="sv-SE" dirty="0">
              <a:solidFill>
                <a:srgbClr val="00FF00"/>
              </a:solidFill>
            </a:endParaRPr>
          </a:p>
        </p:txBody>
      </p:sp>
      <p:sp>
        <p:nvSpPr>
          <p:cNvPr id="4" name="TextBox 3"/>
          <p:cNvSpPr txBox="1"/>
          <p:nvPr/>
        </p:nvSpPr>
        <p:spPr>
          <a:xfrm>
            <a:off x="838201" y="1566208"/>
            <a:ext cx="7315200" cy="1938992"/>
          </a:xfrm>
          <a:prstGeom prst="rect">
            <a:avLst/>
          </a:prstGeom>
          <a:noFill/>
        </p:spPr>
        <p:txBody>
          <a:bodyPr wrap="square" rtlCol="0">
            <a:spAutoFit/>
          </a:bodyPr>
          <a:lstStyle/>
          <a:p>
            <a:r>
              <a:rPr lang="en-US" sz="2400" dirty="0" smtClean="0">
                <a:solidFill>
                  <a:srgbClr val="00FF00"/>
                </a:solidFill>
              </a:rPr>
              <a:t>Only when you enter </a:t>
            </a:r>
            <a:r>
              <a:rPr lang="en-US" sz="2400" u="sng" dirty="0" smtClean="0">
                <a:solidFill>
                  <a:srgbClr val="00FF00"/>
                </a:solidFill>
              </a:rPr>
              <a:t>the age of high noon settlement</a:t>
            </a:r>
            <a:r>
              <a:rPr lang="en-US" sz="2400" dirty="0" smtClean="0">
                <a:solidFill>
                  <a:srgbClr val="00FF00"/>
                </a:solidFill>
              </a:rPr>
              <a:t> and live without casting any shadow, 24 hours a day in all seasons -- spring, summer, fall and winter -- can you become princes and princesses in the heavenly nation.</a:t>
            </a:r>
          </a:p>
          <a:p>
            <a:r>
              <a:rPr lang="en-US" sz="2400" dirty="0" smtClean="0">
                <a:solidFill>
                  <a:srgbClr val="00FF00"/>
                </a:solidFill>
              </a:rPr>
              <a:t>                                                                /SMM 14 Aug 2003</a:t>
            </a:r>
            <a:endParaRPr lang="sv-SE" sz="2400" dirty="0">
              <a:solidFill>
                <a:srgbClr val="00FF00"/>
              </a:solidFill>
            </a:endParaRPr>
          </a:p>
        </p:txBody>
      </p:sp>
      <p:pic>
        <p:nvPicPr>
          <p:cNvPr id="1026" name="Picture 2"/>
          <p:cNvPicPr>
            <a:picLocks noChangeAspect="1" noChangeArrowheads="1"/>
          </p:cNvPicPr>
          <p:nvPr/>
        </p:nvPicPr>
        <p:blipFill>
          <a:blip r:embed="rId2" cstate="print"/>
          <a:srcRect/>
          <a:stretch>
            <a:fillRect/>
          </a:stretch>
        </p:blipFill>
        <p:spPr bwMode="auto">
          <a:xfrm>
            <a:off x="2667000" y="4076700"/>
            <a:ext cx="1143000" cy="17145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724400" y="4343400"/>
            <a:ext cx="1143000" cy="1143000"/>
          </a:xfrm>
          <a:prstGeom prst="rect">
            <a:avLst/>
          </a:prstGeom>
          <a:noFill/>
          <a:ln w="9525">
            <a:noFill/>
            <a:miter lim="800000"/>
            <a:headEnd/>
            <a:tailEnd/>
          </a:ln>
        </p:spPr>
      </p:pic>
      <p:sp>
        <p:nvSpPr>
          <p:cNvPr id="6" name="TextBox 5"/>
          <p:cNvSpPr txBox="1"/>
          <p:nvPr/>
        </p:nvSpPr>
        <p:spPr>
          <a:xfrm>
            <a:off x="6695489" y="5791200"/>
            <a:ext cx="1229311" cy="369332"/>
          </a:xfrm>
          <a:prstGeom prst="rect">
            <a:avLst/>
          </a:prstGeom>
          <a:noFill/>
        </p:spPr>
        <p:txBody>
          <a:bodyPr wrap="none" rtlCol="0">
            <a:spAutoFit/>
          </a:bodyPr>
          <a:lstStyle/>
          <a:p>
            <a:r>
              <a:rPr lang="sv-SE" dirty="0" err="1" smtClean="0">
                <a:solidFill>
                  <a:srgbClr val="00FF00"/>
                </a:solidFill>
              </a:rPr>
              <a:t>Wikileaks</a:t>
            </a:r>
            <a:r>
              <a:rPr lang="sv-SE" dirty="0" smtClean="0">
                <a:solidFill>
                  <a:srgbClr val="00FF00"/>
                </a:solidFill>
              </a:rPr>
              <a:t>…</a:t>
            </a:r>
            <a:endParaRPr lang="sv-SE" dirty="0">
              <a:solidFill>
                <a:srgbClr val="00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C:\_UC\2017\presentation Helsingfors apr 2017\002_6.jpg"/>
          <p:cNvPicPr>
            <a:picLocks noChangeAspect="1" noChangeArrowheads="1"/>
          </p:cNvPicPr>
          <p:nvPr/>
        </p:nvPicPr>
        <p:blipFill>
          <a:blip r:embed="rId2" cstate="print"/>
          <a:srcRect/>
          <a:stretch>
            <a:fillRect/>
          </a:stretch>
        </p:blipFill>
        <p:spPr bwMode="auto">
          <a:xfrm>
            <a:off x="457200" y="4114800"/>
            <a:ext cx="4822031" cy="2286000"/>
          </a:xfrm>
          <a:prstGeom prst="rect">
            <a:avLst/>
          </a:prstGeom>
          <a:noFill/>
        </p:spPr>
      </p:pic>
      <p:sp>
        <p:nvSpPr>
          <p:cNvPr id="3" name="TextBox 2"/>
          <p:cNvSpPr txBox="1"/>
          <p:nvPr/>
        </p:nvSpPr>
        <p:spPr>
          <a:xfrm>
            <a:off x="7782361" y="457200"/>
            <a:ext cx="883512" cy="646331"/>
          </a:xfrm>
          <a:prstGeom prst="rect">
            <a:avLst/>
          </a:prstGeom>
          <a:noFill/>
        </p:spPr>
        <p:txBody>
          <a:bodyPr wrap="none" rtlCol="0">
            <a:spAutoFit/>
          </a:bodyPr>
          <a:lstStyle/>
          <a:p>
            <a:pPr algn="ctr"/>
            <a:r>
              <a:rPr lang="sv-SE" dirty="0" smtClean="0">
                <a:solidFill>
                  <a:srgbClr val="00FF00"/>
                </a:solidFill>
              </a:rPr>
              <a:t>2003</a:t>
            </a:r>
          </a:p>
          <a:p>
            <a:pPr algn="ctr"/>
            <a:r>
              <a:rPr lang="sv-SE" dirty="0" smtClean="0">
                <a:solidFill>
                  <a:srgbClr val="00FF00"/>
                </a:solidFill>
              </a:rPr>
              <a:t>NY USA</a:t>
            </a:r>
            <a:endParaRPr lang="sv-SE" dirty="0">
              <a:solidFill>
                <a:srgbClr val="00FF00"/>
              </a:solidFill>
            </a:endParaRPr>
          </a:p>
        </p:txBody>
      </p:sp>
      <p:pic>
        <p:nvPicPr>
          <p:cNvPr id="6" name="Picture 20" descr="250px-Kamakura_Budda_Daibutsu_front_1885"/>
          <p:cNvPicPr>
            <a:picLocks noChangeAspect="1" noChangeArrowheads="1"/>
          </p:cNvPicPr>
          <p:nvPr/>
        </p:nvPicPr>
        <p:blipFill>
          <a:blip r:embed="rId3" cstate="print"/>
          <a:srcRect/>
          <a:stretch>
            <a:fillRect/>
          </a:stretch>
        </p:blipFill>
        <p:spPr bwMode="auto">
          <a:xfrm>
            <a:off x="1835150" y="990600"/>
            <a:ext cx="1406525" cy="1873250"/>
          </a:xfrm>
          <a:prstGeom prst="rect">
            <a:avLst/>
          </a:prstGeom>
          <a:noFill/>
          <a:ln w="9525">
            <a:noFill/>
            <a:miter lim="800000"/>
            <a:headEnd/>
            <a:tailEnd/>
          </a:ln>
        </p:spPr>
      </p:pic>
      <p:pic>
        <p:nvPicPr>
          <p:cNvPr id="7" name="Picture 11" descr="File:Aziz efendi-muhammad alayhi s-salam.jpg">
            <a:hlinkClick r:id="rId4"/>
          </p:cNvPr>
          <p:cNvPicPr>
            <a:picLocks noChangeAspect="1" noChangeArrowheads="1"/>
          </p:cNvPicPr>
          <p:nvPr/>
        </p:nvPicPr>
        <p:blipFill>
          <a:blip r:embed="rId5" cstate="print"/>
          <a:srcRect/>
          <a:stretch>
            <a:fillRect/>
          </a:stretch>
        </p:blipFill>
        <p:spPr bwMode="auto">
          <a:xfrm>
            <a:off x="5000625" y="990600"/>
            <a:ext cx="1517650" cy="1473200"/>
          </a:xfrm>
          <a:prstGeom prst="rect">
            <a:avLst/>
          </a:prstGeom>
          <a:noFill/>
          <a:ln w="9525">
            <a:noFill/>
            <a:miter lim="800000"/>
            <a:headEnd/>
            <a:tailEnd/>
          </a:ln>
        </p:spPr>
      </p:pic>
      <p:pic>
        <p:nvPicPr>
          <p:cNvPr id="8" name="Picture 25"/>
          <p:cNvPicPr>
            <a:picLocks noChangeAspect="1" noChangeArrowheads="1"/>
          </p:cNvPicPr>
          <p:nvPr/>
        </p:nvPicPr>
        <p:blipFill>
          <a:blip r:embed="rId6" cstate="print"/>
          <a:srcRect/>
          <a:stretch>
            <a:fillRect/>
          </a:stretch>
        </p:blipFill>
        <p:spPr bwMode="auto">
          <a:xfrm>
            <a:off x="450850" y="990600"/>
            <a:ext cx="1225550" cy="1851025"/>
          </a:xfrm>
          <a:prstGeom prst="rect">
            <a:avLst/>
          </a:prstGeom>
          <a:noFill/>
          <a:ln w="9525">
            <a:noFill/>
            <a:miter lim="800000"/>
            <a:headEnd/>
            <a:tailEnd/>
          </a:ln>
        </p:spPr>
      </p:pic>
      <p:pic>
        <p:nvPicPr>
          <p:cNvPr id="9" name="Picture 2"/>
          <p:cNvPicPr>
            <a:picLocks noChangeAspect="1" noChangeArrowheads="1"/>
          </p:cNvPicPr>
          <p:nvPr/>
        </p:nvPicPr>
        <p:blipFill>
          <a:blip r:embed="rId7" cstate="print"/>
          <a:srcRect/>
          <a:stretch>
            <a:fillRect/>
          </a:stretch>
        </p:blipFill>
        <p:spPr bwMode="auto">
          <a:xfrm>
            <a:off x="5693362" y="2738437"/>
            <a:ext cx="2993438" cy="3662363"/>
          </a:xfrm>
          <a:prstGeom prst="rect">
            <a:avLst/>
          </a:prstGeom>
          <a:noFill/>
          <a:ln w="9525">
            <a:noFill/>
            <a:miter lim="800000"/>
            <a:headEnd/>
            <a:tailEnd/>
          </a:ln>
        </p:spPr>
      </p:pic>
      <p:pic>
        <p:nvPicPr>
          <p:cNvPr id="10" name="Picture 2" descr="C:\_UC\_SUNDSCHOOL\bilder\jesus.jpg"/>
          <p:cNvPicPr>
            <a:picLocks noChangeAspect="1" noChangeArrowheads="1"/>
          </p:cNvPicPr>
          <p:nvPr/>
        </p:nvPicPr>
        <p:blipFill>
          <a:blip r:embed="rId8" cstate="print"/>
          <a:srcRect/>
          <a:stretch>
            <a:fillRect/>
          </a:stretch>
        </p:blipFill>
        <p:spPr bwMode="auto">
          <a:xfrm>
            <a:off x="3429000" y="990600"/>
            <a:ext cx="1363663" cy="1589305"/>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3"/>
          <p:cNvSpPr txBox="1">
            <a:spLocks noChangeArrowheads="1"/>
          </p:cNvSpPr>
          <p:nvPr/>
        </p:nvSpPr>
        <p:spPr bwMode="auto">
          <a:xfrm>
            <a:off x="6673850" y="2838450"/>
            <a:ext cx="1708150" cy="519113"/>
          </a:xfrm>
          <a:prstGeom prst="rect">
            <a:avLst/>
          </a:prstGeom>
          <a:noFill/>
          <a:ln w="9525">
            <a:noFill/>
            <a:miter lim="800000"/>
            <a:headEnd/>
            <a:tailEnd/>
          </a:ln>
        </p:spPr>
        <p:txBody>
          <a:bodyPr wrap="none">
            <a:spAutoFit/>
          </a:bodyPr>
          <a:lstStyle/>
          <a:p>
            <a:pPr fontAlgn="base">
              <a:spcBef>
                <a:spcPct val="0"/>
              </a:spcBef>
              <a:spcAft>
                <a:spcPct val="0"/>
              </a:spcAft>
            </a:pPr>
            <a:r>
              <a:rPr lang="sv-SE" sz="2800" dirty="0" smtClean="0">
                <a:solidFill>
                  <a:schemeClr val="accent3"/>
                </a:solidFill>
              </a:rPr>
              <a:t>SM Moon</a:t>
            </a:r>
          </a:p>
        </p:txBody>
      </p:sp>
      <p:pic>
        <p:nvPicPr>
          <p:cNvPr id="246788" name="Picture 10" descr="revmoon"/>
          <p:cNvPicPr>
            <a:picLocks noChangeAspect="1" noChangeArrowheads="1"/>
          </p:cNvPicPr>
          <p:nvPr/>
        </p:nvPicPr>
        <p:blipFill>
          <a:blip r:embed="rId3" cstate="print"/>
          <a:srcRect/>
          <a:stretch>
            <a:fillRect/>
          </a:stretch>
        </p:blipFill>
        <p:spPr bwMode="auto">
          <a:xfrm>
            <a:off x="6770688" y="496888"/>
            <a:ext cx="1473200" cy="2355850"/>
          </a:xfrm>
          <a:prstGeom prst="rect">
            <a:avLst/>
          </a:prstGeom>
          <a:noFill/>
          <a:ln w="9525">
            <a:noFill/>
            <a:miter lim="800000"/>
            <a:headEnd/>
            <a:tailEnd/>
          </a:ln>
        </p:spPr>
      </p:pic>
      <p:sp>
        <p:nvSpPr>
          <p:cNvPr id="246790" name="Text Box 15"/>
          <p:cNvSpPr txBox="1">
            <a:spLocks noChangeArrowheads="1"/>
          </p:cNvSpPr>
          <p:nvPr/>
        </p:nvSpPr>
        <p:spPr bwMode="auto">
          <a:xfrm>
            <a:off x="5867400" y="0"/>
            <a:ext cx="3276600" cy="519113"/>
          </a:xfrm>
          <a:prstGeom prst="rect">
            <a:avLst/>
          </a:prstGeom>
          <a:noFill/>
          <a:ln w="9525">
            <a:noFill/>
            <a:miter lim="800000"/>
            <a:headEnd/>
            <a:tailEnd/>
          </a:ln>
        </p:spPr>
        <p:txBody>
          <a:bodyPr>
            <a:spAutoFit/>
          </a:bodyPr>
          <a:lstStyle/>
          <a:p>
            <a:pPr algn="ctr" fontAlgn="base">
              <a:spcBef>
                <a:spcPct val="0"/>
              </a:spcBef>
              <a:spcAft>
                <a:spcPct val="0"/>
              </a:spcAft>
            </a:pPr>
            <a:r>
              <a:rPr lang="sv-SE" sz="2800" dirty="0" smtClean="0">
                <a:solidFill>
                  <a:schemeClr val="accent3"/>
                </a:solidFill>
              </a:rPr>
              <a:t>Spiritual </a:t>
            </a:r>
            <a:r>
              <a:rPr lang="sv-SE" sz="2800" dirty="0" err="1" smtClean="0">
                <a:solidFill>
                  <a:schemeClr val="accent3"/>
                </a:solidFill>
              </a:rPr>
              <a:t>Genius</a:t>
            </a:r>
            <a:endParaRPr lang="sv-SE" sz="2800" dirty="0" smtClean="0">
              <a:solidFill>
                <a:schemeClr val="accent3"/>
              </a:solidFill>
            </a:endParaRPr>
          </a:p>
        </p:txBody>
      </p:sp>
      <p:pic>
        <p:nvPicPr>
          <p:cNvPr id="246791" name="Picture 17" descr="jesus_bvalerius"/>
          <p:cNvPicPr>
            <a:picLocks noChangeAspect="1" noChangeArrowheads="1"/>
          </p:cNvPicPr>
          <p:nvPr/>
        </p:nvPicPr>
        <p:blipFill>
          <a:blip r:embed="rId4" cstate="print"/>
          <a:srcRect/>
          <a:stretch>
            <a:fillRect/>
          </a:stretch>
        </p:blipFill>
        <p:spPr bwMode="auto">
          <a:xfrm>
            <a:off x="6732588" y="3370263"/>
            <a:ext cx="1674812" cy="2219325"/>
          </a:xfrm>
          <a:prstGeom prst="rect">
            <a:avLst/>
          </a:prstGeom>
          <a:noFill/>
          <a:ln w="9525">
            <a:noFill/>
            <a:miter lim="800000"/>
            <a:headEnd/>
            <a:tailEnd/>
          </a:ln>
        </p:spPr>
      </p:pic>
      <p:sp>
        <p:nvSpPr>
          <p:cNvPr id="246792" name="Text Box 18"/>
          <p:cNvSpPr txBox="1">
            <a:spLocks noChangeArrowheads="1"/>
          </p:cNvSpPr>
          <p:nvPr/>
        </p:nvSpPr>
        <p:spPr bwMode="auto">
          <a:xfrm>
            <a:off x="6858000" y="5572125"/>
            <a:ext cx="1524776" cy="954107"/>
          </a:xfrm>
          <a:prstGeom prst="rect">
            <a:avLst/>
          </a:prstGeom>
          <a:noFill/>
          <a:ln w="9525">
            <a:noFill/>
            <a:miter lim="800000"/>
            <a:headEnd/>
            <a:tailEnd/>
          </a:ln>
        </p:spPr>
        <p:txBody>
          <a:bodyPr wrap="none">
            <a:spAutoFit/>
          </a:bodyPr>
          <a:lstStyle/>
          <a:p>
            <a:pPr algn="ctr" fontAlgn="base">
              <a:spcBef>
                <a:spcPct val="0"/>
              </a:spcBef>
              <a:spcAft>
                <a:spcPct val="0"/>
              </a:spcAft>
            </a:pPr>
            <a:r>
              <a:rPr lang="sv-SE" sz="2800" dirty="0" smtClean="0">
                <a:solidFill>
                  <a:schemeClr val="accent3"/>
                </a:solidFill>
              </a:rPr>
              <a:t>Jesus</a:t>
            </a:r>
            <a:br>
              <a:rPr lang="sv-SE" sz="2800" dirty="0" smtClean="0">
                <a:solidFill>
                  <a:schemeClr val="accent3"/>
                </a:solidFill>
              </a:rPr>
            </a:br>
            <a:r>
              <a:rPr lang="sv-SE" sz="2800" dirty="0" err="1" smtClean="0">
                <a:solidFill>
                  <a:schemeClr val="accent3"/>
                </a:solidFill>
              </a:rPr>
              <a:t>Messiah</a:t>
            </a:r>
            <a:endParaRPr lang="sv-SE" sz="2800" dirty="0" smtClean="0">
              <a:solidFill>
                <a:schemeClr val="accent3"/>
              </a:solidFill>
            </a:endParaRPr>
          </a:p>
        </p:txBody>
      </p:sp>
      <p:pic>
        <p:nvPicPr>
          <p:cNvPr id="246793" name="Picture 20" descr="250px-Kamakura_Budda_Daibutsu_front_1885"/>
          <p:cNvPicPr>
            <a:picLocks noChangeAspect="1" noChangeArrowheads="1"/>
          </p:cNvPicPr>
          <p:nvPr/>
        </p:nvPicPr>
        <p:blipFill>
          <a:blip r:embed="rId5" cstate="print"/>
          <a:srcRect/>
          <a:stretch>
            <a:fillRect/>
          </a:stretch>
        </p:blipFill>
        <p:spPr bwMode="auto">
          <a:xfrm>
            <a:off x="1752600" y="4652963"/>
            <a:ext cx="1406525" cy="1873250"/>
          </a:xfrm>
          <a:prstGeom prst="rect">
            <a:avLst/>
          </a:prstGeom>
          <a:noFill/>
          <a:ln w="9525">
            <a:noFill/>
            <a:miter lim="800000"/>
            <a:headEnd/>
            <a:tailEnd/>
          </a:ln>
        </p:spPr>
      </p:pic>
      <p:sp>
        <p:nvSpPr>
          <p:cNvPr id="246794" name="Text Box 21"/>
          <p:cNvSpPr txBox="1">
            <a:spLocks noChangeArrowheads="1"/>
          </p:cNvSpPr>
          <p:nvPr/>
        </p:nvSpPr>
        <p:spPr bwMode="auto">
          <a:xfrm>
            <a:off x="1979613" y="6461125"/>
            <a:ext cx="1060450" cy="396875"/>
          </a:xfrm>
          <a:prstGeom prst="rect">
            <a:avLst/>
          </a:prstGeom>
          <a:noFill/>
          <a:ln w="9525">
            <a:noFill/>
            <a:miter lim="800000"/>
            <a:headEnd/>
            <a:tailEnd/>
          </a:ln>
        </p:spPr>
        <p:txBody>
          <a:bodyPr wrap="none">
            <a:spAutoFit/>
          </a:bodyPr>
          <a:lstStyle/>
          <a:p>
            <a:pPr fontAlgn="base">
              <a:spcBef>
                <a:spcPct val="0"/>
              </a:spcBef>
              <a:spcAft>
                <a:spcPct val="0"/>
              </a:spcAft>
            </a:pPr>
            <a:r>
              <a:rPr lang="sv-SE" sz="2000" smtClean="0">
                <a:solidFill>
                  <a:schemeClr val="accent3"/>
                </a:solidFill>
              </a:rPr>
              <a:t>Buddha</a:t>
            </a:r>
          </a:p>
        </p:txBody>
      </p:sp>
      <p:sp>
        <p:nvSpPr>
          <p:cNvPr id="246795" name="Text Box 22"/>
          <p:cNvSpPr txBox="1">
            <a:spLocks noChangeArrowheads="1"/>
          </p:cNvSpPr>
          <p:nvPr/>
        </p:nvSpPr>
        <p:spPr bwMode="auto">
          <a:xfrm>
            <a:off x="5000625" y="6461125"/>
            <a:ext cx="1524000" cy="396875"/>
          </a:xfrm>
          <a:prstGeom prst="rect">
            <a:avLst/>
          </a:prstGeom>
          <a:noFill/>
          <a:ln w="9525">
            <a:noFill/>
            <a:miter lim="800000"/>
            <a:headEnd/>
            <a:tailEnd/>
          </a:ln>
        </p:spPr>
        <p:txBody>
          <a:bodyPr wrap="none">
            <a:spAutoFit/>
          </a:bodyPr>
          <a:lstStyle/>
          <a:p>
            <a:pPr fontAlgn="base">
              <a:spcBef>
                <a:spcPct val="0"/>
              </a:spcBef>
              <a:spcAft>
                <a:spcPct val="0"/>
              </a:spcAft>
            </a:pPr>
            <a:r>
              <a:rPr lang="sv-SE" sz="2000" smtClean="0">
                <a:solidFill>
                  <a:schemeClr val="accent3"/>
                </a:solidFill>
              </a:rPr>
              <a:t>Muhammad</a:t>
            </a:r>
          </a:p>
        </p:txBody>
      </p:sp>
      <p:sp>
        <p:nvSpPr>
          <p:cNvPr id="246796" name="Text Box 23"/>
          <p:cNvSpPr txBox="1">
            <a:spLocks noChangeArrowheads="1"/>
          </p:cNvSpPr>
          <p:nvPr/>
        </p:nvSpPr>
        <p:spPr bwMode="auto">
          <a:xfrm>
            <a:off x="3708400" y="6461125"/>
            <a:ext cx="847725" cy="396875"/>
          </a:xfrm>
          <a:prstGeom prst="rect">
            <a:avLst/>
          </a:prstGeom>
          <a:noFill/>
          <a:ln w="9525">
            <a:noFill/>
            <a:miter lim="800000"/>
            <a:headEnd/>
            <a:tailEnd/>
          </a:ln>
        </p:spPr>
        <p:txBody>
          <a:bodyPr wrap="none">
            <a:spAutoFit/>
          </a:bodyPr>
          <a:lstStyle/>
          <a:p>
            <a:pPr fontAlgn="base">
              <a:spcBef>
                <a:spcPct val="0"/>
              </a:spcBef>
              <a:spcAft>
                <a:spcPct val="0"/>
              </a:spcAft>
            </a:pPr>
            <a:r>
              <a:rPr lang="sv-SE" sz="2000" smtClean="0">
                <a:solidFill>
                  <a:schemeClr val="accent3"/>
                </a:solidFill>
              </a:rPr>
              <a:t>Jesus</a:t>
            </a:r>
          </a:p>
        </p:txBody>
      </p:sp>
      <p:sp>
        <p:nvSpPr>
          <p:cNvPr id="246797" name="Text Box 24"/>
          <p:cNvSpPr txBox="1">
            <a:spLocks noChangeArrowheads="1"/>
          </p:cNvSpPr>
          <p:nvPr/>
        </p:nvSpPr>
        <p:spPr bwMode="auto">
          <a:xfrm>
            <a:off x="179388" y="6461125"/>
            <a:ext cx="1314450" cy="396875"/>
          </a:xfrm>
          <a:prstGeom prst="rect">
            <a:avLst/>
          </a:prstGeom>
          <a:noFill/>
          <a:ln w="9525">
            <a:noFill/>
            <a:miter lim="800000"/>
            <a:headEnd/>
            <a:tailEnd/>
          </a:ln>
        </p:spPr>
        <p:txBody>
          <a:bodyPr wrap="none">
            <a:spAutoFit/>
          </a:bodyPr>
          <a:lstStyle/>
          <a:p>
            <a:pPr fontAlgn="base">
              <a:spcBef>
                <a:spcPct val="0"/>
              </a:spcBef>
              <a:spcAft>
                <a:spcPct val="0"/>
              </a:spcAft>
            </a:pPr>
            <a:r>
              <a:rPr lang="sv-SE" sz="2000" smtClean="0">
                <a:solidFill>
                  <a:schemeClr val="accent3"/>
                </a:solidFill>
              </a:rPr>
              <a:t>Confucius</a:t>
            </a:r>
          </a:p>
        </p:txBody>
      </p:sp>
      <p:pic>
        <p:nvPicPr>
          <p:cNvPr id="246798" name="Picture 11" descr="File:Aziz efendi-muhammad alayhi s-salam.jpg">
            <a:hlinkClick r:id="rId6"/>
          </p:cNvPr>
          <p:cNvPicPr>
            <a:picLocks noChangeAspect="1" noChangeArrowheads="1"/>
          </p:cNvPicPr>
          <p:nvPr/>
        </p:nvPicPr>
        <p:blipFill>
          <a:blip r:embed="rId7" cstate="print"/>
          <a:srcRect/>
          <a:stretch>
            <a:fillRect/>
          </a:stretch>
        </p:blipFill>
        <p:spPr bwMode="auto">
          <a:xfrm>
            <a:off x="5000625" y="4643438"/>
            <a:ext cx="1517650" cy="1473200"/>
          </a:xfrm>
          <a:prstGeom prst="rect">
            <a:avLst/>
          </a:prstGeom>
          <a:noFill/>
          <a:ln w="9525">
            <a:noFill/>
            <a:miter lim="800000"/>
            <a:headEnd/>
            <a:tailEnd/>
          </a:ln>
        </p:spPr>
      </p:pic>
      <p:pic>
        <p:nvPicPr>
          <p:cNvPr id="246799" name="Picture 25"/>
          <p:cNvPicPr>
            <a:picLocks noChangeAspect="1" noChangeArrowheads="1"/>
          </p:cNvPicPr>
          <p:nvPr/>
        </p:nvPicPr>
        <p:blipFill>
          <a:blip r:embed="rId8" cstate="print"/>
          <a:srcRect/>
          <a:stretch>
            <a:fillRect/>
          </a:stretch>
        </p:blipFill>
        <p:spPr bwMode="auto">
          <a:xfrm>
            <a:off x="250825" y="4673600"/>
            <a:ext cx="1225550" cy="1851025"/>
          </a:xfrm>
          <a:prstGeom prst="rect">
            <a:avLst/>
          </a:prstGeom>
          <a:noFill/>
          <a:ln w="9525">
            <a:noFill/>
            <a:miter lim="800000"/>
            <a:headEnd/>
            <a:tailEnd/>
          </a:ln>
        </p:spPr>
      </p:pic>
      <p:pic>
        <p:nvPicPr>
          <p:cNvPr id="1026" name="Picture 2" descr="C:\_UC\_SUNDSCHOOL\bilder\jesus.jpg"/>
          <p:cNvPicPr>
            <a:picLocks noChangeAspect="1" noChangeArrowheads="1"/>
          </p:cNvPicPr>
          <p:nvPr/>
        </p:nvPicPr>
        <p:blipFill>
          <a:blip r:embed="rId9" cstate="print"/>
          <a:srcRect/>
          <a:stretch>
            <a:fillRect/>
          </a:stretch>
        </p:blipFill>
        <p:spPr bwMode="auto">
          <a:xfrm>
            <a:off x="3429000" y="4659095"/>
            <a:ext cx="1363663" cy="1589305"/>
          </a:xfrm>
          <a:prstGeom prst="rect">
            <a:avLst/>
          </a:prstGeom>
          <a:noFill/>
        </p:spPr>
      </p:pic>
      <p:sp>
        <p:nvSpPr>
          <p:cNvPr id="15" name="Curved Up Arrow 14"/>
          <p:cNvSpPr/>
          <p:nvPr/>
        </p:nvSpPr>
        <p:spPr bwMode="auto">
          <a:xfrm rot="20142587">
            <a:off x="632004" y="1763753"/>
            <a:ext cx="6464173" cy="2241006"/>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2800" b="1" i="0" u="none" strike="noStrike" cap="none" normalizeH="0" baseline="0" smtClean="0">
              <a:ln>
                <a:noFill/>
              </a:ln>
              <a:solidFill>
                <a:schemeClr val="tx1"/>
              </a:solidFill>
              <a:effectLst/>
              <a:latin typeface="Arial" charset="0"/>
            </a:endParaRPr>
          </a:p>
        </p:txBody>
      </p:sp>
      <p:sp>
        <p:nvSpPr>
          <p:cNvPr id="16" name="Text Box 15"/>
          <p:cNvSpPr txBox="1">
            <a:spLocks noChangeArrowheads="1"/>
          </p:cNvSpPr>
          <p:nvPr/>
        </p:nvSpPr>
        <p:spPr bwMode="auto">
          <a:xfrm>
            <a:off x="1752600" y="2300287"/>
            <a:ext cx="3276600" cy="519113"/>
          </a:xfrm>
          <a:prstGeom prst="rect">
            <a:avLst/>
          </a:prstGeom>
          <a:noFill/>
          <a:ln w="9525">
            <a:noFill/>
            <a:miter lim="800000"/>
            <a:headEnd/>
            <a:tailEnd/>
          </a:ln>
        </p:spPr>
        <p:txBody>
          <a:bodyPr>
            <a:spAutoFit/>
          </a:bodyPr>
          <a:lstStyle/>
          <a:p>
            <a:pPr algn="ctr" fontAlgn="base">
              <a:spcBef>
                <a:spcPct val="0"/>
              </a:spcBef>
              <a:spcAft>
                <a:spcPct val="0"/>
              </a:spcAft>
            </a:pPr>
            <a:r>
              <a:rPr lang="sv-SE" sz="2800" dirty="0" smtClean="0">
                <a:solidFill>
                  <a:schemeClr val="accent3"/>
                </a:solidFill>
              </a:rPr>
              <a:t>Spiritual </a:t>
            </a:r>
            <a:r>
              <a:rPr lang="sv-SE" sz="2800" dirty="0" err="1" smtClean="0">
                <a:solidFill>
                  <a:schemeClr val="accent3"/>
                </a:solidFill>
              </a:rPr>
              <a:t>Wind</a:t>
            </a:r>
            <a:endParaRPr lang="sv-SE" sz="2800" dirty="0" smtClean="0">
              <a:solidFill>
                <a:schemeClr val="accent3"/>
              </a:solidFill>
            </a:endParaRPr>
          </a:p>
        </p:txBody>
      </p:sp>
      <p:pic>
        <p:nvPicPr>
          <p:cNvPr id="17" name="Picture 2" descr="C:\_UC\_SUNDSCHOOL\bilder\1960_Blessing 2.jpg"/>
          <p:cNvPicPr>
            <a:picLocks noChangeAspect="1" noChangeArrowheads="1"/>
          </p:cNvPicPr>
          <p:nvPr/>
        </p:nvPicPr>
        <p:blipFill>
          <a:blip r:embed="rId10" cstate="print"/>
          <a:srcRect/>
          <a:stretch>
            <a:fillRect/>
          </a:stretch>
        </p:blipFill>
        <p:spPr bwMode="auto">
          <a:xfrm>
            <a:off x="7543800" y="1981200"/>
            <a:ext cx="685799" cy="866508"/>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2" cstate="print"/>
          <a:srcRect/>
          <a:stretch>
            <a:fillRect/>
          </a:stretch>
        </p:blipFill>
        <p:spPr bwMode="auto">
          <a:xfrm>
            <a:off x="1219201" y="714286"/>
            <a:ext cx="3429000" cy="1495514"/>
          </a:xfrm>
          <a:prstGeom prst="rect">
            <a:avLst/>
          </a:prstGeom>
          <a:noFill/>
          <a:ln w="9525">
            <a:noFill/>
            <a:miter lim="800000"/>
            <a:headEnd/>
            <a:tailEnd/>
          </a:ln>
        </p:spPr>
      </p:pic>
      <p:sp>
        <p:nvSpPr>
          <p:cNvPr id="3" name="TextBox 2"/>
          <p:cNvSpPr txBox="1"/>
          <p:nvPr/>
        </p:nvSpPr>
        <p:spPr>
          <a:xfrm>
            <a:off x="7817114" y="457200"/>
            <a:ext cx="814005" cy="646331"/>
          </a:xfrm>
          <a:prstGeom prst="rect">
            <a:avLst/>
          </a:prstGeom>
          <a:noFill/>
        </p:spPr>
        <p:txBody>
          <a:bodyPr wrap="none" rtlCol="0">
            <a:spAutoFit/>
          </a:bodyPr>
          <a:lstStyle/>
          <a:p>
            <a:pPr algn="ctr"/>
            <a:r>
              <a:rPr lang="sv-SE" dirty="0" smtClean="0">
                <a:solidFill>
                  <a:srgbClr val="00FF00"/>
                </a:solidFill>
              </a:rPr>
              <a:t>2006</a:t>
            </a:r>
          </a:p>
          <a:p>
            <a:pPr algn="ctr"/>
            <a:r>
              <a:rPr lang="sv-SE" dirty="0" smtClean="0">
                <a:solidFill>
                  <a:srgbClr val="00FF00"/>
                </a:solidFill>
              </a:rPr>
              <a:t>KOREA</a:t>
            </a:r>
            <a:endParaRPr lang="sv-SE" dirty="0">
              <a:solidFill>
                <a:srgbClr val="00FF00"/>
              </a:solidFill>
            </a:endParaRPr>
          </a:p>
        </p:txBody>
      </p:sp>
      <p:pic>
        <p:nvPicPr>
          <p:cNvPr id="65538" name="Picture 2"/>
          <p:cNvPicPr>
            <a:picLocks noChangeAspect="1" noChangeArrowheads="1"/>
          </p:cNvPicPr>
          <p:nvPr/>
        </p:nvPicPr>
        <p:blipFill>
          <a:blip r:embed="rId3" cstate="print"/>
          <a:srcRect/>
          <a:stretch>
            <a:fillRect/>
          </a:stretch>
        </p:blipFill>
        <p:spPr bwMode="auto">
          <a:xfrm>
            <a:off x="1752600" y="2819400"/>
            <a:ext cx="5657850" cy="3200400"/>
          </a:xfrm>
          <a:prstGeom prst="rect">
            <a:avLst/>
          </a:prstGeom>
          <a:noFill/>
          <a:ln w="9525">
            <a:noFill/>
            <a:miter lim="800000"/>
            <a:headEnd/>
            <a:tailEnd/>
          </a:ln>
        </p:spPr>
      </p:pic>
      <p:sp>
        <p:nvSpPr>
          <p:cNvPr id="5" name="TextBox 4"/>
          <p:cNvSpPr txBox="1"/>
          <p:nvPr/>
        </p:nvSpPr>
        <p:spPr>
          <a:xfrm>
            <a:off x="4724400" y="1563469"/>
            <a:ext cx="1476879" cy="646331"/>
          </a:xfrm>
          <a:prstGeom prst="rect">
            <a:avLst/>
          </a:prstGeom>
          <a:noFill/>
        </p:spPr>
        <p:txBody>
          <a:bodyPr wrap="none" rtlCol="0">
            <a:spAutoFit/>
          </a:bodyPr>
          <a:lstStyle/>
          <a:p>
            <a:r>
              <a:rPr lang="sv-SE" dirty="0" smtClean="0">
                <a:solidFill>
                  <a:srgbClr val="00FF00"/>
                </a:solidFill>
              </a:rPr>
              <a:t>Finnish </a:t>
            </a:r>
            <a:br>
              <a:rPr lang="sv-SE" dirty="0" smtClean="0">
                <a:solidFill>
                  <a:srgbClr val="00FF00"/>
                </a:solidFill>
              </a:rPr>
            </a:br>
            <a:r>
              <a:rPr lang="sv-SE" dirty="0" smtClean="0">
                <a:solidFill>
                  <a:srgbClr val="00FF00"/>
                </a:solidFill>
              </a:rPr>
              <a:t>- Royal design</a:t>
            </a:r>
            <a:endParaRPr lang="sv-SE" dirty="0">
              <a:solidFill>
                <a:srgbClr val="00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C:\_UC\2017\presentation Helsingfors apr 2017\002_8.jpg"/>
          <p:cNvPicPr>
            <a:picLocks noChangeAspect="1" noChangeArrowheads="1"/>
          </p:cNvPicPr>
          <p:nvPr/>
        </p:nvPicPr>
        <p:blipFill>
          <a:blip r:embed="rId2" cstate="print"/>
          <a:srcRect/>
          <a:stretch>
            <a:fillRect/>
          </a:stretch>
        </p:blipFill>
        <p:spPr bwMode="auto">
          <a:xfrm>
            <a:off x="2357567" y="2286000"/>
            <a:ext cx="4271833" cy="2811462"/>
          </a:xfrm>
          <a:prstGeom prst="rect">
            <a:avLst/>
          </a:prstGeom>
          <a:noFill/>
        </p:spPr>
      </p:pic>
      <p:sp>
        <p:nvSpPr>
          <p:cNvPr id="3" name="TextBox 2"/>
          <p:cNvSpPr txBox="1"/>
          <p:nvPr/>
        </p:nvSpPr>
        <p:spPr>
          <a:xfrm>
            <a:off x="7732350" y="457200"/>
            <a:ext cx="983538" cy="923330"/>
          </a:xfrm>
          <a:prstGeom prst="rect">
            <a:avLst/>
          </a:prstGeom>
          <a:noFill/>
        </p:spPr>
        <p:txBody>
          <a:bodyPr wrap="none" rtlCol="0">
            <a:spAutoFit/>
          </a:bodyPr>
          <a:lstStyle/>
          <a:p>
            <a:pPr algn="ctr"/>
            <a:r>
              <a:rPr lang="sv-SE" dirty="0" smtClean="0">
                <a:solidFill>
                  <a:srgbClr val="00FF00"/>
                </a:solidFill>
              </a:rPr>
              <a:t>2006</a:t>
            </a:r>
          </a:p>
          <a:p>
            <a:pPr algn="ctr"/>
            <a:r>
              <a:rPr lang="sv-SE" dirty="0" smtClean="0">
                <a:solidFill>
                  <a:srgbClr val="00FF00"/>
                </a:solidFill>
              </a:rPr>
              <a:t>Kyrkslätt</a:t>
            </a:r>
          </a:p>
          <a:p>
            <a:pPr algn="ctr"/>
            <a:r>
              <a:rPr lang="sv-SE" dirty="0" smtClean="0">
                <a:solidFill>
                  <a:srgbClr val="00FF00"/>
                </a:solidFill>
              </a:rPr>
              <a:t>Finland</a:t>
            </a:r>
            <a:endParaRPr lang="sv-SE" dirty="0">
              <a:solidFill>
                <a:srgbClr val="00FF00"/>
              </a:solidFill>
            </a:endParaRPr>
          </a:p>
        </p:txBody>
      </p:sp>
      <p:sp>
        <p:nvSpPr>
          <p:cNvPr id="4" name="TextBox 3"/>
          <p:cNvSpPr txBox="1"/>
          <p:nvPr/>
        </p:nvSpPr>
        <p:spPr>
          <a:xfrm>
            <a:off x="3999032" y="5257800"/>
            <a:ext cx="1143455" cy="369332"/>
          </a:xfrm>
          <a:prstGeom prst="rect">
            <a:avLst/>
          </a:prstGeom>
          <a:noFill/>
        </p:spPr>
        <p:txBody>
          <a:bodyPr wrap="none" rtlCol="0">
            <a:spAutoFit/>
          </a:bodyPr>
          <a:lstStyle/>
          <a:p>
            <a:pPr algn="ctr"/>
            <a:r>
              <a:rPr lang="sv-SE" dirty="0" smtClean="0">
                <a:solidFill>
                  <a:srgbClr val="00FF00"/>
                </a:solidFill>
              </a:rPr>
              <a:t>My </a:t>
            </a:r>
            <a:r>
              <a:rPr lang="sv-SE" dirty="0" err="1" smtClean="0">
                <a:solidFill>
                  <a:srgbClr val="00FF00"/>
                </a:solidFill>
              </a:rPr>
              <a:t>Family</a:t>
            </a:r>
            <a:endParaRPr lang="sv-SE" dirty="0">
              <a:solidFill>
                <a:srgbClr val="00FF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46314" y="457200"/>
            <a:ext cx="1309974" cy="369332"/>
          </a:xfrm>
          <a:prstGeom prst="rect">
            <a:avLst/>
          </a:prstGeom>
          <a:noFill/>
        </p:spPr>
        <p:txBody>
          <a:bodyPr wrap="none" rtlCol="0">
            <a:spAutoFit/>
          </a:bodyPr>
          <a:lstStyle/>
          <a:p>
            <a:pPr algn="ctr"/>
            <a:r>
              <a:rPr lang="sv-SE" dirty="0" smtClean="0">
                <a:solidFill>
                  <a:srgbClr val="00FF00"/>
                </a:solidFill>
              </a:rPr>
              <a:t>2008-online</a:t>
            </a:r>
          </a:p>
        </p:txBody>
      </p:sp>
      <p:pic>
        <p:nvPicPr>
          <p:cNvPr id="62466" name="Picture 2"/>
          <p:cNvPicPr>
            <a:picLocks noChangeAspect="1" noChangeArrowheads="1"/>
          </p:cNvPicPr>
          <p:nvPr/>
        </p:nvPicPr>
        <p:blipFill>
          <a:blip r:embed="rId2" cstate="print"/>
          <a:srcRect/>
          <a:stretch>
            <a:fillRect/>
          </a:stretch>
        </p:blipFill>
        <p:spPr bwMode="auto">
          <a:xfrm>
            <a:off x="3033712" y="609600"/>
            <a:ext cx="2986088" cy="3382346"/>
          </a:xfrm>
          <a:prstGeom prst="rect">
            <a:avLst/>
          </a:prstGeom>
          <a:noFill/>
          <a:ln w="9525">
            <a:noFill/>
            <a:miter lim="800000"/>
            <a:headEnd/>
            <a:tailEnd/>
          </a:ln>
        </p:spPr>
      </p:pic>
      <p:sp>
        <p:nvSpPr>
          <p:cNvPr id="5" name="TextBox 4"/>
          <p:cNvSpPr txBox="1"/>
          <p:nvPr/>
        </p:nvSpPr>
        <p:spPr>
          <a:xfrm>
            <a:off x="228600" y="4191000"/>
            <a:ext cx="8697381" cy="2585323"/>
          </a:xfrm>
          <a:prstGeom prst="rect">
            <a:avLst/>
          </a:prstGeom>
          <a:noFill/>
        </p:spPr>
        <p:txBody>
          <a:bodyPr wrap="none" rtlCol="0">
            <a:spAutoFit/>
          </a:bodyPr>
          <a:lstStyle/>
          <a:p>
            <a:r>
              <a:rPr lang="en-US" b="1" dirty="0">
                <a:solidFill>
                  <a:srgbClr val="00FF00"/>
                </a:solidFill>
              </a:rPr>
              <a:t>Ms. </a:t>
            </a:r>
            <a:r>
              <a:rPr lang="en-US" b="1" dirty="0" err="1">
                <a:solidFill>
                  <a:srgbClr val="00FF00"/>
                </a:solidFill>
              </a:rPr>
              <a:t>Eun</a:t>
            </a:r>
            <a:r>
              <a:rPr lang="en-US" b="1" dirty="0">
                <a:solidFill>
                  <a:srgbClr val="00FF00"/>
                </a:solidFill>
              </a:rPr>
              <a:t> </a:t>
            </a:r>
            <a:r>
              <a:rPr lang="en-US" b="1" dirty="0" err="1">
                <a:solidFill>
                  <a:srgbClr val="00FF00"/>
                </a:solidFill>
              </a:rPr>
              <a:t>Ju</a:t>
            </a:r>
            <a:r>
              <a:rPr lang="en-US" b="1" dirty="0">
                <a:solidFill>
                  <a:srgbClr val="00FF00"/>
                </a:solidFill>
              </a:rPr>
              <a:t> Pak</a:t>
            </a:r>
            <a:r>
              <a:rPr lang="en-US" dirty="0">
                <a:solidFill>
                  <a:srgbClr val="00FF00"/>
                </a:solidFill>
              </a:rPr>
              <a:t>, the president of </a:t>
            </a:r>
            <a:r>
              <a:rPr lang="en-US" dirty="0" err="1">
                <a:solidFill>
                  <a:srgbClr val="00FF00"/>
                </a:solidFill>
              </a:rPr>
              <a:t>Gimm</a:t>
            </a:r>
            <a:r>
              <a:rPr lang="en-US" dirty="0">
                <a:solidFill>
                  <a:srgbClr val="00FF00"/>
                </a:solidFill>
              </a:rPr>
              <a:t> Young Publishers, </a:t>
            </a:r>
            <a:r>
              <a:rPr lang="en-US" dirty="0" smtClean="0">
                <a:solidFill>
                  <a:srgbClr val="00FF00"/>
                </a:solidFill>
              </a:rPr>
              <a:t/>
            </a:r>
            <a:br>
              <a:rPr lang="en-US" dirty="0" smtClean="0">
                <a:solidFill>
                  <a:srgbClr val="00FF00"/>
                </a:solidFill>
              </a:rPr>
            </a:br>
            <a:r>
              <a:rPr lang="en-US" dirty="0" smtClean="0">
                <a:solidFill>
                  <a:srgbClr val="00FF00"/>
                </a:solidFill>
              </a:rPr>
              <a:t>had </a:t>
            </a:r>
            <a:r>
              <a:rPr lang="en-US" dirty="0">
                <a:solidFill>
                  <a:srgbClr val="00FF00"/>
                </a:solidFill>
              </a:rPr>
              <a:t>worked hard to produce True Father's autobiography. </a:t>
            </a:r>
            <a:r>
              <a:rPr lang="en-US" dirty="0" smtClean="0">
                <a:solidFill>
                  <a:srgbClr val="00FF00"/>
                </a:solidFill>
              </a:rPr>
              <a:t/>
            </a:r>
            <a:br>
              <a:rPr lang="en-US" dirty="0" smtClean="0">
                <a:solidFill>
                  <a:srgbClr val="00FF00"/>
                </a:solidFill>
              </a:rPr>
            </a:br>
            <a:r>
              <a:rPr lang="en-US" dirty="0" smtClean="0">
                <a:solidFill>
                  <a:srgbClr val="00FF00"/>
                </a:solidFill>
              </a:rPr>
              <a:t>I </a:t>
            </a:r>
            <a:r>
              <a:rPr lang="en-US" dirty="0">
                <a:solidFill>
                  <a:srgbClr val="00FF00"/>
                </a:solidFill>
              </a:rPr>
              <a:t>met with her for lunch around one month ago. </a:t>
            </a:r>
            <a:endParaRPr lang="en-US" dirty="0" smtClean="0">
              <a:solidFill>
                <a:srgbClr val="00FF00"/>
              </a:solidFill>
            </a:endParaRPr>
          </a:p>
          <a:p>
            <a:r>
              <a:rPr lang="en-US" dirty="0" smtClean="0">
                <a:solidFill>
                  <a:srgbClr val="00FF00"/>
                </a:solidFill>
              </a:rPr>
              <a:t/>
            </a:r>
            <a:br>
              <a:rPr lang="en-US" dirty="0" smtClean="0">
                <a:solidFill>
                  <a:srgbClr val="00FF00"/>
                </a:solidFill>
              </a:rPr>
            </a:br>
            <a:r>
              <a:rPr lang="en-US" dirty="0" smtClean="0">
                <a:solidFill>
                  <a:srgbClr val="00FF00"/>
                </a:solidFill>
              </a:rPr>
              <a:t>She </a:t>
            </a:r>
            <a:r>
              <a:rPr lang="en-US" dirty="0">
                <a:solidFill>
                  <a:srgbClr val="00FF00"/>
                </a:solidFill>
              </a:rPr>
              <a:t>told me that she received a lot of opposition because of the autobiography project. </a:t>
            </a:r>
            <a:r>
              <a:rPr lang="en-US" dirty="0" smtClean="0">
                <a:solidFill>
                  <a:srgbClr val="00FF00"/>
                </a:solidFill>
              </a:rPr>
              <a:t/>
            </a:r>
            <a:br>
              <a:rPr lang="en-US" dirty="0" smtClean="0">
                <a:solidFill>
                  <a:srgbClr val="00FF00"/>
                </a:solidFill>
              </a:rPr>
            </a:br>
            <a:r>
              <a:rPr lang="en-US" dirty="0" smtClean="0">
                <a:solidFill>
                  <a:srgbClr val="00FF00"/>
                </a:solidFill>
              </a:rPr>
              <a:t>While </a:t>
            </a:r>
            <a:r>
              <a:rPr lang="en-US" dirty="0">
                <a:solidFill>
                  <a:srgbClr val="00FF00"/>
                </a:solidFill>
              </a:rPr>
              <a:t>she was preparing to publish the book, the editor-in-chief who had worked with her </a:t>
            </a:r>
            <a:r>
              <a:rPr lang="en-US" dirty="0" smtClean="0">
                <a:solidFill>
                  <a:srgbClr val="00FF00"/>
                </a:solidFill>
              </a:rPr>
              <a:t/>
            </a:r>
            <a:br>
              <a:rPr lang="en-US" dirty="0" smtClean="0">
                <a:solidFill>
                  <a:srgbClr val="00FF00"/>
                </a:solidFill>
              </a:rPr>
            </a:br>
            <a:r>
              <a:rPr lang="en-US" dirty="0" smtClean="0">
                <a:solidFill>
                  <a:srgbClr val="00FF00"/>
                </a:solidFill>
              </a:rPr>
              <a:t>at </a:t>
            </a:r>
            <a:r>
              <a:rPr lang="en-US" dirty="0" err="1">
                <a:solidFill>
                  <a:srgbClr val="00FF00"/>
                </a:solidFill>
              </a:rPr>
              <a:t>Gimm</a:t>
            </a:r>
            <a:r>
              <a:rPr lang="en-US" dirty="0">
                <a:solidFill>
                  <a:srgbClr val="00FF00"/>
                </a:solidFill>
              </a:rPr>
              <a:t> Young Publishers for decades suddenly said that he was quitting. </a:t>
            </a:r>
            <a:endParaRPr lang="en-US" dirty="0" smtClean="0">
              <a:solidFill>
                <a:srgbClr val="00FF00"/>
              </a:solidFill>
            </a:endParaRPr>
          </a:p>
          <a:p>
            <a:r>
              <a:rPr lang="en-US" dirty="0" smtClean="0">
                <a:solidFill>
                  <a:srgbClr val="00FF00"/>
                </a:solidFill>
              </a:rPr>
              <a:t>Ms</a:t>
            </a:r>
            <a:r>
              <a:rPr lang="en-US" dirty="0">
                <a:solidFill>
                  <a:srgbClr val="00FF00"/>
                </a:solidFill>
              </a:rPr>
              <a:t>. Pak was so shocked. She asked him why he was quitting and he said that he could not </a:t>
            </a:r>
            <a:endParaRPr lang="en-US" dirty="0" smtClean="0">
              <a:solidFill>
                <a:srgbClr val="00FF00"/>
              </a:solidFill>
            </a:endParaRPr>
          </a:p>
          <a:p>
            <a:r>
              <a:rPr lang="en-US" dirty="0" smtClean="0">
                <a:solidFill>
                  <a:srgbClr val="00FF00"/>
                </a:solidFill>
              </a:rPr>
              <a:t>publish </a:t>
            </a:r>
            <a:r>
              <a:rPr lang="en-US" dirty="0">
                <a:solidFill>
                  <a:srgbClr val="00FF00"/>
                </a:solidFill>
              </a:rPr>
              <a:t>Rev. Sun </a:t>
            </a:r>
            <a:r>
              <a:rPr lang="en-US" dirty="0" err="1">
                <a:solidFill>
                  <a:srgbClr val="00FF00"/>
                </a:solidFill>
              </a:rPr>
              <a:t>Myung</a:t>
            </a:r>
            <a:r>
              <a:rPr lang="en-US" dirty="0">
                <a:solidFill>
                  <a:srgbClr val="00FF00"/>
                </a:solidFill>
              </a:rPr>
              <a:t> Moon's book as a Christian</a:t>
            </a:r>
            <a:r>
              <a:rPr lang="en-US" dirty="0" smtClean="0">
                <a:solidFill>
                  <a:srgbClr val="00FF00"/>
                </a:solidFill>
              </a:rPr>
              <a:t>.</a:t>
            </a:r>
            <a:endParaRPr lang="en-US" dirty="0">
              <a:solidFill>
                <a:srgbClr val="00FF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6" descr="Rev. Sun Myung Moon"/>
          <p:cNvPicPr>
            <a:picLocks noChangeAspect="1" noChangeArrowheads="1"/>
          </p:cNvPicPr>
          <p:nvPr/>
        </p:nvPicPr>
        <p:blipFill>
          <a:blip r:embed="rId3" cstate="print"/>
          <a:srcRect/>
          <a:stretch>
            <a:fillRect/>
          </a:stretch>
        </p:blipFill>
        <p:spPr bwMode="auto">
          <a:xfrm>
            <a:off x="7164388" y="476250"/>
            <a:ext cx="1466850" cy="2524125"/>
          </a:xfrm>
          <a:prstGeom prst="rect">
            <a:avLst/>
          </a:prstGeom>
          <a:noFill/>
          <a:ln w="9525">
            <a:noFill/>
            <a:miter lim="800000"/>
            <a:headEnd/>
            <a:tailEnd/>
          </a:ln>
        </p:spPr>
      </p:pic>
      <p:pic>
        <p:nvPicPr>
          <p:cNvPr id="117763" name="Picture 17" descr="jesus_bvalerius"/>
          <p:cNvPicPr>
            <a:picLocks noChangeAspect="1" noChangeArrowheads="1"/>
          </p:cNvPicPr>
          <p:nvPr/>
        </p:nvPicPr>
        <p:blipFill>
          <a:blip r:embed="rId4" cstate="print"/>
          <a:srcRect/>
          <a:stretch>
            <a:fillRect/>
          </a:stretch>
        </p:blipFill>
        <p:spPr bwMode="auto">
          <a:xfrm>
            <a:off x="7092950" y="4149725"/>
            <a:ext cx="1666875" cy="2209800"/>
          </a:xfrm>
          <a:prstGeom prst="rect">
            <a:avLst/>
          </a:prstGeom>
          <a:noFill/>
          <a:ln w="9525">
            <a:noFill/>
            <a:miter lim="800000"/>
            <a:headEnd/>
            <a:tailEnd/>
          </a:ln>
        </p:spPr>
      </p:pic>
      <p:pic>
        <p:nvPicPr>
          <p:cNvPr id="117764" name="Picture 2"/>
          <p:cNvPicPr>
            <a:picLocks noChangeAspect="1" noChangeArrowheads="1"/>
          </p:cNvPicPr>
          <p:nvPr/>
        </p:nvPicPr>
        <p:blipFill>
          <a:blip r:embed="rId5" cstate="print"/>
          <a:srcRect/>
          <a:stretch>
            <a:fillRect/>
          </a:stretch>
        </p:blipFill>
        <p:spPr bwMode="auto">
          <a:xfrm>
            <a:off x="1371600" y="1773239"/>
            <a:ext cx="4970312" cy="3332162"/>
          </a:xfrm>
          <a:prstGeom prst="rect">
            <a:avLst/>
          </a:prstGeom>
          <a:noFill/>
          <a:ln w="9525">
            <a:noFill/>
            <a:miter lim="800000"/>
            <a:headEnd/>
            <a:tailEnd/>
          </a:ln>
        </p:spPr>
      </p:pic>
      <p:sp>
        <p:nvSpPr>
          <p:cNvPr id="117766" name="TextBox 8"/>
          <p:cNvSpPr txBox="1">
            <a:spLocks noChangeArrowheads="1"/>
          </p:cNvSpPr>
          <p:nvPr/>
        </p:nvSpPr>
        <p:spPr bwMode="auto">
          <a:xfrm>
            <a:off x="1399521" y="5221288"/>
            <a:ext cx="4849533" cy="923330"/>
          </a:xfrm>
          <a:prstGeom prst="rect">
            <a:avLst/>
          </a:prstGeom>
          <a:noFill/>
          <a:ln w="9525">
            <a:noFill/>
            <a:miter lim="800000"/>
            <a:headEnd/>
            <a:tailEnd/>
          </a:ln>
        </p:spPr>
        <p:txBody>
          <a:bodyPr wrap="none">
            <a:spAutoFit/>
          </a:bodyPr>
          <a:lstStyle/>
          <a:p>
            <a:pPr algn="ctr"/>
            <a:r>
              <a:rPr lang="en-US" u="none" dirty="0">
                <a:solidFill>
                  <a:srgbClr val="CC00CC"/>
                </a:solidFill>
              </a:rPr>
              <a:t>Transfer of Mission as </a:t>
            </a:r>
            <a:r>
              <a:rPr lang="en-US" b="1" u="none" dirty="0">
                <a:solidFill>
                  <a:srgbClr val="CC00CC"/>
                </a:solidFill>
              </a:rPr>
              <a:t>Lord of the Second Advent </a:t>
            </a:r>
          </a:p>
          <a:p>
            <a:pPr algn="ctr"/>
            <a:r>
              <a:rPr lang="en-US" b="1" u="none" dirty="0">
                <a:solidFill>
                  <a:srgbClr val="CC00CC"/>
                </a:solidFill>
              </a:rPr>
              <a:t>Messiah </a:t>
            </a:r>
            <a:r>
              <a:rPr lang="en-US" b="1" u="none" dirty="0" smtClean="0">
                <a:solidFill>
                  <a:srgbClr val="CC00CC"/>
                </a:solidFill>
              </a:rPr>
              <a:t>– Christ</a:t>
            </a:r>
          </a:p>
          <a:p>
            <a:pPr algn="ctr"/>
            <a:r>
              <a:rPr lang="en-US" dirty="0" smtClean="0">
                <a:solidFill>
                  <a:srgbClr val="CC00CC"/>
                </a:solidFill>
              </a:rPr>
              <a:t>1935</a:t>
            </a:r>
            <a:endParaRPr lang="en-US" u="none" dirty="0">
              <a:solidFill>
                <a:srgbClr val="CC00CC"/>
              </a:solidFill>
            </a:endParaRPr>
          </a:p>
        </p:txBody>
      </p:sp>
      <p:sp>
        <p:nvSpPr>
          <p:cNvPr id="7" name="Up Arrow 6"/>
          <p:cNvSpPr/>
          <p:nvPr/>
        </p:nvSpPr>
        <p:spPr>
          <a:xfrm>
            <a:off x="7772400" y="3200400"/>
            <a:ext cx="304800" cy="838200"/>
          </a:xfrm>
          <a:prstGeom prst="upArrow">
            <a:avLst/>
          </a:prstGeom>
          <a:solidFill>
            <a:schemeClr val="accent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Box 8"/>
          <p:cNvSpPr txBox="1">
            <a:spLocks noChangeArrowheads="1"/>
          </p:cNvSpPr>
          <p:nvPr/>
        </p:nvSpPr>
        <p:spPr bwMode="auto">
          <a:xfrm>
            <a:off x="6934200" y="3440668"/>
            <a:ext cx="1781257" cy="369332"/>
          </a:xfrm>
          <a:prstGeom prst="rect">
            <a:avLst/>
          </a:prstGeom>
          <a:noFill/>
          <a:ln w="9525">
            <a:noFill/>
            <a:miter lim="800000"/>
            <a:headEnd/>
            <a:tailEnd/>
          </a:ln>
        </p:spPr>
        <p:txBody>
          <a:bodyPr wrap="none">
            <a:spAutoFit/>
          </a:bodyPr>
          <a:lstStyle/>
          <a:p>
            <a:r>
              <a:rPr lang="en-US" dirty="0">
                <a:solidFill>
                  <a:srgbClr val="CC00CC"/>
                </a:solidFill>
              </a:rPr>
              <a:t>17 </a:t>
            </a:r>
            <a:r>
              <a:rPr lang="en-US" dirty="0" err="1">
                <a:solidFill>
                  <a:srgbClr val="CC00CC"/>
                </a:solidFill>
              </a:rPr>
              <a:t>april</a:t>
            </a:r>
            <a:r>
              <a:rPr lang="en-US" dirty="0">
                <a:solidFill>
                  <a:srgbClr val="CC00CC"/>
                </a:solidFill>
              </a:rPr>
              <a:t>  </a:t>
            </a:r>
            <a:r>
              <a:rPr lang="en-US" dirty="0" smtClean="0">
                <a:solidFill>
                  <a:srgbClr val="CC00CC"/>
                </a:solidFill>
              </a:rPr>
              <a:t>      1935</a:t>
            </a:r>
            <a:endParaRPr lang="en-US" dirty="0">
              <a:solidFill>
                <a:srgbClr val="CC00CC"/>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46314" y="457200"/>
            <a:ext cx="1309974" cy="369332"/>
          </a:xfrm>
          <a:prstGeom prst="rect">
            <a:avLst/>
          </a:prstGeom>
          <a:noFill/>
        </p:spPr>
        <p:txBody>
          <a:bodyPr wrap="none" rtlCol="0">
            <a:spAutoFit/>
          </a:bodyPr>
          <a:lstStyle/>
          <a:p>
            <a:pPr algn="ctr"/>
            <a:r>
              <a:rPr lang="sv-SE" dirty="0" smtClean="0">
                <a:solidFill>
                  <a:srgbClr val="00FF00"/>
                </a:solidFill>
              </a:rPr>
              <a:t>2008-online</a:t>
            </a:r>
          </a:p>
        </p:txBody>
      </p:sp>
      <p:pic>
        <p:nvPicPr>
          <p:cNvPr id="62466" name="Picture 2"/>
          <p:cNvPicPr>
            <a:picLocks noChangeAspect="1" noChangeArrowheads="1"/>
          </p:cNvPicPr>
          <p:nvPr/>
        </p:nvPicPr>
        <p:blipFill>
          <a:blip r:embed="rId2" cstate="print"/>
          <a:srcRect/>
          <a:stretch>
            <a:fillRect/>
          </a:stretch>
        </p:blipFill>
        <p:spPr bwMode="auto">
          <a:xfrm>
            <a:off x="7239000" y="914400"/>
            <a:ext cx="1447800" cy="1639925"/>
          </a:xfrm>
          <a:prstGeom prst="rect">
            <a:avLst/>
          </a:prstGeom>
          <a:noFill/>
          <a:ln w="9525">
            <a:noFill/>
            <a:miter lim="800000"/>
            <a:headEnd/>
            <a:tailEnd/>
          </a:ln>
        </p:spPr>
      </p:pic>
      <p:sp>
        <p:nvSpPr>
          <p:cNvPr id="5" name="TextBox 4"/>
          <p:cNvSpPr txBox="1"/>
          <p:nvPr/>
        </p:nvSpPr>
        <p:spPr>
          <a:xfrm>
            <a:off x="228600" y="3510677"/>
            <a:ext cx="8804911" cy="2585323"/>
          </a:xfrm>
          <a:prstGeom prst="rect">
            <a:avLst/>
          </a:prstGeom>
          <a:noFill/>
        </p:spPr>
        <p:txBody>
          <a:bodyPr wrap="none" rtlCol="0">
            <a:spAutoFit/>
          </a:bodyPr>
          <a:lstStyle/>
          <a:p>
            <a:endParaRPr lang="en-US" dirty="0" smtClean="0">
              <a:solidFill>
                <a:srgbClr val="00FF00"/>
              </a:solidFill>
            </a:endParaRPr>
          </a:p>
          <a:p>
            <a:r>
              <a:rPr lang="en-US" dirty="0" smtClean="0">
                <a:solidFill>
                  <a:srgbClr val="00FF00"/>
                </a:solidFill>
              </a:rPr>
              <a:t>Ms</a:t>
            </a:r>
            <a:r>
              <a:rPr lang="en-US" dirty="0">
                <a:solidFill>
                  <a:srgbClr val="00FF00"/>
                </a:solidFill>
              </a:rPr>
              <a:t>. Pak is a faithful Buddhist. </a:t>
            </a:r>
            <a:r>
              <a:rPr lang="en-US" u="sng" dirty="0">
                <a:solidFill>
                  <a:srgbClr val="00FF00"/>
                </a:solidFill>
              </a:rPr>
              <a:t>She wakes up early every day and offers 108 bows, </a:t>
            </a:r>
            <a:endParaRPr lang="en-US" u="sng" dirty="0" smtClean="0">
              <a:solidFill>
                <a:srgbClr val="00FF00"/>
              </a:solidFill>
            </a:endParaRPr>
          </a:p>
          <a:p>
            <a:r>
              <a:rPr lang="en-US" u="sng" dirty="0" smtClean="0">
                <a:solidFill>
                  <a:srgbClr val="00FF00"/>
                </a:solidFill>
              </a:rPr>
              <a:t>recites </a:t>
            </a:r>
            <a:r>
              <a:rPr lang="en-US" u="sng" dirty="0">
                <a:solidFill>
                  <a:srgbClr val="00FF00"/>
                </a:solidFill>
              </a:rPr>
              <a:t>the </a:t>
            </a:r>
            <a:r>
              <a:rPr lang="en-US" i="1" u="sng" dirty="0" err="1">
                <a:solidFill>
                  <a:srgbClr val="00FF00"/>
                </a:solidFill>
              </a:rPr>
              <a:t>Geum</a:t>
            </a:r>
            <a:r>
              <a:rPr lang="en-US" i="1" u="sng" dirty="0">
                <a:solidFill>
                  <a:srgbClr val="00FF00"/>
                </a:solidFill>
              </a:rPr>
              <a:t> Gang </a:t>
            </a:r>
            <a:r>
              <a:rPr lang="en-US" i="1" u="sng" dirty="0" err="1">
                <a:solidFill>
                  <a:srgbClr val="00FF00"/>
                </a:solidFill>
              </a:rPr>
              <a:t>Gyeong</a:t>
            </a:r>
            <a:r>
              <a:rPr lang="en-US" i="1" u="sng" dirty="0">
                <a:solidFill>
                  <a:srgbClr val="00FF00"/>
                </a:solidFill>
              </a:rPr>
              <a:t> </a:t>
            </a:r>
            <a:r>
              <a:rPr lang="en-US" u="sng" dirty="0">
                <a:solidFill>
                  <a:srgbClr val="00FF00"/>
                </a:solidFill>
              </a:rPr>
              <a:t>and offers a lot of devotion in front of Buddha</a:t>
            </a:r>
            <a:r>
              <a:rPr lang="en-US" dirty="0">
                <a:solidFill>
                  <a:srgbClr val="00FF00"/>
                </a:solidFill>
              </a:rPr>
              <a:t>. </a:t>
            </a:r>
            <a:endParaRPr lang="en-US" dirty="0" smtClean="0">
              <a:solidFill>
                <a:srgbClr val="00FF00"/>
              </a:solidFill>
            </a:endParaRPr>
          </a:p>
          <a:p>
            <a:endParaRPr lang="en-US" dirty="0" smtClean="0">
              <a:solidFill>
                <a:schemeClr val="bg1"/>
              </a:solidFill>
            </a:endParaRPr>
          </a:p>
          <a:p>
            <a:r>
              <a:rPr lang="en-US" u="sng" dirty="0" smtClean="0">
                <a:solidFill>
                  <a:schemeClr val="bg1"/>
                </a:solidFill>
              </a:rPr>
              <a:t>One </a:t>
            </a:r>
            <a:r>
              <a:rPr lang="en-US" u="sng" dirty="0">
                <a:solidFill>
                  <a:schemeClr val="bg1"/>
                </a:solidFill>
              </a:rPr>
              <a:t>day, Buddha visited her in her prayers and told her that she should publish </a:t>
            </a:r>
            <a:r>
              <a:rPr lang="en-US" u="sng" dirty="0" smtClean="0">
                <a:solidFill>
                  <a:schemeClr val="bg1"/>
                </a:solidFill>
              </a:rPr>
              <a:t/>
            </a:r>
            <a:br>
              <a:rPr lang="en-US" u="sng" dirty="0" smtClean="0">
                <a:solidFill>
                  <a:schemeClr val="bg1"/>
                </a:solidFill>
              </a:rPr>
            </a:br>
            <a:r>
              <a:rPr lang="en-US" u="sng" dirty="0" smtClean="0">
                <a:solidFill>
                  <a:schemeClr val="bg1"/>
                </a:solidFill>
              </a:rPr>
              <a:t>Rev</a:t>
            </a:r>
            <a:r>
              <a:rPr lang="en-US" u="sng" dirty="0">
                <a:solidFill>
                  <a:schemeClr val="bg1"/>
                </a:solidFill>
              </a:rPr>
              <a:t>. Sun </a:t>
            </a:r>
            <a:r>
              <a:rPr lang="en-US" u="sng" dirty="0" err="1">
                <a:solidFill>
                  <a:schemeClr val="bg1"/>
                </a:solidFill>
              </a:rPr>
              <a:t>Myung</a:t>
            </a:r>
            <a:r>
              <a:rPr lang="en-US" u="sng" dirty="0">
                <a:solidFill>
                  <a:schemeClr val="bg1"/>
                </a:solidFill>
              </a:rPr>
              <a:t> Moon's book</a:t>
            </a:r>
            <a:r>
              <a:rPr lang="en-US" dirty="0" smtClean="0">
                <a:solidFill>
                  <a:schemeClr val="bg1"/>
                </a:solidFill>
              </a:rPr>
              <a:t>.</a:t>
            </a:r>
          </a:p>
          <a:p>
            <a:r>
              <a:rPr lang="en-US" dirty="0" smtClean="0">
                <a:solidFill>
                  <a:schemeClr val="bg1"/>
                </a:solidFill>
              </a:rPr>
              <a:t> </a:t>
            </a:r>
            <a:br>
              <a:rPr lang="en-US" dirty="0" smtClean="0">
                <a:solidFill>
                  <a:schemeClr val="bg1"/>
                </a:solidFill>
              </a:rPr>
            </a:br>
            <a:r>
              <a:rPr lang="en-US" dirty="0" smtClean="0">
                <a:solidFill>
                  <a:srgbClr val="00FF00"/>
                </a:solidFill>
              </a:rPr>
              <a:t>Through </a:t>
            </a:r>
            <a:r>
              <a:rPr lang="en-US" dirty="0">
                <a:solidFill>
                  <a:srgbClr val="00FF00"/>
                </a:solidFill>
              </a:rPr>
              <a:t>this kind of spiritual experience, she determined to publish Father's autobiography </a:t>
            </a:r>
            <a:r>
              <a:rPr lang="en-US" dirty="0" smtClean="0">
                <a:solidFill>
                  <a:srgbClr val="00FF00"/>
                </a:solidFill>
              </a:rPr>
              <a:t/>
            </a:r>
            <a:br>
              <a:rPr lang="en-US" dirty="0" smtClean="0">
                <a:solidFill>
                  <a:srgbClr val="00FF00"/>
                </a:solidFill>
              </a:rPr>
            </a:br>
            <a:r>
              <a:rPr lang="en-US" dirty="0" smtClean="0">
                <a:solidFill>
                  <a:srgbClr val="00FF00"/>
                </a:solidFill>
              </a:rPr>
              <a:t>and </a:t>
            </a:r>
            <a:r>
              <a:rPr lang="en-US" dirty="0">
                <a:solidFill>
                  <a:srgbClr val="00FF00"/>
                </a:solidFill>
              </a:rPr>
              <a:t>was able to overcome all types of opposition she </a:t>
            </a:r>
            <a:r>
              <a:rPr lang="en-US" dirty="0" smtClean="0">
                <a:solidFill>
                  <a:srgbClr val="00FF00"/>
                </a:solidFill>
              </a:rPr>
              <a:t>received.   /</a:t>
            </a:r>
            <a:r>
              <a:rPr lang="en-US" dirty="0" err="1" smtClean="0">
                <a:solidFill>
                  <a:srgbClr val="00FF00"/>
                </a:solidFill>
              </a:rPr>
              <a:t>Hyung</a:t>
            </a:r>
            <a:r>
              <a:rPr lang="en-US" dirty="0" smtClean="0">
                <a:solidFill>
                  <a:srgbClr val="00FF00"/>
                </a:solidFill>
              </a:rPr>
              <a:t> Jin Moon, 2010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11003" y="457200"/>
            <a:ext cx="2180597" cy="923330"/>
          </a:xfrm>
          <a:prstGeom prst="rect">
            <a:avLst/>
          </a:prstGeom>
          <a:noFill/>
        </p:spPr>
        <p:txBody>
          <a:bodyPr wrap="none" rtlCol="0">
            <a:spAutoFit/>
          </a:bodyPr>
          <a:lstStyle/>
          <a:p>
            <a:pPr algn="ctr"/>
            <a:r>
              <a:rPr lang="sv-SE" dirty="0" smtClean="0">
                <a:solidFill>
                  <a:srgbClr val="00FF00"/>
                </a:solidFill>
              </a:rPr>
              <a:t>2008-2009</a:t>
            </a:r>
          </a:p>
          <a:p>
            <a:pPr algn="ctr"/>
            <a:r>
              <a:rPr lang="sv-SE" dirty="0" err="1" smtClean="0">
                <a:solidFill>
                  <a:srgbClr val="00FF00"/>
                </a:solidFill>
              </a:rPr>
              <a:t>Team-KOREA</a:t>
            </a:r>
            <a:endParaRPr lang="sv-SE" dirty="0" smtClean="0">
              <a:solidFill>
                <a:srgbClr val="00FF00"/>
              </a:solidFill>
            </a:endParaRPr>
          </a:p>
          <a:p>
            <a:pPr algn="ctr"/>
            <a:r>
              <a:rPr lang="sv-SE" dirty="0" err="1" smtClean="0">
                <a:solidFill>
                  <a:schemeClr val="bg1"/>
                </a:solidFill>
              </a:rPr>
              <a:t>Cheon</a:t>
            </a:r>
            <a:r>
              <a:rPr lang="sv-SE" dirty="0" smtClean="0">
                <a:solidFill>
                  <a:schemeClr val="bg1"/>
                </a:solidFill>
              </a:rPr>
              <a:t> </a:t>
            </a:r>
            <a:r>
              <a:rPr lang="sv-SE" dirty="0" err="1" smtClean="0">
                <a:solidFill>
                  <a:schemeClr val="bg1"/>
                </a:solidFill>
              </a:rPr>
              <a:t>Seong</a:t>
            </a:r>
            <a:r>
              <a:rPr lang="sv-SE" dirty="0" smtClean="0">
                <a:solidFill>
                  <a:schemeClr val="bg1"/>
                </a:solidFill>
              </a:rPr>
              <a:t> </a:t>
            </a:r>
            <a:r>
              <a:rPr lang="sv-SE" dirty="0" err="1" smtClean="0">
                <a:solidFill>
                  <a:schemeClr val="bg1"/>
                </a:solidFill>
              </a:rPr>
              <a:t>Gyeong</a:t>
            </a:r>
            <a:endParaRPr lang="sv-SE" dirty="0">
              <a:solidFill>
                <a:schemeClr val="bg1"/>
              </a:solidFill>
            </a:endParaRPr>
          </a:p>
        </p:txBody>
      </p:sp>
      <p:pic>
        <p:nvPicPr>
          <p:cNvPr id="62465" name="Picture 1" descr="C:\_UC\2017\presentation Helsingfors apr 2017\002_9.jpg"/>
          <p:cNvPicPr>
            <a:picLocks noChangeAspect="1" noChangeArrowheads="1"/>
          </p:cNvPicPr>
          <p:nvPr/>
        </p:nvPicPr>
        <p:blipFill>
          <a:blip r:embed="rId2" cstate="print"/>
          <a:srcRect/>
          <a:stretch>
            <a:fillRect/>
          </a:stretch>
        </p:blipFill>
        <p:spPr bwMode="auto">
          <a:xfrm>
            <a:off x="4267200" y="3276600"/>
            <a:ext cx="4216400" cy="3162300"/>
          </a:xfrm>
          <a:prstGeom prst="rect">
            <a:avLst/>
          </a:prstGeom>
          <a:noFill/>
        </p:spPr>
      </p:pic>
      <p:cxnSp>
        <p:nvCxnSpPr>
          <p:cNvPr id="5" name="Straight Arrow Connector 4"/>
          <p:cNvCxnSpPr/>
          <p:nvPr/>
        </p:nvCxnSpPr>
        <p:spPr>
          <a:xfrm>
            <a:off x="6705600" y="2362200"/>
            <a:ext cx="457200" cy="1600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srcRect/>
          <a:stretch>
            <a:fillRect/>
          </a:stretch>
        </p:blipFill>
        <p:spPr bwMode="auto">
          <a:xfrm>
            <a:off x="1428750" y="304800"/>
            <a:ext cx="3829050" cy="2657361"/>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381000" y="3714750"/>
            <a:ext cx="3581400" cy="26860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1476375" y="844550"/>
            <a:ext cx="6262688" cy="4456113"/>
          </a:xfrm>
          <a:prstGeom prst="rect">
            <a:avLst/>
          </a:prstGeom>
          <a:noFill/>
          <a:ln w="9525">
            <a:noFill/>
            <a:miter lim="800000"/>
            <a:headEnd/>
            <a:tailEnd/>
          </a:ln>
        </p:spPr>
      </p:pic>
      <p:sp>
        <p:nvSpPr>
          <p:cNvPr id="3" name="TextBox 2"/>
          <p:cNvSpPr txBox="1"/>
          <p:nvPr/>
        </p:nvSpPr>
        <p:spPr>
          <a:xfrm>
            <a:off x="1588508" y="5589588"/>
            <a:ext cx="6455933" cy="923330"/>
          </a:xfrm>
          <a:prstGeom prst="rect">
            <a:avLst/>
          </a:prstGeom>
          <a:noFill/>
        </p:spPr>
        <p:txBody>
          <a:bodyPr wrap="none">
            <a:spAutoFit/>
          </a:bodyPr>
          <a:lstStyle/>
          <a:p>
            <a:pPr algn="ctr" fontAlgn="base">
              <a:spcBef>
                <a:spcPct val="0"/>
              </a:spcBef>
              <a:spcAft>
                <a:spcPct val="0"/>
              </a:spcAft>
              <a:defRPr/>
            </a:pPr>
            <a:r>
              <a:rPr lang="en-GB" dirty="0">
                <a:solidFill>
                  <a:srgbClr val="00FF00"/>
                </a:solidFill>
              </a:rPr>
              <a:t>This image depicts the eyewitness account of Kim Young-ho, </a:t>
            </a:r>
            <a:br>
              <a:rPr lang="en-GB" dirty="0">
                <a:solidFill>
                  <a:srgbClr val="00FF00"/>
                </a:solidFill>
              </a:rPr>
            </a:br>
            <a:r>
              <a:rPr lang="en-GB" dirty="0">
                <a:solidFill>
                  <a:srgbClr val="00FF00"/>
                </a:solidFill>
              </a:rPr>
              <a:t>who reports that on July 19, 2008, he saw </a:t>
            </a:r>
            <a:r>
              <a:rPr lang="en-GB" dirty="0">
                <a:solidFill>
                  <a:srgbClr val="FFFFFF"/>
                </a:solidFill>
              </a:rPr>
              <a:t>True Parents' </a:t>
            </a:r>
          </a:p>
          <a:p>
            <a:pPr algn="ctr" fontAlgn="base">
              <a:spcBef>
                <a:spcPct val="0"/>
              </a:spcBef>
              <a:spcAft>
                <a:spcPct val="0"/>
              </a:spcAft>
              <a:defRPr/>
            </a:pPr>
            <a:r>
              <a:rPr lang="en-GB" dirty="0">
                <a:solidFill>
                  <a:srgbClr val="FFFFFF"/>
                </a:solidFill>
              </a:rPr>
              <a:t>helicopter being supported in the sky by many angels. </a:t>
            </a:r>
            <a:endParaRPr lang="en-US" dirty="0">
              <a:solidFill>
                <a:srgbClr val="FFFFFF"/>
              </a:solidFill>
            </a:endParaRPr>
          </a:p>
        </p:txBody>
      </p:sp>
      <p:sp>
        <p:nvSpPr>
          <p:cNvPr id="4" name="TextBox 3"/>
          <p:cNvSpPr txBox="1"/>
          <p:nvPr/>
        </p:nvSpPr>
        <p:spPr>
          <a:xfrm>
            <a:off x="5584825" y="0"/>
            <a:ext cx="3559175" cy="830263"/>
          </a:xfrm>
          <a:prstGeom prst="rect">
            <a:avLst/>
          </a:prstGeom>
          <a:noFill/>
        </p:spPr>
        <p:txBody>
          <a:bodyPr wrap="none">
            <a:spAutoFit/>
          </a:bodyPr>
          <a:lstStyle/>
          <a:p>
            <a:pPr algn="r" fontAlgn="base">
              <a:spcBef>
                <a:spcPct val="0"/>
              </a:spcBef>
              <a:spcAft>
                <a:spcPct val="0"/>
              </a:spcAft>
              <a:defRPr/>
            </a:pPr>
            <a:r>
              <a:rPr lang="en-US" dirty="0">
                <a:solidFill>
                  <a:srgbClr val="FFFFFF"/>
                </a:solidFill>
              </a:rPr>
              <a:t>2008</a:t>
            </a:r>
            <a:br>
              <a:rPr lang="en-US" dirty="0">
                <a:solidFill>
                  <a:srgbClr val="FFFFFF"/>
                </a:solidFill>
              </a:rPr>
            </a:br>
            <a:r>
              <a:rPr lang="en-US" dirty="0">
                <a:solidFill>
                  <a:srgbClr val="FFFFFF"/>
                </a:solidFill>
              </a:rPr>
              <a:t>Miracle Helicopter crash</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53458" y="457200"/>
            <a:ext cx="1541319" cy="923330"/>
          </a:xfrm>
          <a:prstGeom prst="rect">
            <a:avLst/>
          </a:prstGeom>
          <a:noFill/>
        </p:spPr>
        <p:txBody>
          <a:bodyPr wrap="none" rtlCol="0">
            <a:spAutoFit/>
          </a:bodyPr>
          <a:lstStyle/>
          <a:p>
            <a:pPr algn="ctr"/>
            <a:r>
              <a:rPr lang="sv-SE" dirty="0" smtClean="0">
                <a:solidFill>
                  <a:schemeClr val="bg1"/>
                </a:solidFill>
              </a:rPr>
              <a:t>2008…</a:t>
            </a:r>
          </a:p>
          <a:p>
            <a:pPr algn="ctr"/>
            <a:r>
              <a:rPr lang="sv-SE" dirty="0" smtClean="0">
                <a:solidFill>
                  <a:schemeClr val="bg1"/>
                </a:solidFill>
              </a:rPr>
              <a:t>Sunday School</a:t>
            </a:r>
            <a:br>
              <a:rPr lang="sv-SE" dirty="0" smtClean="0">
                <a:solidFill>
                  <a:schemeClr val="bg1"/>
                </a:solidFill>
              </a:rPr>
            </a:br>
            <a:r>
              <a:rPr lang="sv-SE" dirty="0" smtClean="0">
                <a:solidFill>
                  <a:schemeClr val="bg1"/>
                </a:solidFill>
              </a:rPr>
              <a:t>Finland</a:t>
            </a:r>
            <a:endParaRPr lang="sv-SE" dirty="0">
              <a:solidFill>
                <a:schemeClr val="bg1"/>
              </a:solidFill>
            </a:endParaRPr>
          </a:p>
        </p:txBody>
      </p:sp>
      <p:pic>
        <p:nvPicPr>
          <p:cNvPr id="61441" name="Picture 1" descr="C:\_UC\2017\presentation Helsingfors apr 2017\002_10.jpg"/>
          <p:cNvPicPr>
            <a:picLocks noChangeAspect="1" noChangeArrowheads="1"/>
          </p:cNvPicPr>
          <p:nvPr/>
        </p:nvPicPr>
        <p:blipFill>
          <a:blip r:embed="rId2" cstate="print"/>
          <a:srcRect/>
          <a:stretch>
            <a:fillRect/>
          </a:stretch>
        </p:blipFill>
        <p:spPr bwMode="auto">
          <a:xfrm>
            <a:off x="2209800" y="2133600"/>
            <a:ext cx="4775200" cy="3581400"/>
          </a:xfrm>
          <a:prstGeom prst="rect">
            <a:avLst/>
          </a:prstGeom>
          <a:noFill/>
        </p:spPr>
      </p:pic>
      <p:cxnSp>
        <p:nvCxnSpPr>
          <p:cNvPr id="4" name="Straight Arrow Connector 3"/>
          <p:cNvCxnSpPr/>
          <p:nvPr/>
        </p:nvCxnSpPr>
        <p:spPr>
          <a:xfrm flipH="1">
            <a:off x="6934200" y="1981200"/>
            <a:ext cx="762000" cy="1371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3" cstate="print"/>
          <a:srcRect/>
          <a:stretch>
            <a:fillRect/>
          </a:stretch>
        </p:blipFill>
        <p:spPr bwMode="auto">
          <a:xfrm>
            <a:off x="7019925" y="158750"/>
            <a:ext cx="1828800" cy="2838450"/>
          </a:xfrm>
          <a:prstGeom prst="rect">
            <a:avLst/>
          </a:prstGeom>
          <a:noFill/>
          <a:ln w="9525">
            <a:noFill/>
            <a:miter lim="800000"/>
            <a:headEnd/>
            <a:tailEnd/>
          </a:ln>
        </p:spPr>
      </p:pic>
      <p:sp>
        <p:nvSpPr>
          <p:cNvPr id="39939" name="TextBox 7"/>
          <p:cNvSpPr txBox="1">
            <a:spLocks noChangeArrowheads="1"/>
          </p:cNvSpPr>
          <p:nvPr/>
        </p:nvSpPr>
        <p:spPr bwMode="auto">
          <a:xfrm>
            <a:off x="368300" y="1916113"/>
            <a:ext cx="7445308" cy="4154984"/>
          </a:xfrm>
          <a:prstGeom prst="rect">
            <a:avLst/>
          </a:prstGeom>
          <a:noFill/>
          <a:ln w="9525">
            <a:noFill/>
            <a:miter lim="800000"/>
            <a:headEnd/>
            <a:tailEnd/>
          </a:ln>
        </p:spPr>
        <p:txBody>
          <a:bodyPr wrap="none">
            <a:spAutoFit/>
          </a:bodyPr>
          <a:lstStyle/>
          <a:p>
            <a:r>
              <a:rPr lang="en-GB" sz="2400" dirty="0">
                <a:solidFill>
                  <a:srgbClr val="FFFFFF"/>
                </a:solidFill>
              </a:rPr>
              <a:t> I have been asked, many times, since I </a:t>
            </a:r>
            <a:br>
              <a:rPr lang="en-GB" sz="2400" dirty="0">
                <a:solidFill>
                  <a:srgbClr val="FFFFFF"/>
                </a:solidFill>
              </a:rPr>
            </a:br>
            <a:r>
              <a:rPr lang="en-GB" sz="2400" dirty="0">
                <a:solidFill>
                  <a:srgbClr val="FFFFFF"/>
                </a:solidFill>
              </a:rPr>
              <a:t>have been over here to tell people, still on </a:t>
            </a:r>
            <a:br>
              <a:rPr lang="en-GB" sz="2400" dirty="0">
                <a:solidFill>
                  <a:srgbClr val="FFFFFF"/>
                </a:solidFill>
              </a:rPr>
            </a:br>
            <a:r>
              <a:rPr lang="en-GB" sz="2400" dirty="0">
                <a:solidFill>
                  <a:srgbClr val="FFFFFF"/>
                </a:solidFill>
              </a:rPr>
              <a:t>the Earth Plane, what I now know about </a:t>
            </a:r>
            <a:br>
              <a:rPr lang="en-GB" sz="2400" dirty="0">
                <a:solidFill>
                  <a:srgbClr val="FFFFFF"/>
                </a:solidFill>
              </a:rPr>
            </a:br>
            <a:r>
              <a:rPr lang="en-GB" sz="2400" dirty="0">
                <a:solidFill>
                  <a:srgbClr val="FFFFFF"/>
                </a:solidFill>
              </a:rPr>
              <a:t>Jesus.</a:t>
            </a:r>
          </a:p>
          <a:p>
            <a:r>
              <a:rPr lang="en-GB" sz="2400" u="sng" dirty="0">
                <a:solidFill>
                  <a:srgbClr val="FFFFFF"/>
                </a:solidFill>
              </a:rPr>
              <a:t/>
            </a:r>
            <a:br>
              <a:rPr lang="en-GB" sz="2400" u="sng" dirty="0">
                <a:solidFill>
                  <a:srgbClr val="FFFFFF"/>
                </a:solidFill>
              </a:rPr>
            </a:br>
            <a:r>
              <a:rPr lang="en-GB" sz="2400" u="sng" dirty="0">
                <a:solidFill>
                  <a:srgbClr val="FFFFFF"/>
                </a:solidFill>
              </a:rPr>
              <a:t>The </a:t>
            </a:r>
            <a:r>
              <a:rPr lang="en-GB" sz="2400" b="1" u="sng" dirty="0">
                <a:solidFill>
                  <a:srgbClr val="FFFFFF"/>
                </a:solidFill>
              </a:rPr>
              <a:t>first and most important thing is to confirm </a:t>
            </a:r>
            <a:br>
              <a:rPr lang="en-GB" sz="2400" b="1" u="sng" dirty="0">
                <a:solidFill>
                  <a:srgbClr val="FFFFFF"/>
                </a:solidFill>
              </a:rPr>
            </a:br>
            <a:r>
              <a:rPr lang="en-GB" sz="2400" b="1" u="sng" dirty="0">
                <a:solidFill>
                  <a:srgbClr val="FFFFFF"/>
                </a:solidFill>
              </a:rPr>
              <a:t>that </a:t>
            </a:r>
            <a:r>
              <a:rPr lang="en-GB" sz="2400" b="1" u="sng" dirty="0" smtClean="0">
                <a:solidFill>
                  <a:srgbClr val="FFFFFF"/>
                </a:solidFill>
              </a:rPr>
              <a:t>He </a:t>
            </a:r>
            <a:r>
              <a:rPr lang="en-GB" sz="2400" u="sng" dirty="0" smtClean="0">
                <a:solidFill>
                  <a:srgbClr val="FFFFFF"/>
                </a:solidFill>
              </a:rPr>
              <a:t>(Jesus)</a:t>
            </a:r>
            <a:r>
              <a:rPr lang="en-GB" sz="2400" b="1" u="sng" dirty="0" smtClean="0">
                <a:solidFill>
                  <a:srgbClr val="FFFFFF"/>
                </a:solidFill>
              </a:rPr>
              <a:t> </a:t>
            </a:r>
            <a:r>
              <a:rPr lang="en-GB" sz="2400" b="1" u="sng" dirty="0">
                <a:solidFill>
                  <a:srgbClr val="FFFFFF"/>
                </a:solidFill>
              </a:rPr>
              <a:t>is and what He said</a:t>
            </a:r>
            <a:r>
              <a:rPr lang="en-GB" sz="2400" u="sng" dirty="0">
                <a:solidFill>
                  <a:srgbClr val="FFFFFF"/>
                </a:solidFill>
              </a:rPr>
              <a:t>, during His short time </a:t>
            </a:r>
            <a:br>
              <a:rPr lang="en-GB" sz="2400" u="sng" dirty="0">
                <a:solidFill>
                  <a:srgbClr val="FFFFFF"/>
                </a:solidFill>
              </a:rPr>
            </a:br>
            <a:r>
              <a:rPr lang="en-GB" sz="2400" u="sng" dirty="0">
                <a:solidFill>
                  <a:srgbClr val="FFFFFF"/>
                </a:solidFill>
              </a:rPr>
              <a:t>on Earth.</a:t>
            </a:r>
            <a:r>
              <a:rPr lang="en-GB" sz="2400" dirty="0">
                <a:solidFill>
                  <a:srgbClr val="FFFFFF"/>
                </a:solidFill>
              </a:rPr>
              <a:t> </a:t>
            </a:r>
            <a:r>
              <a:rPr lang="en-GB" sz="2400" dirty="0" smtClean="0">
                <a:solidFill>
                  <a:srgbClr val="FFFFFF"/>
                </a:solidFill>
              </a:rPr>
              <a:t> - 3 years</a:t>
            </a:r>
            <a:r>
              <a:rPr lang="en-GB" sz="2400" u="sng" dirty="0">
                <a:solidFill>
                  <a:srgbClr val="FFFFFF"/>
                </a:solidFill>
              </a:rPr>
              <a:t/>
            </a:r>
            <a:br>
              <a:rPr lang="en-GB" sz="2400" u="sng" dirty="0">
                <a:solidFill>
                  <a:srgbClr val="FFFFFF"/>
                </a:solidFill>
              </a:rPr>
            </a:br>
            <a:endParaRPr lang="en-GB" sz="2400" u="sng" dirty="0">
              <a:solidFill>
                <a:srgbClr val="FFFFFF"/>
              </a:solidFill>
            </a:endParaRPr>
          </a:p>
          <a:p>
            <a:r>
              <a:rPr lang="en-GB" sz="2400" u="sng" dirty="0">
                <a:solidFill>
                  <a:srgbClr val="FF0000"/>
                </a:solidFill>
              </a:rPr>
              <a:t>The Son of God, and therefore the Jews made their</a:t>
            </a:r>
            <a:br>
              <a:rPr lang="en-GB" sz="2400" u="sng" dirty="0">
                <a:solidFill>
                  <a:srgbClr val="FF0000"/>
                </a:solidFill>
              </a:rPr>
            </a:br>
            <a:r>
              <a:rPr lang="en-GB" sz="2400" b="1" u="sng" dirty="0">
                <a:solidFill>
                  <a:srgbClr val="FF0000"/>
                </a:solidFill>
              </a:rPr>
              <a:t>biggest mistake in having Him put to death.</a:t>
            </a:r>
            <a:endParaRPr lang="en-GB" sz="2400" b="1" dirty="0">
              <a:solidFill>
                <a:srgbClr val="FFFFFF"/>
              </a:solidFill>
            </a:endParaRPr>
          </a:p>
        </p:txBody>
      </p:sp>
      <p:sp>
        <p:nvSpPr>
          <p:cNvPr id="39940" name="TextBox 3"/>
          <p:cNvSpPr txBox="1">
            <a:spLocks noChangeArrowheads="1"/>
          </p:cNvSpPr>
          <p:nvPr/>
        </p:nvSpPr>
        <p:spPr bwMode="auto">
          <a:xfrm>
            <a:off x="7618413" y="2997200"/>
            <a:ext cx="698500" cy="368300"/>
          </a:xfrm>
          <a:prstGeom prst="rect">
            <a:avLst/>
          </a:prstGeom>
          <a:noFill/>
          <a:ln w="9525">
            <a:noFill/>
            <a:miter lim="800000"/>
            <a:headEnd/>
            <a:tailEnd/>
          </a:ln>
        </p:spPr>
        <p:txBody>
          <a:bodyPr wrap="none">
            <a:spAutoFit/>
          </a:bodyPr>
          <a:lstStyle/>
          <a:p>
            <a:r>
              <a:rPr lang="sv-SE" sz="1800" b="1">
                <a:solidFill>
                  <a:srgbClr val="00FF00"/>
                </a:solidFill>
              </a:rPr>
              <a:t>1981</a:t>
            </a:r>
            <a:endParaRPr lang="en-US" sz="1800" b="1">
              <a:solidFill>
                <a:srgbClr val="00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7"/>
          <p:cNvSpPr txBox="1">
            <a:spLocks noChangeArrowheads="1"/>
          </p:cNvSpPr>
          <p:nvPr/>
        </p:nvSpPr>
        <p:spPr bwMode="auto">
          <a:xfrm>
            <a:off x="501650" y="1916113"/>
            <a:ext cx="6168805" cy="3785652"/>
          </a:xfrm>
          <a:prstGeom prst="rect">
            <a:avLst/>
          </a:prstGeom>
          <a:noFill/>
          <a:ln w="9525">
            <a:noFill/>
            <a:miter lim="800000"/>
            <a:headEnd/>
            <a:tailEnd/>
          </a:ln>
        </p:spPr>
        <p:txBody>
          <a:bodyPr wrap="none">
            <a:spAutoFit/>
          </a:bodyPr>
          <a:lstStyle/>
          <a:p>
            <a:r>
              <a:rPr lang="en-GB" sz="2400" u="sng" dirty="0">
                <a:solidFill>
                  <a:srgbClr val="FFFFFF"/>
                </a:solidFill>
              </a:rPr>
              <a:t/>
            </a:r>
            <a:br>
              <a:rPr lang="en-GB" sz="2400" u="sng" dirty="0">
                <a:solidFill>
                  <a:srgbClr val="FFFFFF"/>
                </a:solidFill>
              </a:rPr>
            </a:br>
            <a:endParaRPr lang="en-GB" sz="2400" dirty="0">
              <a:solidFill>
                <a:srgbClr val="FFFFFF"/>
              </a:solidFill>
            </a:endParaRPr>
          </a:p>
          <a:p>
            <a:r>
              <a:rPr lang="en-GB" sz="2400" b="1" u="sng" dirty="0">
                <a:solidFill>
                  <a:srgbClr val="FFFFFF"/>
                </a:solidFill>
              </a:rPr>
              <a:t>If he had been allowed to live He would </a:t>
            </a:r>
            <a:br>
              <a:rPr lang="en-GB" sz="2400" b="1" u="sng" dirty="0">
                <a:solidFill>
                  <a:srgbClr val="FFFFFF"/>
                </a:solidFill>
              </a:rPr>
            </a:br>
            <a:r>
              <a:rPr lang="en-GB" sz="2400" b="1" u="sng" dirty="0">
                <a:solidFill>
                  <a:srgbClr val="FFFFFF"/>
                </a:solidFill>
              </a:rPr>
              <a:t>have gone on teaching and in the end, </a:t>
            </a:r>
            <a:br>
              <a:rPr lang="en-GB" sz="2400" b="1" u="sng" dirty="0">
                <a:solidFill>
                  <a:srgbClr val="FFFFFF"/>
                </a:solidFill>
              </a:rPr>
            </a:br>
            <a:r>
              <a:rPr lang="en-GB" sz="2400" b="1" u="sng" dirty="0">
                <a:solidFill>
                  <a:srgbClr val="FFFFFF"/>
                </a:solidFill>
              </a:rPr>
              <a:t>been accepted by all as the Son of God, </a:t>
            </a:r>
            <a:br>
              <a:rPr lang="en-GB" sz="2400" b="1" u="sng" dirty="0">
                <a:solidFill>
                  <a:srgbClr val="FFFFFF"/>
                </a:solidFill>
              </a:rPr>
            </a:br>
            <a:r>
              <a:rPr lang="en-GB" sz="2400" b="1" u="sng" dirty="0">
                <a:solidFill>
                  <a:srgbClr val="FFFFFF"/>
                </a:solidFill>
              </a:rPr>
              <a:t>and the world would have become </a:t>
            </a:r>
            <a:br>
              <a:rPr lang="en-GB" sz="2400" b="1" u="sng" dirty="0">
                <a:solidFill>
                  <a:srgbClr val="FFFFFF"/>
                </a:solidFill>
              </a:rPr>
            </a:br>
            <a:r>
              <a:rPr lang="en-GB" sz="2400" b="1" u="sng" dirty="0">
                <a:solidFill>
                  <a:srgbClr val="FFFFFF"/>
                </a:solidFill>
              </a:rPr>
              <a:t>a better place for it</a:t>
            </a:r>
            <a:r>
              <a:rPr lang="en-GB" sz="2400" b="1" u="sng" dirty="0" smtClean="0">
                <a:solidFill>
                  <a:srgbClr val="FFFFFF"/>
                </a:solidFill>
              </a:rPr>
              <a:t>.</a:t>
            </a:r>
            <a:endParaRPr lang="en-GB" sz="2400" b="1" u="sng" dirty="0">
              <a:solidFill>
                <a:srgbClr val="FFFFFF"/>
              </a:solidFill>
            </a:endParaRPr>
          </a:p>
          <a:p>
            <a:endParaRPr lang="en-GB" sz="2400" b="1" u="sng" dirty="0">
              <a:solidFill>
                <a:srgbClr val="FFFFFF"/>
              </a:solidFill>
            </a:endParaRPr>
          </a:p>
          <a:p>
            <a:r>
              <a:rPr lang="en-GB" sz="2400" b="1" dirty="0">
                <a:solidFill>
                  <a:srgbClr val="FF0000"/>
                </a:solidFill>
              </a:rPr>
              <a:t>But Man has free will and He was put to death </a:t>
            </a:r>
            <a:br>
              <a:rPr lang="en-GB" sz="2400" b="1" dirty="0">
                <a:solidFill>
                  <a:srgbClr val="FF0000"/>
                </a:solidFill>
              </a:rPr>
            </a:br>
            <a:r>
              <a:rPr lang="en-GB" sz="2400" b="1" dirty="0">
                <a:solidFill>
                  <a:srgbClr val="FF0000"/>
                </a:solidFill>
              </a:rPr>
              <a:t>and </a:t>
            </a:r>
            <a:r>
              <a:rPr lang="en-GB" sz="2400" b="1" u="sng" dirty="0">
                <a:solidFill>
                  <a:srgbClr val="FF0000"/>
                </a:solidFill>
              </a:rPr>
              <a:t>the plans made by God were thwarted</a:t>
            </a:r>
            <a:r>
              <a:rPr lang="en-GB" sz="2400" b="1" dirty="0">
                <a:solidFill>
                  <a:srgbClr val="FF0000"/>
                </a:solidFill>
              </a:rPr>
              <a:t>.</a:t>
            </a:r>
            <a:r>
              <a:rPr lang="en-GB" sz="2400" dirty="0">
                <a:solidFill>
                  <a:srgbClr val="FF0000"/>
                </a:solidFill>
              </a:rPr>
              <a:t> </a:t>
            </a:r>
            <a:endParaRPr lang="en-GB" sz="2400" dirty="0" smtClean="0">
              <a:solidFill>
                <a:srgbClr val="FF0000"/>
              </a:solidFill>
            </a:endParaRPr>
          </a:p>
        </p:txBody>
      </p:sp>
      <p:pic>
        <p:nvPicPr>
          <p:cNvPr id="40963" name="Picture 3"/>
          <p:cNvPicPr>
            <a:picLocks noChangeAspect="1" noChangeArrowheads="1"/>
          </p:cNvPicPr>
          <p:nvPr/>
        </p:nvPicPr>
        <p:blipFill>
          <a:blip r:embed="rId3" cstate="print"/>
          <a:srcRect/>
          <a:stretch>
            <a:fillRect/>
          </a:stretch>
        </p:blipFill>
        <p:spPr bwMode="auto">
          <a:xfrm>
            <a:off x="7019925" y="158750"/>
            <a:ext cx="1828800" cy="2838450"/>
          </a:xfrm>
          <a:prstGeom prst="rect">
            <a:avLst/>
          </a:prstGeom>
          <a:noFill/>
          <a:ln w="9525">
            <a:noFill/>
            <a:miter lim="800000"/>
            <a:headEnd/>
            <a:tailEnd/>
          </a:ln>
        </p:spPr>
      </p:pic>
      <p:sp>
        <p:nvSpPr>
          <p:cNvPr id="40964" name="TextBox 4"/>
          <p:cNvSpPr txBox="1">
            <a:spLocks noChangeArrowheads="1"/>
          </p:cNvSpPr>
          <p:nvPr/>
        </p:nvSpPr>
        <p:spPr bwMode="auto">
          <a:xfrm>
            <a:off x="7618413" y="2997200"/>
            <a:ext cx="698500" cy="368300"/>
          </a:xfrm>
          <a:prstGeom prst="rect">
            <a:avLst/>
          </a:prstGeom>
          <a:noFill/>
          <a:ln w="9525">
            <a:noFill/>
            <a:miter lim="800000"/>
            <a:headEnd/>
            <a:tailEnd/>
          </a:ln>
        </p:spPr>
        <p:txBody>
          <a:bodyPr wrap="none">
            <a:spAutoFit/>
          </a:bodyPr>
          <a:lstStyle/>
          <a:p>
            <a:r>
              <a:rPr lang="sv-SE" sz="1800" b="1">
                <a:solidFill>
                  <a:srgbClr val="00FF00"/>
                </a:solidFill>
              </a:rPr>
              <a:t>1981</a:t>
            </a:r>
            <a:endParaRPr lang="en-US" sz="1800" b="1">
              <a:solidFill>
                <a:srgbClr val="00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7"/>
          <p:cNvSpPr txBox="1">
            <a:spLocks noChangeArrowheads="1"/>
          </p:cNvSpPr>
          <p:nvPr/>
        </p:nvSpPr>
        <p:spPr bwMode="auto">
          <a:xfrm>
            <a:off x="381000" y="1278553"/>
            <a:ext cx="8441413" cy="5262979"/>
          </a:xfrm>
          <a:prstGeom prst="rect">
            <a:avLst/>
          </a:prstGeom>
          <a:noFill/>
          <a:ln w="9525">
            <a:noFill/>
            <a:miter lim="800000"/>
            <a:headEnd/>
            <a:tailEnd/>
          </a:ln>
        </p:spPr>
        <p:txBody>
          <a:bodyPr wrap="none">
            <a:spAutoFit/>
          </a:bodyPr>
          <a:lstStyle/>
          <a:p>
            <a:endParaRPr lang="en-GB" sz="2400" dirty="0" smtClean="0">
              <a:solidFill>
                <a:srgbClr val="CC00CC"/>
              </a:solidFill>
            </a:endParaRPr>
          </a:p>
          <a:p>
            <a:r>
              <a:rPr lang="en-GB" sz="2400" dirty="0" smtClean="0">
                <a:solidFill>
                  <a:srgbClr val="CC00CC"/>
                </a:solidFill>
              </a:rPr>
              <a:t>CBG:</a:t>
            </a:r>
            <a:r>
              <a:rPr lang="en-US" sz="2400" dirty="0" smtClean="0">
                <a:solidFill>
                  <a:srgbClr val="CC00CC"/>
                </a:solidFill>
              </a:rPr>
              <a:t>Since Jesus was unable to reach the age of 40, </a:t>
            </a:r>
            <a:br>
              <a:rPr lang="en-US" sz="2400" dirty="0" smtClean="0">
                <a:solidFill>
                  <a:srgbClr val="CC00CC"/>
                </a:solidFill>
              </a:rPr>
            </a:br>
            <a:r>
              <a:rPr lang="en-US" sz="2400" dirty="0" smtClean="0">
                <a:solidFill>
                  <a:srgbClr val="CC00CC"/>
                </a:solidFill>
              </a:rPr>
              <a:t>the course to overcome the obstacle of the number 40 </a:t>
            </a:r>
            <a:br>
              <a:rPr lang="en-US" sz="2400" dirty="0" smtClean="0">
                <a:solidFill>
                  <a:srgbClr val="CC00CC"/>
                </a:solidFill>
              </a:rPr>
            </a:br>
            <a:r>
              <a:rPr lang="en-US" sz="2400" dirty="0" smtClean="0">
                <a:solidFill>
                  <a:srgbClr val="CC00CC"/>
                </a:solidFill>
              </a:rPr>
              <a:t>remained with us. </a:t>
            </a:r>
          </a:p>
          <a:p>
            <a:endParaRPr lang="en-US" sz="2400" dirty="0" smtClean="0">
              <a:solidFill>
                <a:srgbClr val="CC00CC"/>
              </a:solidFill>
            </a:endParaRPr>
          </a:p>
          <a:p>
            <a:r>
              <a:rPr lang="en-US" sz="2400" dirty="0" smtClean="0">
                <a:solidFill>
                  <a:srgbClr val="CC00CC"/>
                </a:solidFill>
              </a:rPr>
              <a:t>Jesus died at the age of 33; </a:t>
            </a:r>
            <a:r>
              <a:rPr lang="en-US" sz="2400" u="sng" dirty="0" smtClean="0">
                <a:solidFill>
                  <a:srgbClr val="CC00CC"/>
                </a:solidFill>
              </a:rPr>
              <a:t>he was 7 years short of achieving </a:t>
            </a:r>
            <a:br>
              <a:rPr lang="en-US" sz="2400" u="sng" dirty="0" smtClean="0">
                <a:solidFill>
                  <a:srgbClr val="CC00CC"/>
                </a:solidFill>
              </a:rPr>
            </a:br>
            <a:r>
              <a:rPr lang="en-US" sz="2400" u="sng" dirty="0" smtClean="0">
                <a:solidFill>
                  <a:srgbClr val="CC00CC"/>
                </a:solidFill>
              </a:rPr>
              <a:t>the number 40</a:t>
            </a:r>
            <a:r>
              <a:rPr lang="en-US" sz="2400" dirty="0" smtClean="0">
                <a:solidFill>
                  <a:srgbClr val="CC00CC"/>
                </a:solidFill>
              </a:rPr>
              <a:t>. </a:t>
            </a:r>
          </a:p>
          <a:p>
            <a:endParaRPr lang="en-US" sz="2400" dirty="0" smtClean="0">
              <a:solidFill>
                <a:srgbClr val="CC00CC"/>
              </a:solidFill>
            </a:endParaRPr>
          </a:p>
          <a:p>
            <a:r>
              <a:rPr lang="en-US" sz="2400" dirty="0" smtClean="0">
                <a:solidFill>
                  <a:srgbClr val="CC00CC"/>
                </a:solidFill>
              </a:rPr>
              <a:t>In the year in which True Father reached the age of 33, </a:t>
            </a:r>
            <a:r>
              <a:rPr lang="en-US" sz="2400" dirty="0" smtClean="0">
                <a:solidFill>
                  <a:srgbClr val="00FF00"/>
                </a:solidFill>
              </a:rPr>
              <a:t>(1953)</a:t>
            </a:r>
            <a:r>
              <a:rPr lang="en-US" sz="2400" dirty="0" smtClean="0">
                <a:solidFill>
                  <a:srgbClr val="CC00CC"/>
                </a:solidFill>
              </a:rPr>
              <a:t/>
            </a:r>
            <a:br>
              <a:rPr lang="en-US" sz="2400" dirty="0" smtClean="0">
                <a:solidFill>
                  <a:srgbClr val="CC00CC"/>
                </a:solidFill>
              </a:rPr>
            </a:br>
            <a:r>
              <a:rPr lang="en-US" sz="2400" u="sng" dirty="0" smtClean="0">
                <a:solidFill>
                  <a:srgbClr val="CC00CC"/>
                </a:solidFill>
              </a:rPr>
              <a:t>he set the condition to indemnify Jesus' suffering life of 33 years</a:t>
            </a:r>
            <a:r>
              <a:rPr lang="en-US" sz="2400" dirty="0" smtClean="0">
                <a:solidFill>
                  <a:srgbClr val="CC00CC"/>
                </a:solidFill>
              </a:rPr>
              <a:t>. </a:t>
            </a:r>
          </a:p>
          <a:p>
            <a:r>
              <a:rPr lang="en-US" sz="2400" dirty="0" smtClean="0">
                <a:solidFill>
                  <a:srgbClr val="CC00CC"/>
                </a:solidFill>
              </a:rPr>
              <a:t/>
            </a:r>
            <a:br>
              <a:rPr lang="en-US" sz="2400" dirty="0" smtClean="0">
                <a:solidFill>
                  <a:srgbClr val="CC00CC"/>
                </a:solidFill>
              </a:rPr>
            </a:br>
            <a:r>
              <a:rPr lang="en-US" sz="2400" dirty="0" smtClean="0">
                <a:solidFill>
                  <a:srgbClr val="CC00CC"/>
                </a:solidFill>
              </a:rPr>
              <a:t>On that foundation, True Father made a new beginning with an </a:t>
            </a:r>
            <a:br>
              <a:rPr lang="en-US" sz="2400" dirty="0" smtClean="0">
                <a:solidFill>
                  <a:srgbClr val="CC00CC"/>
                </a:solidFill>
              </a:rPr>
            </a:br>
            <a:r>
              <a:rPr lang="en-US" sz="2400" dirty="0" smtClean="0">
                <a:solidFill>
                  <a:srgbClr val="CC00CC"/>
                </a:solidFill>
              </a:rPr>
              <a:t>Abel-type religious organization to carry the providence on behalf </a:t>
            </a:r>
            <a:br>
              <a:rPr lang="en-US" sz="2400" dirty="0" smtClean="0">
                <a:solidFill>
                  <a:srgbClr val="CC00CC"/>
                </a:solidFill>
              </a:rPr>
            </a:br>
            <a:r>
              <a:rPr lang="en-US" sz="2400" dirty="0" smtClean="0">
                <a:solidFill>
                  <a:srgbClr val="CC00CC"/>
                </a:solidFill>
              </a:rPr>
              <a:t>of Christianity.   - </a:t>
            </a:r>
            <a:r>
              <a:rPr lang="en-US" sz="2400" dirty="0" smtClean="0">
                <a:solidFill>
                  <a:srgbClr val="00FF00"/>
                </a:solidFill>
              </a:rPr>
              <a:t>HSA-UWC 1954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7"/>
          <p:cNvSpPr txBox="1">
            <a:spLocks noChangeArrowheads="1"/>
          </p:cNvSpPr>
          <p:nvPr/>
        </p:nvSpPr>
        <p:spPr bwMode="auto">
          <a:xfrm>
            <a:off x="599870" y="2263676"/>
            <a:ext cx="7782130" cy="2308324"/>
          </a:xfrm>
          <a:prstGeom prst="rect">
            <a:avLst/>
          </a:prstGeom>
          <a:noFill/>
          <a:ln w="9525">
            <a:noFill/>
            <a:miter lim="800000"/>
            <a:headEnd/>
            <a:tailEnd/>
          </a:ln>
        </p:spPr>
        <p:txBody>
          <a:bodyPr wrap="none">
            <a:spAutoFit/>
          </a:bodyPr>
          <a:lstStyle/>
          <a:p>
            <a:r>
              <a:rPr lang="en-US" sz="2400" dirty="0" smtClean="0">
                <a:solidFill>
                  <a:srgbClr val="CC00CC"/>
                </a:solidFill>
              </a:rPr>
              <a:t>God sent </a:t>
            </a:r>
            <a:r>
              <a:rPr lang="en-US" sz="2400" u="sng" dirty="0" smtClean="0">
                <a:solidFill>
                  <a:srgbClr val="CC00CC"/>
                </a:solidFill>
              </a:rPr>
              <a:t>Jesus as the Second Adam</a:t>
            </a:r>
            <a:r>
              <a:rPr lang="en-US" sz="2400" dirty="0" smtClean="0">
                <a:solidFill>
                  <a:srgbClr val="CC00CC"/>
                </a:solidFill>
              </a:rPr>
              <a:t> to take the place of the </a:t>
            </a:r>
            <a:br>
              <a:rPr lang="en-US" sz="2400" dirty="0" smtClean="0">
                <a:solidFill>
                  <a:srgbClr val="CC00CC"/>
                </a:solidFill>
              </a:rPr>
            </a:br>
            <a:r>
              <a:rPr lang="en-US" sz="2400" dirty="0" smtClean="0">
                <a:solidFill>
                  <a:srgbClr val="CC00CC"/>
                </a:solidFill>
              </a:rPr>
              <a:t>First Adam, and then </a:t>
            </a:r>
            <a:r>
              <a:rPr lang="en-US" sz="2400" u="sng" dirty="0" smtClean="0">
                <a:solidFill>
                  <a:srgbClr val="CC00CC"/>
                </a:solidFill>
              </a:rPr>
              <a:t>Jesus was supposed to find the original </a:t>
            </a:r>
            <a:br>
              <a:rPr lang="en-US" sz="2400" u="sng" dirty="0" smtClean="0">
                <a:solidFill>
                  <a:srgbClr val="CC00CC"/>
                </a:solidFill>
              </a:rPr>
            </a:br>
            <a:r>
              <a:rPr lang="en-US" sz="2400" u="sng" dirty="0" smtClean="0">
                <a:solidFill>
                  <a:srgbClr val="CC00CC"/>
                </a:solidFill>
              </a:rPr>
              <a:t>Second Eve and join with her, becoming husband and wife</a:t>
            </a:r>
            <a:r>
              <a:rPr lang="en-US" sz="2400" dirty="0" smtClean="0">
                <a:solidFill>
                  <a:srgbClr val="CC00CC"/>
                </a:solidFill>
              </a:rPr>
              <a:t>.</a:t>
            </a:r>
          </a:p>
          <a:p>
            <a:r>
              <a:rPr lang="en-US" sz="2400" dirty="0" smtClean="0">
                <a:solidFill>
                  <a:srgbClr val="CC00CC"/>
                </a:solidFill>
              </a:rPr>
              <a:t> </a:t>
            </a:r>
            <a:br>
              <a:rPr lang="en-US" sz="2400" dirty="0" smtClean="0">
                <a:solidFill>
                  <a:srgbClr val="CC00CC"/>
                </a:solidFill>
              </a:rPr>
            </a:br>
            <a:r>
              <a:rPr lang="en-US" sz="2400" dirty="0" smtClean="0">
                <a:solidFill>
                  <a:srgbClr val="CC00CC"/>
                </a:solidFill>
              </a:rPr>
              <a:t>Had they succeeded in this, they would have become </a:t>
            </a:r>
            <a:br>
              <a:rPr lang="en-US" sz="2400" dirty="0" smtClean="0">
                <a:solidFill>
                  <a:srgbClr val="CC00CC"/>
                </a:solidFill>
              </a:rPr>
            </a:br>
            <a:r>
              <a:rPr lang="en-US" sz="2400" b="1" u="sng" dirty="0" smtClean="0">
                <a:solidFill>
                  <a:srgbClr val="CC00CC"/>
                </a:solidFill>
              </a:rPr>
              <a:t>the True Parents</a:t>
            </a:r>
            <a:r>
              <a:rPr lang="en-US" sz="2400" dirty="0" smtClean="0">
                <a:solidFill>
                  <a:srgbClr val="CC00CC"/>
                </a:solidFill>
              </a:rPr>
              <a:t>, the good first ancestors of humanity.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6046788" y="476250"/>
            <a:ext cx="3097212" cy="457200"/>
          </a:xfrm>
          <a:prstGeom prst="rect">
            <a:avLst/>
          </a:prstGeom>
          <a:noFill/>
          <a:ln w="9525">
            <a:noFill/>
            <a:miter lim="800000"/>
            <a:headEnd/>
            <a:tailEnd/>
          </a:ln>
        </p:spPr>
        <p:txBody>
          <a:bodyPr wrap="none">
            <a:spAutoFit/>
          </a:bodyPr>
          <a:lstStyle/>
          <a:p>
            <a:r>
              <a:rPr lang="en-US" sz="1200" b="1">
                <a:solidFill>
                  <a:srgbClr val="00FF00"/>
                </a:solidFill>
              </a:rPr>
              <a:t>THEOSOPHY</a:t>
            </a:r>
            <a:r>
              <a:rPr lang="en-US" sz="1200">
                <a:solidFill>
                  <a:srgbClr val="00FF00"/>
                </a:solidFill>
              </a:rPr>
              <a:t/>
            </a:r>
            <a:br>
              <a:rPr lang="en-US" sz="1200">
                <a:solidFill>
                  <a:srgbClr val="00FF00"/>
                </a:solidFill>
              </a:rPr>
            </a:br>
            <a:r>
              <a:rPr lang="en-US" sz="1200">
                <a:solidFill>
                  <a:srgbClr val="00FF00"/>
                </a:solidFill>
              </a:rPr>
              <a:t>THE REAPPPEARANCE OF THE CHRIST</a:t>
            </a:r>
          </a:p>
        </p:txBody>
      </p:sp>
      <p:sp>
        <p:nvSpPr>
          <p:cNvPr id="44035" name="Text Box 3"/>
          <p:cNvSpPr txBox="1">
            <a:spLocks noChangeArrowheads="1"/>
          </p:cNvSpPr>
          <p:nvPr/>
        </p:nvSpPr>
        <p:spPr bwMode="auto">
          <a:xfrm>
            <a:off x="500063" y="3643313"/>
            <a:ext cx="8243887" cy="3046988"/>
          </a:xfrm>
          <a:prstGeom prst="rect">
            <a:avLst/>
          </a:prstGeom>
          <a:noFill/>
          <a:ln w="9525">
            <a:noFill/>
            <a:miter lim="800000"/>
            <a:headEnd/>
            <a:tailEnd/>
          </a:ln>
        </p:spPr>
        <p:txBody>
          <a:bodyPr>
            <a:spAutoFit/>
          </a:bodyPr>
          <a:lstStyle/>
          <a:p>
            <a:r>
              <a:rPr lang="en-US" sz="2400" dirty="0">
                <a:solidFill>
                  <a:srgbClr val="00FF00"/>
                </a:solidFill>
              </a:rPr>
              <a:t>p. 69 "the time of </a:t>
            </a:r>
            <a:r>
              <a:rPr lang="en-US" sz="2400" dirty="0" err="1">
                <a:solidFill>
                  <a:srgbClr val="00FF00"/>
                </a:solidFill>
              </a:rPr>
              <a:t>decission</a:t>
            </a:r>
            <a:r>
              <a:rPr lang="en-US" sz="2400" dirty="0">
                <a:solidFill>
                  <a:srgbClr val="00FF00"/>
                </a:solidFill>
              </a:rPr>
              <a:t>", as it is called in hierarchical circles, was in the time of </a:t>
            </a:r>
            <a:r>
              <a:rPr lang="en-US" sz="2400" dirty="0" err="1">
                <a:solidFill>
                  <a:srgbClr val="00FF00"/>
                </a:solidFill>
              </a:rPr>
              <a:t>fullmoon</a:t>
            </a:r>
            <a:r>
              <a:rPr lang="en-US" sz="2400" dirty="0">
                <a:solidFill>
                  <a:srgbClr val="00FF00"/>
                </a:solidFill>
              </a:rPr>
              <a:t> in June </a:t>
            </a:r>
            <a:r>
              <a:rPr lang="en-US" sz="2400" u="sng" dirty="0">
                <a:solidFill>
                  <a:srgbClr val="00FF00"/>
                </a:solidFill>
              </a:rPr>
              <a:t>1936 and full moon in J</a:t>
            </a:r>
            <a:r>
              <a:rPr lang="en-US" sz="2400" u="sng" dirty="0" smtClean="0">
                <a:solidFill>
                  <a:srgbClr val="00FF00"/>
                </a:solidFill>
              </a:rPr>
              <a:t>une </a:t>
            </a:r>
            <a:r>
              <a:rPr lang="en-US" sz="2400" u="sng" dirty="0">
                <a:solidFill>
                  <a:srgbClr val="00FF00"/>
                </a:solidFill>
              </a:rPr>
              <a:t>1945</a:t>
            </a:r>
            <a:r>
              <a:rPr lang="en-US" sz="2400" dirty="0">
                <a:solidFill>
                  <a:srgbClr val="00FF00"/>
                </a:solidFill>
              </a:rPr>
              <a:t>. </a:t>
            </a:r>
            <a:endParaRPr lang="en-US" sz="2400" dirty="0" smtClean="0">
              <a:solidFill>
                <a:srgbClr val="00FF00"/>
              </a:solidFill>
            </a:endParaRPr>
          </a:p>
          <a:p>
            <a:endParaRPr lang="en-US" sz="2400" dirty="0" smtClean="0">
              <a:solidFill>
                <a:srgbClr val="00FF00"/>
              </a:solidFill>
            </a:endParaRPr>
          </a:p>
          <a:p>
            <a:r>
              <a:rPr lang="en-US" sz="2400" dirty="0" smtClean="0">
                <a:solidFill>
                  <a:srgbClr val="00FF00"/>
                </a:solidFill>
              </a:rPr>
              <a:t>The </a:t>
            </a:r>
            <a:r>
              <a:rPr lang="en-US" sz="2400" dirty="0">
                <a:solidFill>
                  <a:srgbClr val="00FF00"/>
                </a:solidFill>
              </a:rPr>
              <a:t>time of decision covered only </a:t>
            </a:r>
            <a:r>
              <a:rPr lang="en-US" sz="2400" u="sng" dirty="0">
                <a:solidFill>
                  <a:srgbClr val="00FF00"/>
                </a:solidFill>
              </a:rPr>
              <a:t>9 years</a:t>
            </a:r>
            <a:r>
              <a:rPr lang="en-US" sz="2400" dirty="0">
                <a:solidFill>
                  <a:srgbClr val="00FF00"/>
                </a:solidFill>
              </a:rPr>
              <a:t> </a:t>
            </a:r>
            <a:r>
              <a:rPr lang="en-US" sz="2400" dirty="0" smtClean="0">
                <a:solidFill>
                  <a:srgbClr val="00FF00"/>
                </a:solidFill>
              </a:rPr>
              <a:t/>
            </a:r>
            <a:br>
              <a:rPr lang="en-US" sz="2400" dirty="0" smtClean="0">
                <a:solidFill>
                  <a:srgbClr val="00FF00"/>
                </a:solidFill>
              </a:rPr>
            </a:br>
            <a:r>
              <a:rPr lang="en-US" sz="2400" dirty="0" smtClean="0">
                <a:solidFill>
                  <a:srgbClr val="00FF00"/>
                </a:solidFill>
              </a:rPr>
              <a:t>( </a:t>
            </a:r>
            <a:r>
              <a:rPr lang="en-US" sz="2400" dirty="0">
                <a:solidFill>
                  <a:srgbClr val="00FF00"/>
                </a:solidFill>
              </a:rPr>
              <a:t>a </a:t>
            </a:r>
            <a:r>
              <a:rPr lang="en-US" sz="2400" dirty="0" smtClean="0">
                <a:solidFill>
                  <a:srgbClr val="00FF00"/>
                </a:solidFill>
              </a:rPr>
              <a:t>relatively </a:t>
            </a:r>
            <a:r>
              <a:rPr lang="en-US" sz="2400" dirty="0">
                <a:solidFill>
                  <a:srgbClr val="00FF00"/>
                </a:solidFill>
              </a:rPr>
              <a:t>short </a:t>
            </a:r>
            <a:r>
              <a:rPr lang="en-US" sz="2400" dirty="0" smtClean="0">
                <a:solidFill>
                  <a:srgbClr val="00FF00"/>
                </a:solidFill>
              </a:rPr>
              <a:t>time period</a:t>
            </a:r>
            <a:r>
              <a:rPr lang="en-US" sz="2400" dirty="0">
                <a:solidFill>
                  <a:srgbClr val="00FF00"/>
                </a:solidFill>
              </a:rPr>
              <a:t>); and resulted in the decision that </a:t>
            </a:r>
            <a:r>
              <a:rPr lang="en-US" sz="2400" u="sng" dirty="0">
                <a:solidFill>
                  <a:srgbClr val="00FF00"/>
                </a:solidFill>
              </a:rPr>
              <a:t>Christ should return or become visible </a:t>
            </a:r>
            <a:r>
              <a:rPr lang="en-US" sz="2400" dirty="0">
                <a:solidFill>
                  <a:srgbClr val="00FF00"/>
                </a:solidFill>
              </a:rPr>
              <a:t>on Earth as soon as possible, </a:t>
            </a:r>
            <a:r>
              <a:rPr lang="en-US" sz="2400" dirty="0" smtClean="0">
                <a:solidFill>
                  <a:srgbClr val="00FF00"/>
                </a:solidFill>
              </a:rPr>
              <a:t>and </a:t>
            </a:r>
            <a:r>
              <a:rPr lang="en-US" sz="2400" dirty="0">
                <a:solidFill>
                  <a:srgbClr val="00FF00"/>
                </a:solidFill>
              </a:rPr>
              <a:t>much earlier </a:t>
            </a:r>
            <a:r>
              <a:rPr lang="en-US" sz="2400" dirty="0" smtClean="0">
                <a:solidFill>
                  <a:srgbClr val="00FF00"/>
                </a:solidFill>
              </a:rPr>
              <a:t>then </a:t>
            </a:r>
            <a:r>
              <a:rPr lang="en-US" sz="2400" dirty="0">
                <a:solidFill>
                  <a:srgbClr val="00FF00"/>
                </a:solidFill>
              </a:rPr>
              <a:t>planned.</a:t>
            </a:r>
          </a:p>
        </p:txBody>
      </p:sp>
      <p:pic>
        <p:nvPicPr>
          <p:cNvPr id="44036" name="Picture 10"/>
          <p:cNvPicPr>
            <a:picLocks noChangeAspect="1" noChangeArrowheads="1"/>
          </p:cNvPicPr>
          <p:nvPr/>
        </p:nvPicPr>
        <p:blipFill>
          <a:blip r:embed="rId3" cstate="print"/>
          <a:srcRect/>
          <a:stretch>
            <a:fillRect/>
          </a:stretch>
        </p:blipFill>
        <p:spPr bwMode="auto">
          <a:xfrm>
            <a:off x="3851275" y="476250"/>
            <a:ext cx="1428750" cy="2305050"/>
          </a:xfrm>
          <a:prstGeom prst="rect">
            <a:avLst/>
          </a:prstGeom>
          <a:noFill/>
          <a:ln w="9525">
            <a:noFill/>
            <a:miter lim="800000"/>
            <a:headEnd/>
            <a:tailEnd/>
          </a:ln>
        </p:spPr>
      </p:pic>
      <p:pic>
        <p:nvPicPr>
          <p:cNvPr id="44037" name="Picture 4"/>
          <p:cNvPicPr>
            <a:picLocks noChangeAspect="1" noChangeArrowheads="1"/>
          </p:cNvPicPr>
          <p:nvPr/>
        </p:nvPicPr>
        <p:blipFill>
          <a:blip r:embed="rId4" cstate="print"/>
          <a:srcRect/>
          <a:stretch>
            <a:fillRect/>
          </a:stretch>
        </p:blipFill>
        <p:spPr bwMode="auto">
          <a:xfrm>
            <a:off x="6886575" y="1052513"/>
            <a:ext cx="1501775"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11183" y="457200"/>
            <a:ext cx="825868" cy="646331"/>
          </a:xfrm>
          <a:prstGeom prst="rect">
            <a:avLst/>
          </a:prstGeom>
          <a:noFill/>
        </p:spPr>
        <p:txBody>
          <a:bodyPr wrap="none" rtlCol="0">
            <a:spAutoFit/>
          </a:bodyPr>
          <a:lstStyle/>
          <a:p>
            <a:pPr algn="ctr"/>
            <a:r>
              <a:rPr lang="sv-SE" dirty="0" smtClean="0">
                <a:solidFill>
                  <a:srgbClr val="00FF00"/>
                </a:solidFill>
              </a:rPr>
              <a:t>2008…</a:t>
            </a:r>
          </a:p>
          <a:p>
            <a:pPr algn="ctr"/>
            <a:r>
              <a:rPr lang="sv-SE" dirty="0" smtClean="0">
                <a:solidFill>
                  <a:srgbClr val="00FF00"/>
                </a:solidFill>
              </a:rPr>
              <a:t>SLIDES</a:t>
            </a:r>
            <a:endParaRPr lang="sv-SE" dirty="0">
              <a:solidFill>
                <a:srgbClr val="00FF00"/>
              </a:solidFill>
            </a:endParaRPr>
          </a:p>
        </p:txBody>
      </p:sp>
      <p:pic>
        <p:nvPicPr>
          <p:cNvPr id="60417" name="Picture 1" descr="C:\_UC\2017\presentation Helsingfors apr 2017\002_11.jpg"/>
          <p:cNvPicPr>
            <a:picLocks noChangeAspect="1" noChangeArrowheads="1"/>
          </p:cNvPicPr>
          <p:nvPr/>
        </p:nvPicPr>
        <p:blipFill>
          <a:blip r:embed="rId2" cstate="print"/>
          <a:srcRect/>
          <a:stretch>
            <a:fillRect/>
          </a:stretch>
        </p:blipFill>
        <p:spPr bwMode="auto">
          <a:xfrm>
            <a:off x="838200" y="1524000"/>
            <a:ext cx="7416942" cy="472757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1"/>
          <p:cNvSpPr txBox="1">
            <a:spLocks noChangeArrowheads="1"/>
          </p:cNvSpPr>
          <p:nvPr/>
        </p:nvSpPr>
        <p:spPr bwMode="auto">
          <a:xfrm>
            <a:off x="323850" y="2245816"/>
            <a:ext cx="8501045" cy="4154984"/>
          </a:xfrm>
          <a:prstGeom prst="rect">
            <a:avLst/>
          </a:prstGeom>
          <a:noFill/>
          <a:ln w="9525">
            <a:noFill/>
            <a:miter lim="800000"/>
            <a:headEnd/>
            <a:tailEnd/>
          </a:ln>
        </p:spPr>
        <p:txBody>
          <a:bodyPr wrap="none">
            <a:spAutoFit/>
          </a:bodyPr>
          <a:lstStyle/>
          <a:p>
            <a:pPr fontAlgn="base">
              <a:spcBef>
                <a:spcPct val="0"/>
              </a:spcBef>
              <a:spcAft>
                <a:spcPct val="0"/>
              </a:spcAft>
            </a:pPr>
            <a:r>
              <a:rPr lang="en-GB" sz="2400" dirty="0" smtClean="0">
                <a:solidFill>
                  <a:srgbClr val="00FF00"/>
                </a:solidFill>
              </a:rPr>
              <a:t>William Branham USA had been hearing </a:t>
            </a:r>
            <a:br>
              <a:rPr lang="en-GB" sz="2400" dirty="0" smtClean="0">
                <a:solidFill>
                  <a:srgbClr val="00FF00"/>
                </a:solidFill>
              </a:rPr>
            </a:br>
            <a:r>
              <a:rPr lang="en-GB" sz="2400" dirty="0" smtClean="0">
                <a:solidFill>
                  <a:srgbClr val="00FF00"/>
                </a:solidFill>
              </a:rPr>
              <a:t>voices since he was seven years old. </a:t>
            </a:r>
          </a:p>
          <a:p>
            <a:pPr fontAlgn="base">
              <a:spcBef>
                <a:spcPct val="0"/>
              </a:spcBef>
              <a:spcAft>
                <a:spcPct val="0"/>
              </a:spcAft>
            </a:pPr>
            <a:endParaRPr lang="en-GB" sz="2400" dirty="0" smtClean="0">
              <a:solidFill>
                <a:srgbClr val="00FF00"/>
              </a:solidFill>
            </a:endParaRPr>
          </a:p>
          <a:p>
            <a:pPr fontAlgn="base">
              <a:spcBef>
                <a:spcPct val="0"/>
              </a:spcBef>
              <a:spcAft>
                <a:spcPct val="0"/>
              </a:spcAft>
            </a:pPr>
            <a:r>
              <a:rPr lang="en-US" sz="2400" dirty="0" smtClean="0">
                <a:solidFill>
                  <a:srgbClr val="00FF00"/>
                </a:solidFill>
              </a:rPr>
              <a:t>It was during June of 1933 that as he was </a:t>
            </a:r>
            <a:br>
              <a:rPr lang="en-US" sz="2400" dirty="0" smtClean="0">
                <a:solidFill>
                  <a:srgbClr val="00FF00"/>
                </a:solidFill>
              </a:rPr>
            </a:br>
            <a:r>
              <a:rPr lang="en-US" sz="2400" u="sng" dirty="0" smtClean="0">
                <a:solidFill>
                  <a:srgbClr val="00FF00"/>
                </a:solidFill>
              </a:rPr>
              <a:t>baptizing the converts in the Ohio River</a:t>
            </a:r>
            <a:r>
              <a:rPr lang="en-US" sz="2400" dirty="0" smtClean="0">
                <a:solidFill>
                  <a:srgbClr val="00FF00"/>
                </a:solidFill>
              </a:rPr>
              <a:t> that a most amazing </a:t>
            </a:r>
          </a:p>
          <a:p>
            <a:pPr fontAlgn="base">
              <a:spcBef>
                <a:spcPct val="0"/>
              </a:spcBef>
              <a:spcAft>
                <a:spcPct val="0"/>
              </a:spcAft>
            </a:pPr>
            <a:r>
              <a:rPr lang="en-US" sz="2400" dirty="0" smtClean="0">
                <a:solidFill>
                  <a:srgbClr val="00FF00"/>
                </a:solidFill>
              </a:rPr>
              <a:t>and well documented phenomenon occurred. </a:t>
            </a:r>
          </a:p>
          <a:p>
            <a:pPr fontAlgn="base">
              <a:spcBef>
                <a:spcPct val="0"/>
              </a:spcBef>
              <a:spcAft>
                <a:spcPct val="0"/>
              </a:spcAft>
            </a:pPr>
            <a:endParaRPr lang="en-US" sz="2400" dirty="0" smtClean="0">
              <a:solidFill>
                <a:srgbClr val="00FF00"/>
              </a:solidFill>
            </a:endParaRPr>
          </a:p>
          <a:p>
            <a:pPr fontAlgn="base">
              <a:spcBef>
                <a:spcPct val="0"/>
              </a:spcBef>
              <a:spcAft>
                <a:spcPct val="0"/>
              </a:spcAft>
            </a:pPr>
            <a:r>
              <a:rPr lang="en-US" sz="2400" dirty="0" smtClean="0">
                <a:solidFill>
                  <a:srgbClr val="00FF00"/>
                </a:solidFill>
              </a:rPr>
              <a:t>As he was baptizing the seventeenth person before a </a:t>
            </a:r>
          </a:p>
          <a:p>
            <a:pPr fontAlgn="base">
              <a:spcBef>
                <a:spcPct val="0"/>
              </a:spcBef>
              <a:spcAft>
                <a:spcPct val="0"/>
              </a:spcAft>
            </a:pPr>
            <a:r>
              <a:rPr lang="en-US" sz="2400" dirty="0" smtClean="0">
                <a:solidFill>
                  <a:srgbClr val="00FF00"/>
                </a:solidFill>
              </a:rPr>
              <a:t>crowd estimated at about 4000 there appeared </a:t>
            </a:r>
            <a:r>
              <a:rPr lang="en-US" sz="2400" u="sng" dirty="0" smtClean="0">
                <a:solidFill>
                  <a:srgbClr val="00FF00"/>
                </a:solidFill>
              </a:rPr>
              <a:t>a blazing </a:t>
            </a:r>
          </a:p>
          <a:p>
            <a:pPr fontAlgn="base">
              <a:spcBef>
                <a:spcPct val="0"/>
              </a:spcBef>
              <a:spcAft>
                <a:spcPct val="0"/>
              </a:spcAft>
            </a:pPr>
            <a:r>
              <a:rPr lang="en-US" sz="2400" u="sng" dirty="0" smtClean="0">
                <a:solidFill>
                  <a:srgbClr val="00FF00"/>
                </a:solidFill>
              </a:rPr>
              <a:t>whirling star out of heaven with the sound of rushing wind </a:t>
            </a:r>
          </a:p>
          <a:p>
            <a:pPr fontAlgn="base">
              <a:spcBef>
                <a:spcPct val="0"/>
              </a:spcBef>
              <a:spcAft>
                <a:spcPct val="0"/>
              </a:spcAft>
            </a:pPr>
            <a:r>
              <a:rPr lang="en-US" sz="2400" u="sng" dirty="0" smtClean="0">
                <a:solidFill>
                  <a:srgbClr val="00FF00"/>
                </a:solidFill>
              </a:rPr>
              <a:t>audible to all, and it came and hovered over him</a:t>
            </a:r>
            <a:r>
              <a:rPr lang="en-US" sz="2400" dirty="0" smtClean="0">
                <a:solidFill>
                  <a:srgbClr val="00FF00"/>
                </a:solidFill>
              </a:rPr>
              <a:t>. </a:t>
            </a:r>
          </a:p>
        </p:txBody>
      </p:sp>
      <p:pic>
        <p:nvPicPr>
          <p:cNvPr id="2050" name="Picture 2"/>
          <p:cNvPicPr>
            <a:picLocks noChangeAspect="1" noChangeArrowheads="1"/>
          </p:cNvPicPr>
          <p:nvPr/>
        </p:nvPicPr>
        <p:blipFill>
          <a:blip r:embed="rId3" cstate="print"/>
          <a:srcRect/>
          <a:stretch>
            <a:fillRect/>
          </a:stretch>
        </p:blipFill>
        <p:spPr bwMode="auto">
          <a:xfrm>
            <a:off x="6381750" y="457200"/>
            <a:ext cx="2381250" cy="1666875"/>
          </a:xfrm>
          <a:prstGeom prst="rect">
            <a:avLst/>
          </a:prstGeom>
          <a:noFill/>
          <a:ln w="9525">
            <a:noFill/>
            <a:miter lim="800000"/>
            <a:headEnd/>
            <a:tailEnd/>
          </a:ln>
        </p:spPr>
      </p:pic>
      <p:sp>
        <p:nvSpPr>
          <p:cNvPr id="4" name="TextBox 8"/>
          <p:cNvSpPr txBox="1">
            <a:spLocks noChangeArrowheads="1"/>
          </p:cNvSpPr>
          <p:nvPr/>
        </p:nvSpPr>
        <p:spPr bwMode="auto">
          <a:xfrm>
            <a:off x="7239000" y="2209800"/>
            <a:ext cx="697627" cy="369332"/>
          </a:xfrm>
          <a:prstGeom prst="rect">
            <a:avLst/>
          </a:prstGeom>
          <a:noFill/>
          <a:ln w="9525">
            <a:noFill/>
            <a:miter lim="800000"/>
            <a:headEnd/>
            <a:tailEnd/>
          </a:ln>
        </p:spPr>
        <p:txBody>
          <a:bodyPr wrap="none">
            <a:spAutoFit/>
          </a:bodyPr>
          <a:lstStyle/>
          <a:p>
            <a:r>
              <a:rPr lang="en-US" dirty="0" smtClean="0">
                <a:solidFill>
                  <a:srgbClr val="CC00CC"/>
                </a:solidFill>
              </a:rPr>
              <a:t>1933</a:t>
            </a:r>
            <a:endParaRPr lang="en-US" dirty="0">
              <a:solidFill>
                <a:srgbClr val="CC00CC"/>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10400" y="228600"/>
            <a:ext cx="2042995" cy="1200329"/>
          </a:xfrm>
          <a:prstGeom prst="rect">
            <a:avLst/>
          </a:prstGeom>
          <a:noFill/>
        </p:spPr>
        <p:txBody>
          <a:bodyPr wrap="none" rtlCol="0">
            <a:spAutoFit/>
          </a:bodyPr>
          <a:lstStyle/>
          <a:p>
            <a:pPr algn="ctr"/>
            <a:r>
              <a:rPr lang="sv-SE" dirty="0" smtClean="0">
                <a:solidFill>
                  <a:srgbClr val="00FF00"/>
                </a:solidFill>
              </a:rPr>
              <a:t>2009</a:t>
            </a:r>
          </a:p>
          <a:p>
            <a:pPr algn="ctr"/>
            <a:r>
              <a:rPr lang="sv-SE" dirty="0" smtClean="0">
                <a:solidFill>
                  <a:srgbClr val="00FF00"/>
                </a:solidFill>
              </a:rPr>
              <a:t>SLIDES</a:t>
            </a:r>
          </a:p>
          <a:p>
            <a:pPr algn="ctr"/>
            <a:r>
              <a:rPr lang="sv-SE" dirty="0" err="1" smtClean="0">
                <a:solidFill>
                  <a:srgbClr val="00FF00"/>
                </a:solidFill>
                <a:hlinkClick r:id="rId2"/>
              </a:rPr>
              <a:t>www.slideshare.net</a:t>
            </a:r>
            <a:endParaRPr lang="sv-SE" dirty="0" smtClean="0">
              <a:solidFill>
                <a:srgbClr val="00FF00"/>
              </a:solidFill>
            </a:endParaRPr>
          </a:p>
          <a:p>
            <a:pPr algn="ctr"/>
            <a:r>
              <a:rPr lang="sv-SE" dirty="0" smtClean="0">
                <a:solidFill>
                  <a:srgbClr val="00FF00"/>
                </a:solidFill>
              </a:rPr>
              <a:t>bdp003</a:t>
            </a:r>
            <a:endParaRPr lang="sv-SE" dirty="0">
              <a:solidFill>
                <a:srgbClr val="00FF00"/>
              </a:solidFill>
            </a:endParaRPr>
          </a:p>
        </p:txBody>
      </p:sp>
      <p:pic>
        <p:nvPicPr>
          <p:cNvPr id="6" name="Picture 1" descr="C:\_UC\2017\presentation Helsingfors apr 2017\002_11_2.jpg"/>
          <p:cNvPicPr>
            <a:picLocks noChangeAspect="1" noChangeArrowheads="1"/>
          </p:cNvPicPr>
          <p:nvPr/>
        </p:nvPicPr>
        <p:blipFill>
          <a:blip r:embed="rId3" cstate="print"/>
          <a:srcRect/>
          <a:stretch>
            <a:fillRect/>
          </a:stretch>
        </p:blipFill>
        <p:spPr bwMode="auto">
          <a:xfrm>
            <a:off x="838200" y="3886200"/>
            <a:ext cx="3133606" cy="2590800"/>
          </a:xfrm>
          <a:prstGeom prst="rect">
            <a:avLst/>
          </a:prstGeom>
          <a:noFill/>
        </p:spPr>
      </p:pic>
      <p:pic>
        <p:nvPicPr>
          <p:cNvPr id="9" name="Picture 3"/>
          <p:cNvPicPr>
            <a:picLocks noChangeAspect="1" noChangeArrowheads="1"/>
          </p:cNvPicPr>
          <p:nvPr/>
        </p:nvPicPr>
        <p:blipFill>
          <a:blip r:embed="rId4" cstate="print"/>
          <a:srcRect/>
          <a:stretch>
            <a:fillRect/>
          </a:stretch>
        </p:blipFill>
        <p:spPr bwMode="auto">
          <a:xfrm>
            <a:off x="4024745" y="1905000"/>
            <a:ext cx="5043055" cy="3733800"/>
          </a:xfrm>
          <a:prstGeom prst="rect">
            <a:avLst/>
          </a:prstGeom>
          <a:noFill/>
          <a:ln w="9525">
            <a:noFill/>
            <a:miter lim="800000"/>
            <a:headEnd/>
            <a:tailEnd/>
          </a:ln>
        </p:spPr>
      </p:pic>
      <p:pic>
        <p:nvPicPr>
          <p:cNvPr id="59396" name="Picture 4"/>
          <p:cNvPicPr>
            <a:picLocks noChangeAspect="1" noChangeArrowheads="1"/>
          </p:cNvPicPr>
          <p:nvPr/>
        </p:nvPicPr>
        <p:blipFill>
          <a:blip r:embed="rId5" cstate="print"/>
          <a:srcRect/>
          <a:stretch>
            <a:fillRect/>
          </a:stretch>
        </p:blipFill>
        <p:spPr bwMode="auto">
          <a:xfrm>
            <a:off x="704850" y="533400"/>
            <a:ext cx="3333750" cy="2405961"/>
          </a:xfrm>
          <a:prstGeom prst="rect">
            <a:avLst/>
          </a:prstGeom>
          <a:noFill/>
          <a:ln w="9525">
            <a:noFill/>
            <a:miter lim="800000"/>
            <a:headEnd/>
            <a:tailEnd/>
          </a:ln>
        </p:spPr>
      </p:pic>
      <p:sp>
        <p:nvSpPr>
          <p:cNvPr id="7" name="TextBox 6"/>
          <p:cNvSpPr txBox="1"/>
          <p:nvPr/>
        </p:nvSpPr>
        <p:spPr>
          <a:xfrm>
            <a:off x="7162641" y="5879068"/>
            <a:ext cx="1066959" cy="369332"/>
          </a:xfrm>
          <a:prstGeom prst="rect">
            <a:avLst/>
          </a:prstGeom>
          <a:noFill/>
        </p:spPr>
        <p:txBody>
          <a:bodyPr wrap="none" rtlCol="0">
            <a:spAutoFit/>
          </a:bodyPr>
          <a:lstStyle/>
          <a:p>
            <a:pPr algn="ctr"/>
            <a:r>
              <a:rPr lang="sv-SE" dirty="0" err="1" smtClean="0">
                <a:solidFill>
                  <a:srgbClr val="00FF00"/>
                </a:solidFill>
              </a:rPr>
              <a:t>Examples</a:t>
            </a:r>
            <a:endParaRPr lang="sv-SE" dirty="0">
              <a:solidFill>
                <a:srgbClr val="00FF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C:\_UC\2017\presentation Helsingfors apr 2017\002_11_3.jpg"/>
          <p:cNvPicPr>
            <a:picLocks noChangeAspect="1" noChangeArrowheads="1"/>
          </p:cNvPicPr>
          <p:nvPr/>
        </p:nvPicPr>
        <p:blipFill>
          <a:blip r:embed="rId2" cstate="print"/>
          <a:srcRect/>
          <a:stretch>
            <a:fillRect/>
          </a:stretch>
        </p:blipFill>
        <p:spPr bwMode="auto">
          <a:xfrm>
            <a:off x="1295400" y="1524000"/>
            <a:ext cx="6586428" cy="4260850"/>
          </a:xfrm>
          <a:prstGeom prst="rect">
            <a:avLst/>
          </a:prstGeom>
          <a:noFill/>
        </p:spPr>
      </p:pic>
      <p:sp>
        <p:nvSpPr>
          <p:cNvPr id="3" name="TextBox 2"/>
          <p:cNvSpPr txBox="1"/>
          <p:nvPr/>
        </p:nvSpPr>
        <p:spPr>
          <a:xfrm>
            <a:off x="6194493" y="5879068"/>
            <a:ext cx="1654107" cy="369332"/>
          </a:xfrm>
          <a:prstGeom prst="rect">
            <a:avLst/>
          </a:prstGeom>
          <a:noFill/>
        </p:spPr>
        <p:txBody>
          <a:bodyPr wrap="none" rtlCol="0">
            <a:spAutoFit/>
          </a:bodyPr>
          <a:lstStyle/>
          <a:p>
            <a:pPr algn="ctr"/>
            <a:r>
              <a:rPr lang="sv-SE" dirty="0" smtClean="0">
                <a:solidFill>
                  <a:srgbClr val="00FF00"/>
                </a:solidFill>
              </a:rPr>
              <a:t>Ca 2000/</a:t>
            </a:r>
            <a:r>
              <a:rPr lang="sv-SE" dirty="0" err="1" smtClean="0">
                <a:solidFill>
                  <a:srgbClr val="00FF00"/>
                </a:solidFill>
              </a:rPr>
              <a:t>month</a:t>
            </a:r>
            <a:endParaRPr lang="sv-SE" dirty="0">
              <a:solidFill>
                <a:srgbClr val="00FF00"/>
              </a:solidFill>
            </a:endParaRPr>
          </a:p>
        </p:txBody>
      </p:sp>
      <p:pic>
        <p:nvPicPr>
          <p:cNvPr id="1026" name="Picture 2"/>
          <p:cNvPicPr>
            <a:picLocks noChangeAspect="1" noChangeArrowheads="1"/>
          </p:cNvPicPr>
          <p:nvPr/>
        </p:nvPicPr>
        <p:blipFill>
          <a:blip r:embed="rId3" cstate="print"/>
          <a:srcRect/>
          <a:stretch>
            <a:fillRect/>
          </a:stretch>
        </p:blipFill>
        <p:spPr bwMode="auto">
          <a:xfrm>
            <a:off x="1313770" y="4038600"/>
            <a:ext cx="6534830" cy="1731627"/>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79925" y="457200"/>
            <a:ext cx="888385" cy="646331"/>
          </a:xfrm>
          <a:prstGeom prst="rect">
            <a:avLst/>
          </a:prstGeom>
          <a:noFill/>
        </p:spPr>
        <p:txBody>
          <a:bodyPr wrap="none" rtlCol="0">
            <a:spAutoFit/>
          </a:bodyPr>
          <a:lstStyle/>
          <a:p>
            <a:pPr algn="ctr"/>
            <a:r>
              <a:rPr lang="sv-SE" dirty="0" smtClean="0">
                <a:solidFill>
                  <a:srgbClr val="00FF00"/>
                </a:solidFill>
              </a:rPr>
              <a:t>2013</a:t>
            </a:r>
          </a:p>
          <a:p>
            <a:pPr algn="ctr"/>
            <a:r>
              <a:rPr lang="sv-SE" dirty="0" err="1" smtClean="0">
                <a:solidFill>
                  <a:srgbClr val="00FF00"/>
                </a:solidFill>
              </a:rPr>
              <a:t>Albania</a:t>
            </a:r>
            <a:endParaRPr lang="sv-SE" dirty="0">
              <a:solidFill>
                <a:srgbClr val="00FF00"/>
              </a:solidFill>
            </a:endParaRPr>
          </a:p>
        </p:txBody>
      </p:sp>
      <p:pic>
        <p:nvPicPr>
          <p:cNvPr id="57345" name="Picture 1" descr="C:\_UC\2017\presentation Helsingfors apr 2017\002_12 Albania 2013.jpg"/>
          <p:cNvPicPr>
            <a:picLocks noChangeAspect="1" noChangeArrowheads="1"/>
          </p:cNvPicPr>
          <p:nvPr/>
        </p:nvPicPr>
        <p:blipFill>
          <a:blip r:embed="rId2" cstate="print"/>
          <a:srcRect/>
          <a:stretch>
            <a:fillRect/>
          </a:stretch>
        </p:blipFill>
        <p:spPr bwMode="auto">
          <a:xfrm>
            <a:off x="2209800" y="2209800"/>
            <a:ext cx="4724400" cy="35433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75795" y="457200"/>
            <a:ext cx="1096647" cy="923330"/>
          </a:xfrm>
          <a:prstGeom prst="rect">
            <a:avLst/>
          </a:prstGeom>
          <a:noFill/>
        </p:spPr>
        <p:txBody>
          <a:bodyPr wrap="none" rtlCol="0">
            <a:spAutoFit/>
          </a:bodyPr>
          <a:lstStyle/>
          <a:p>
            <a:pPr algn="ctr"/>
            <a:r>
              <a:rPr lang="sv-SE" dirty="0" smtClean="0">
                <a:solidFill>
                  <a:srgbClr val="00FF00"/>
                </a:solidFill>
              </a:rPr>
              <a:t>2014</a:t>
            </a:r>
          </a:p>
          <a:p>
            <a:pPr algn="ctr"/>
            <a:r>
              <a:rPr lang="sv-SE" dirty="0" smtClean="0">
                <a:solidFill>
                  <a:srgbClr val="00FF00"/>
                </a:solidFill>
              </a:rPr>
              <a:t>Sao Paolo</a:t>
            </a:r>
          </a:p>
          <a:p>
            <a:pPr algn="ctr"/>
            <a:r>
              <a:rPr lang="sv-SE" dirty="0" smtClean="0">
                <a:solidFill>
                  <a:srgbClr val="00FF00"/>
                </a:solidFill>
              </a:rPr>
              <a:t>Brazil</a:t>
            </a:r>
            <a:endParaRPr lang="sv-SE" dirty="0">
              <a:solidFill>
                <a:srgbClr val="00FF00"/>
              </a:solidFill>
            </a:endParaRPr>
          </a:p>
        </p:txBody>
      </p:sp>
      <p:pic>
        <p:nvPicPr>
          <p:cNvPr id="56321" name="Picture 1" descr="C:\_UC\2017\presentation Helsingfors apr 2017\002_12.jpg"/>
          <p:cNvPicPr>
            <a:picLocks noChangeAspect="1" noChangeArrowheads="1"/>
          </p:cNvPicPr>
          <p:nvPr/>
        </p:nvPicPr>
        <p:blipFill>
          <a:blip r:embed="rId2" cstate="print"/>
          <a:srcRect/>
          <a:stretch>
            <a:fillRect/>
          </a:stretch>
        </p:blipFill>
        <p:spPr bwMode="auto">
          <a:xfrm>
            <a:off x="1371600" y="1066800"/>
            <a:ext cx="2438400" cy="3657600"/>
          </a:xfrm>
          <a:prstGeom prst="rect">
            <a:avLst/>
          </a:prstGeom>
          <a:noFill/>
        </p:spPr>
      </p:pic>
      <p:pic>
        <p:nvPicPr>
          <p:cNvPr id="1026" name="Picture 2" descr="C:\_UC\_SUNDSCHOOL\bilder\brazil2014.jpg"/>
          <p:cNvPicPr>
            <a:picLocks noChangeAspect="1" noChangeArrowheads="1"/>
          </p:cNvPicPr>
          <p:nvPr/>
        </p:nvPicPr>
        <p:blipFill>
          <a:blip r:embed="rId3" cstate="print"/>
          <a:srcRect/>
          <a:stretch>
            <a:fillRect/>
          </a:stretch>
        </p:blipFill>
        <p:spPr bwMode="auto">
          <a:xfrm>
            <a:off x="4800600" y="3810000"/>
            <a:ext cx="2988418" cy="2243137"/>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3275" y="457200"/>
            <a:ext cx="1001685" cy="923330"/>
          </a:xfrm>
          <a:prstGeom prst="rect">
            <a:avLst/>
          </a:prstGeom>
          <a:noFill/>
        </p:spPr>
        <p:txBody>
          <a:bodyPr wrap="none" rtlCol="0">
            <a:spAutoFit/>
          </a:bodyPr>
          <a:lstStyle/>
          <a:p>
            <a:pPr algn="ctr"/>
            <a:r>
              <a:rPr lang="sv-SE" dirty="0" smtClean="0">
                <a:solidFill>
                  <a:srgbClr val="00FF00"/>
                </a:solidFill>
              </a:rPr>
              <a:t>2014</a:t>
            </a:r>
          </a:p>
          <a:p>
            <a:pPr algn="ctr"/>
            <a:r>
              <a:rPr lang="sv-SE" dirty="0" err="1" smtClean="0">
                <a:solidFill>
                  <a:srgbClr val="00FF00"/>
                </a:solidFill>
              </a:rPr>
              <a:t>Tallin</a:t>
            </a:r>
            <a:endParaRPr lang="sv-SE" dirty="0" smtClean="0">
              <a:solidFill>
                <a:srgbClr val="00FF00"/>
              </a:solidFill>
            </a:endParaRPr>
          </a:p>
          <a:p>
            <a:pPr algn="ctr"/>
            <a:r>
              <a:rPr lang="sv-SE" dirty="0" smtClean="0">
                <a:solidFill>
                  <a:srgbClr val="00FF00"/>
                </a:solidFill>
              </a:rPr>
              <a:t>Boat </a:t>
            </a:r>
            <a:r>
              <a:rPr lang="sv-SE" dirty="0" err="1" smtClean="0">
                <a:solidFill>
                  <a:srgbClr val="00FF00"/>
                </a:solidFill>
              </a:rPr>
              <a:t>trip</a:t>
            </a:r>
            <a:endParaRPr lang="sv-SE" dirty="0" smtClean="0">
              <a:solidFill>
                <a:srgbClr val="00FF00"/>
              </a:solidFill>
            </a:endParaRPr>
          </a:p>
        </p:txBody>
      </p:sp>
      <p:pic>
        <p:nvPicPr>
          <p:cNvPr id="55297" name="Picture 1" descr="C:\_UC\2017\presentation Helsingfors apr 2017\003 light 16 dec 2014.jpg"/>
          <p:cNvPicPr>
            <a:picLocks noChangeAspect="1" noChangeArrowheads="1"/>
          </p:cNvPicPr>
          <p:nvPr/>
        </p:nvPicPr>
        <p:blipFill>
          <a:blip r:embed="rId2" cstate="print"/>
          <a:srcRect/>
          <a:stretch>
            <a:fillRect/>
          </a:stretch>
        </p:blipFill>
        <p:spPr bwMode="auto">
          <a:xfrm>
            <a:off x="1600200" y="990600"/>
            <a:ext cx="2489200" cy="3347860"/>
          </a:xfrm>
          <a:prstGeom prst="rect">
            <a:avLst/>
          </a:prstGeom>
          <a:noFill/>
        </p:spPr>
      </p:pic>
      <p:pic>
        <p:nvPicPr>
          <p:cNvPr id="55298" name="Picture 2" descr="C:\_UC\2017\presentation Helsingfors apr 2017\004_20141216.jpg"/>
          <p:cNvPicPr>
            <a:picLocks noChangeAspect="1" noChangeArrowheads="1"/>
          </p:cNvPicPr>
          <p:nvPr/>
        </p:nvPicPr>
        <p:blipFill>
          <a:blip r:embed="rId3" cstate="print"/>
          <a:srcRect/>
          <a:stretch>
            <a:fillRect/>
          </a:stretch>
        </p:blipFill>
        <p:spPr bwMode="auto">
          <a:xfrm>
            <a:off x="4699000" y="3276600"/>
            <a:ext cx="3454400" cy="25908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08389" y="457200"/>
            <a:ext cx="1831463" cy="923330"/>
          </a:xfrm>
          <a:prstGeom prst="rect">
            <a:avLst/>
          </a:prstGeom>
          <a:noFill/>
        </p:spPr>
        <p:txBody>
          <a:bodyPr wrap="none" rtlCol="0">
            <a:spAutoFit/>
          </a:bodyPr>
          <a:lstStyle/>
          <a:p>
            <a:pPr algn="ctr"/>
            <a:r>
              <a:rPr lang="sv-SE" dirty="0" smtClean="0">
                <a:solidFill>
                  <a:srgbClr val="00FF00"/>
                </a:solidFill>
              </a:rPr>
              <a:t>Kyrkslätt</a:t>
            </a:r>
          </a:p>
          <a:p>
            <a:pPr algn="ctr"/>
            <a:r>
              <a:rPr lang="sv-SE" dirty="0" smtClean="0">
                <a:solidFill>
                  <a:srgbClr val="00FF00"/>
                </a:solidFill>
              </a:rPr>
              <a:t>Finland</a:t>
            </a:r>
            <a:br>
              <a:rPr lang="sv-SE" dirty="0" smtClean="0">
                <a:solidFill>
                  <a:srgbClr val="00FF00"/>
                </a:solidFill>
              </a:rPr>
            </a:br>
            <a:r>
              <a:rPr lang="sv-SE" dirty="0" err="1" smtClean="0">
                <a:solidFill>
                  <a:srgbClr val="00FF00"/>
                </a:solidFill>
              </a:rPr>
              <a:t>Aging</a:t>
            </a:r>
            <a:r>
              <a:rPr lang="sv-SE" dirty="0" smtClean="0">
                <a:solidFill>
                  <a:srgbClr val="00FF00"/>
                </a:solidFill>
              </a:rPr>
              <a:t> in </a:t>
            </a:r>
            <a:r>
              <a:rPr lang="sv-SE" dirty="0" err="1" smtClean="0">
                <a:solidFill>
                  <a:srgbClr val="00FF00"/>
                </a:solidFill>
              </a:rPr>
              <a:t>harmony</a:t>
            </a:r>
            <a:endParaRPr lang="sv-SE" dirty="0">
              <a:solidFill>
                <a:srgbClr val="00FF00"/>
              </a:solidFill>
            </a:endParaRPr>
          </a:p>
        </p:txBody>
      </p:sp>
      <p:pic>
        <p:nvPicPr>
          <p:cNvPr id="54273" name="Picture 1" descr="C:\_UC\2017\presentation Helsingfors apr 2017\005_1.jpg"/>
          <p:cNvPicPr>
            <a:picLocks noChangeAspect="1" noChangeArrowheads="1"/>
          </p:cNvPicPr>
          <p:nvPr/>
        </p:nvPicPr>
        <p:blipFill>
          <a:blip r:embed="rId2" cstate="print"/>
          <a:srcRect/>
          <a:stretch>
            <a:fillRect/>
          </a:stretch>
        </p:blipFill>
        <p:spPr bwMode="auto">
          <a:xfrm>
            <a:off x="1493520" y="2133600"/>
            <a:ext cx="2697480" cy="4495800"/>
          </a:xfrm>
          <a:prstGeom prst="rect">
            <a:avLst/>
          </a:prstGeom>
          <a:noFill/>
        </p:spPr>
      </p:pic>
      <p:pic>
        <p:nvPicPr>
          <p:cNvPr id="54274" name="Picture 2" descr="C:\_UC\2017\presentation Helsingfors apr 2017\006.jpg"/>
          <p:cNvPicPr>
            <a:picLocks noChangeAspect="1" noChangeArrowheads="1"/>
          </p:cNvPicPr>
          <p:nvPr/>
        </p:nvPicPr>
        <p:blipFill>
          <a:blip r:embed="rId3" cstate="print"/>
          <a:srcRect/>
          <a:stretch>
            <a:fillRect/>
          </a:stretch>
        </p:blipFill>
        <p:spPr bwMode="auto">
          <a:xfrm>
            <a:off x="4495800" y="1143000"/>
            <a:ext cx="2674620" cy="44577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16414" y="457200"/>
            <a:ext cx="1015406" cy="923330"/>
          </a:xfrm>
          <a:prstGeom prst="rect">
            <a:avLst/>
          </a:prstGeom>
          <a:noFill/>
        </p:spPr>
        <p:txBody>
          <a:bodyPr wrap="none" rtlCol="0">
            <a:spAutoFit/>
          </a:bodyPr>
          <a:lstStyle/>
          <a:p>
            <a:pPr algn="ctr"/>
            <a:r>
              <a:rPr lang="sv-SE" dirty="0" smtClean="0">
                <a:solidFill>
                  <a:srgbClr val="00FF00"/>
                </a:solidFill>
              </a:rPr>
              <a:t>2016</a:t>
            </a:r>
            <a:br>
              <a:rPr lang="sv-SE" dirty="0" smtClean="0">
                <a:solidFill>
                  <a:srgbClr val="00FF00"/>
                </a:solidFill>
              </a:rPr>
            </a:br>
            <a:r>
              <a:rPr lang="sv-SE" dirty="0" smtClean="0">
                <a:solidFill>
                  <a:srgbClr val="00FF00"/>
                </a:solidFill>
              </a:rPr>
              <a:t>Haverdal</a:t>
            </a:r>
          </a:p>
          <a:p>
            <a:pPr algn="ctr"/>
            <a:r>
              <a:rPr lang="sv-SE" dirty="0" smtClean="0">
                <a:solidFill>
                  <a:srgbClr val="00FF00"/>
                </a:solidFill>
              </a:rPr>
              <a:t>Sverige</a:t>
            </a:r>
            <a:endParaRPr lang="sv-SE" dirty="0">
              <a:solidFill>
                <a:srgbClr val="00FF00"/>
              </a:solidFill>
            </a:endParaRPr>
          </a:p>
        </p:txBody>
      </p:sp>
      <p:pic>
        <p:nvPicPr>
          <p:cNvPr id="53249" name="Picture 1" descr="C:\_UC\2017\presentation Helsingfors apr 2017\007.jpg"/>
          <p:cNvPicPr>
            <a:picLocks noChangeAspect="1" noChangeArrowheads="1"/>
          </p:cNvPicPr>
          <p:nvPr/>
        </p:nvPicPr>
        <p:blipFill>
          <a:blip r:embed="rId2" cstate="print"/>
          <a:srcRect/>
          <a:stretch>
            <a:fillRect/>
          </a:stretch>
        </p:blipFill>
        <p:spPr bwMode="auto">
          <a:xfrm>
            <a:off x="228600" y="2971800"/>
            <a:ext cx="4876800" cy="3657600"/>
          </a:xfrm>
          <a:prstGeom prst="rect">
            <a:avLst/>
          </a:prstGeom>
          <a:noFill/>
        </p:spPr>
      </p:pic>
      <p:pic>
        <p:nvPicPr>
          <p:cNvPr id="53250" name="Picture 2" descr="C:\_UC\2017\presentation Helsingfors apr 2017\009.jpg"/>
          <p:cNvPicPr>
            <a:picLocks noChangeAspect="1" noChangeArrowheads="1"/>
          </p:cNvPicPr>
          <p:nvPr/>
        </p:nvPicPr>
        <p:blipFill>
          <a:blip r:embed="rId3" cstate="print"/>
          <a:srcRect/>
          <a:stretch>
            <a:fillRect/>
          </a:stretch>
        </p:blipFill>
        <p:spPr bwMode="auto">
          <a:xfrm>
            <a:off x="3581400" y="685800"/>
            <a:ext cx="2438400" cy="4062413"/>
          </a:xfrm>
          <a:prstGeom prst="rect">
            <a:avLst/>
          </a:prstGeom>
          <a:noFill/>
        </p:spPr>
      </p:pic>
      <p:pic>
        <p:nvPicPr>
          <p:cNvPr id="6" name="Picture 3" descr="C:\_UC\2017\presentation Helsingfors apr 2017\008.jpg"/>
          <p:cNvPicPr>
            <a:picLocks noChangeAspect="1" noChangeArrowheads="1"/>
          </p:cNvPicPr>
          <p:nvPr/>
        </p:nvPicPr>
        <p:blipFill>
          <a:blip r:embed="rId4" cstate="print"/>
          <a:srcRect/>
          <a:stretch>
            <a:fillRect/>
          </a:stretch>
        </p:blipFill>
        <p:spPr bwMode="auto">
          <a:xfrm>
            <a:off x="6324600" y="1957387"/>
            <a:ext cx="2438400" cy="4062413"/>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445" y="457200"/>
            <a:ext cx="973343" cy="646331"/>
          </a:xfrm>
          <a:prstGeom prst="rect">
            <a:avLst/>
          </a:prstGeom>
          <a:noFill/>
        </p:spPr>
        <p:txBody>
          <a:bodyPr wrap="none" rtlCol="0">
            <a:spAutoFit/>
          </a:bodyPr>
          <a:lstStyle/>
          <a:p>
            <a:pPr algn="ctr"/>
            <a:r>
              <a:rPr lang="sv-SE" dirty="0" smtClean="0">
                <a:solidFill>
                  <a:srgbClr val="00FF00"/>
                </a:solidFill>
              </a:rPr>
              <a:t>2016</a:t>
            </a:r>
          </a:p>
          <a:p>
            <a:pPr algn="ctr"/>
            <a:r>
              <a:rPr lang="sv-SE" dirty="0" smtClean="0">
                <a:solidFill>
                  <a:srgbClr val="00FF00"/>
                </a:solidFill>
              </a:rPr>
              <a:t>SVERIGE</a:t>
            </a:r>
            <a:endParaRPr lang="sv-SE" dirty="0">
              <a:solidFill>
                <a:srgbClr val="00FF00"/>
              </a:solidFill>
            </a:endParaRPr>
          </a:p>
        </p:txBody>
      </p:sp>
      <p:pic>
        <p:nvPicPr>
          <p:cNvPr id="52226" name="Picture 2" descr="C:\_UC\2017\presentation Helsingfors apr 2017\010.jpg"/>
          <p:cNvPicPr>
            <a:picLocks noChangeAspect="1" noChangeArrowheads="1"/>
          </p:cNvPicPr>
          <p:nvPr/>
        </p:nvPicPr>
        <p:blipFill>
          <a:blip r:embed="rId2" cstate="print"/>
          <a:srcRect/>
          <a:stretch>
            <a:fillRect/>
          </a:stretch>
        </p:blipFill>
        <p:spPr bwMode="auto">
          <a:xfrm>
            <a:off x="3276600" y="3124200"/>
            <a:ext cx="2895600" cy="2171700"/>
          </a:xfrm>
          <a:prstGeom prst="rect">
            <a:avLst/>
          </a:prstGeom>
          <a:noFill/>
        </p:spPr>
      </p:pic>
      <p:pic>
        <p:nvPicPr>
          <p:cNvPr id="52227" name="Picture 3" descr="C:\_UC\2017\presentation Helsingfors apr 2017\011.jpg"/>
          <p:cNvPicPr>
            <a:picLocks noChangeAspect="1" noChangeArrowheads="1"/>
          </p:cNvPicPr>
          <p:nvPr/>
        </p:nvPicPr>
        <p:blipFill>
          <a:blip r:embed="rId3" cstate="print"/>
          <a:srcRect/>
          <a:stretch>
            <a:fillRect/>
          </a:stretch>
        </p:blipFill>
        <p:spPr bwMode="auto">
          <a:xfrm>
            <a:off x="228600" y="381000"/>
            <a:ext cx="3860800" cy="2895600"/>
          </a:xfrm>
          <a:prstGeom prst="rect">
            <a:avLst/>
          </a:prstGeom>
          <a:noFill/>
        </p:spPr>
      </p:pic>
      <p:pic>
        <p:nvPicPr>
          <p:cNvPr id="6" name="Picture 1" descr="C:\_UC\2017\presentation Helsingfors apr 2017\012.jpg"/>
          <p:cNvPicPr>
            <a:picLocks noChangeAspect="1" noChangeArrowheads="1"/>
          </p:cNvPicPr>
          <p:nvPr/>
        </p:nvPicPr>
        <p:blipFill>
          <a:blip r:embed="rId4" cstate="print"/>
          <a:srcRect/>
          <a:stretch>
            <a:fillRect/>
          </a:stretch>
        </p:blipFill>
        <p:spPr bwMode="auto">
          <a:xfrm>
            <a:off x="6553200" y="2643187"/>
            <a:ext cx="2438400" cy="4062413"/>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14202" y="457200"/>
            <a:ext cx="1019831" cy="646331"/>
          </a:xfrm>
          <a:prstGeom prst="rect">
            <a:avLst/>
          </a:prstGeom>
          <a:noFill/>
        </p:spPr>
        <p:txBody>
          <a:bodyPr wrap="none" rtlCol="0">
            <a:spAutoFit/>
          </a:bodyPr>
          <a:lstStyle/>
          <a:p>
            <a:pPr algn="ctr"/>
            <a:r>
              <a:rPr lang="sv-SE" dirty="0" smtClean="0">
                <a:solidFill>
                  <a:srgbClr val="00FF00"/>
                </a:solidFill>
              </a:rPr>
              <a:t>2016</a:t>
            </a:r>
          </a:p>
          <a:p>
            <a:pPr algn="ctr"/>
            <a:r>
              <a:rPr lang="sv-SE" dirty="0" smtClean="0">
                <a:solidFill>
                  <a:srgbClr val="00FF00"/>
                </a:solidFill>
              </a:rPr>
              <a:t>FINLAND</a:t>
            </a:r>
            <a:endParaRPr lang="sv-SE" dirty="0">
              <a:solidFill>
                <a:srgbClr val="00FF00"/>
              </a:solidFill>
            </a:endParaRPr>
          </a:p>
        </p:txBody>
      </p:sp>
      <p:pic>
        <p:nvPicPr>
          <p:cNvPr id="51201" name="Picture 1" descr="C:\_UC\2017\presentation Helsingfors apr 2017\014 team estonia.jpg"/>
          <p:cNvPicPr>
            <a:picLocks noChangeAspect="1" noChangeArrowheads="1"/>
          </p:cNvPicPr>
          <p:nvPr/>
        </p:nvPicPr>
        <p:blipFill>
          <a:blip r:embed="rId2" cstate="print"/>
          <a:srcRect/>
          <a:stretch>
            <a:fillRect/>
          </a:stretch>
        </p:blipFill>
        <p:spPr bwMode="auto">
          <a:xfrm>
            <a:off x="4419600" y="3276600"/>
            <a:ext cx="4191000" cy="3143250"/>
          </a:xfrm>
          <a:prstGeom prst="rect">
            <a:avLst/>
          </a:prstGeom>
          <a:noFill/>
        </p:spPr>
      </p:pic>
      <p:pic>
        <p:nvPicPr>
          <p:cNvPr id="51202" name="Picture 2" descr="C:\_UC\2017\presentation Helsingfors apr 2017\013.jpg"/>
          <p:cNvPicPr>
            <a:picLocks noChangeAspect="1" noChangeArrowheads="1"/>
          </p:cNvPicPr>
          <p:nvPr/>
        </p:nvPicPr>
        <p:blipFill>
          <a:blip r:embed="rId3" cstate="print"/>
          <a:srcRect/>
          <a:stretch>
            <a:fillRect/>
          </a:stretch>
        </p:blipFill>
        <p:spPr bwMode="auto">
          <a:xfrm>
            <a:off x="457200" y="381000"/>
            <a:ext cx="3657600" cy="6096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446" y="457200"/>
            <a:ext cx="973344" cy="923330"/>
          </a:xfrm>
          <a:prstGeom prst="rect">
            <a:avLst/>
          </a:prstGeom>
          <a:noFill/>
        </p:spPr>
        <p:txBody>
          <a:bodyPr wrap="none" rtlCol="0">
            <a:spAutoFit/>
          </a:bodyPr>
          <a:lstStyle/>
          <a:p>
            <a:pPr algn="ctr"/>
            <a:r>
              <a:rPr lang="sv-SE" dirty="0" smtClean="0">
                <a:solidFill>
                  <a:srgbClr val="00FF00"/>
                </a:solidFill>
              </a:rPr>
              <a:t>2016</a:t>
            </a:r>
          </a:p>
          <a:p>
            <a:pPr algn="ctr"/>
            <a:r>
              <a:rPr lang="sv-SE" dirty="0" smtClean="0">
                <a:solidFill>
                  <a:srgbClr val="00FF00"/>
                </a:solidFill>
              </a:rPr>
              <a:t>MALMÖ</a:t>
            </a:r>
          </a:p>
          <a:p>
            <a:pPr algn="ctr"/>
            <a:r>
              <a:rPr lang="sv-SE" dirty="0" smtClean="0">
                <a:solidFill>
                  <a:srgbClr val="00FF00"/>
                </a:solidFill>
              </a:rPr>
              <a:t>SVERIGE</a:t>
            </a:r>
            <a:endParaRPr lang="sv-SE" dirty="0">
              <a:solidFill>
                <a:srgbClr val="00FF00"/>
              </a:solidFill>
            </a:endParaRPr>
          </a:p>
        </p:txBody>
      </p:sp>
      <p:pic>
        <p:nvPicPr>
          <p:cNvPr id="50177" name="Picture 1" descr="C:\_UC\2017\presentation Helsingfors apr 2017\015 James Britta Bengt aug 2016.jpg"/>
          <p:cNvPicPr>
            <a:picLocks noChangeAspect="1" noChangeArrowheads="1"/>
          </p:cNvPicPr>
          <p:nvPr/>
        </p:nvPicPr>
        <p:blipFill>
          <a:blip r:embed="rId2" cstate="print"/>
          <a:srcRect/>
          <a:stretch>
            <a:fillRect/>
          </a:stretch>
        </p:blipFill>
        <p:spPr bwMode="auto">
          <a:xfrm>
            <a:off x="2895600" y="1066800"/>
            <a:ext cx="3200400" cy="5334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1"/>
          <p:cNvSpPr txBox="1">
            <a:spLocks noChangeArrowheads="1"/>
          </p:cNvSpPr>
          <p:nvPr/>
        </p:nvSpPr>
        <p:spPr bwMode="auto">
          <a:xfrm>
            <a:off x="323850" y="3471208"/>
            <a:ext cx="8603317" cy="2308324"/>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FF00"/>
                </a:solidFill>
              </a:rPr>
              <a:t>As many ran in fear, and others knelt in prayer, a voice spoke </a:t>
            </a:r>
          </a:p>
          <a:p>
            <a:pPr fontAlgn="base">
              <a:spcBef>
                <a:spcPct val="0"/>
              </a:spcBef>
              <a:spcAft>
                <a:spcPct val="0"/>
              </a:spcAft>
            </a:pPr>
            <a:r>
              <a:rPr lang="en-US" sz="2400" dirty="0" smtClean="0">
                <a:solidFill>
                  <a:srgbClr val="00FF00"/>
                </a:solidFill>
              </a:rPr>
              <a:t>out of the pillar of fire to him and said...</a:t>
            </a:r>
          </a:p>
          <a:p>
            <a:pPr fontAlgn="base">
              <a:spcBef>
                <a:spcPct val="0"/>
              </a:spcBef>
              <a:spcAft>
                <a:spcPct val="0"/>
              </a:spcAft>
            </a:pPr>
            <a:endParaRPr lang="en-US" sz="2400" dirty="0" smtClean="0">
              <a:solidFill>
                <a:srgbClr val="00FF00"/>
              </a:solidFill>
            </a:endParaRPr>
          </a:p>
          <a:p>
            <a:pPr fontAlgn="base">
              <a:spcBef>
                <a:spcPct val="0"/>
              </a:spcBef>
              <a:spcAft>
                <a:spcPct val="0"/>
              </a:spcAft>
            </a:pPr>
            <a:r>
              <a:rPr lang="en-US" sz="2400" dirty="0" smtClean="0">
                <a:solidFill>
                  <a:schemeClr val="accent3"/>
                </a:solidFill>
              </a:rPr>
              <a:t>"</a:t>
            </a:r>
            <a:r>
              <a:rPr lang="en-US" sz="2400" u="sng" dirty="0" smtClean="0">
                <a:solidFill>
                  <a:schemeClr val="accent3"/>
                </a:solidFill>
              </a:rPr>
              <a:t>As John the Baptist was the forerunner of the first coming </a:t>
            </a:r>
          </a:p>
          <a:p>
            <a:pPr fontAlgn="base">
              <a:spcBef>
                <a:spcPct val="0"/>
              </a:spcBef>
              <a:spcAft>
                <a:spcPct val="0"/>
              </a:spcAft>
            </a:pPr>
            <a:r>
              <a:rPr lang="en-US" sz="2400" u="sng" dirty="0" smtClean="0">
                <a:solidFill>
                  <a:schemeClr val="accent3"/>
                </a:solidFill>
              </a:rPr>
              <a:t>of Christ,</a:t>
            </a:r>
            <a:r>
              <a:rPr lang="en-US" sz="2400" dirty="0" smtClean="0">
                <a:solidFill>
                  <a:schemeClr val="accent3"/>
                </a:solidFill>
              </a:rPr>
              <a:t> so your message is </a:t>
            </a:r>
            <a:r>
              <a:rPr lang="en-US" sz="2400" u="sng" dirty="0" smtClean="0">
                <a:solidFill>
                  <a:schemeClr val="accent3"/>
                </a:solidFill>
              </a:rPr>
              <a:t>the forerunner of the second </a:t>
            </a:r>
            <a:br>
              <a:rPr lang="en-US" sz="2400" u="sng" dirty="0" smtClean="0">
                <a:solidFill>
                  <a:schemeClr val="accent3"/>
                </a:solidFill>
              </a:rPr>
            </a:br>
            <a:r>
              <a:rPr lang="en-US" sz="2400" u="sng" dirty="0" smtClean="0">
                <a:solidFill>
                  <a:schemeClr val="accent3"/>
                </a:solidFill>
              </a:rPr>
              <a:t>coming of Christ</a:t>
            </a:r>
            <a:r>
              <a:rPr lang="en-US" sz="2400" dirty="0" smtClean="0">
                <a:solidFill>
                  <a:schemeClr val="accent3"/>
                </a:solidFill>
              </a:rPr>
              <a:t>.”</a:t>
            </a:r>
          </a:p>
        </p:txBody>
      </p:sp>
      <p:pic>
        <p:nvPicPr>
          <p:cNvPr id="5" name="Picture 2"/>
          <p:cNvPicPr>
            <a:picLocks noChangeAspect="1" noChangeArrowheads="1"/>
          </p:cNvPicPr>
          <p:nvPr/>
        </p:nvPicPr>
        <p:blipFill>
          <a:blip r:embed="rId3" cstate="print"/>
          <a:srcRect/>
          <a:stretch>
            <a:fillRect/>
          </a:stretch>
        </p:blipFill>
        <p:spPr bwMode="auto">
          <a:xfrm>
            <a:off x="4811486" y="304800"/>
            <a:ext cx="4027714" cy="281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15200" y="171271"/>
            <a:ext cx="1788823" cy="1200329"/>
          </a:xfrm>
          <a:prstGeom prst="rect">
            <a:avLst/>
          </a:prstGeom>
          <a:noFill/>
        </p:spPr>
        <p:txBody>
          <a:bodyPr wrap="none" rtlCol="0">
            <a:spAutoFit/>
          </a:bodyPr>
          <a:lstStyle/>
          <a:p>
            <a:pPr algn="ctr"/>
            <a:r>
              <a:rPr lang="sv-SE" dirty="0" smtClean="0">
                <a:solidFill>
                  <a:srgbClr val="00FF00"/>
                </a:solidFill>
              </a:rPr>
              <a:t>2016</a:t>
            </a:r>
          </a:p>
          <a:p>
            <a:pPr algn="ctr"/>
            <a:r>
              <a:rPr lang="sv-SE" dirty="0" smtClean="0">
                <a:solidFill>
                  <a:srgbClr val="00FF00"/>
                </a:solidFill>
              </a:rPr>
              <a:t>MALMÖ</a:t>
            </a:r>
          </a:p>
          <a:p>
            <a:pPr algn="ctr"/>
            <a:r>
              <a:rPr lang="sv-SE" dirty="0" smtClean="0">
                <a:solidFill>
                  <a:srgbClr val="00FF00"/>
                </a:solidFill>
              </a:rPr>
              <a:t>SVERIGE</a:t>
            </a:r>
          </a:p>
          <a:p>
            <a:pPr algn="ctr"/>
            <a:r>
              <a:rPr lang="sv-SE" dirty="0" err="1" smtClean="0">
                <a:solidFill>
                  <a:srgbClr val="00FF00"/>
                </a:solidFill>
              </a:rPr>
              <a:t>Witnessing-week</a:t>
            </a:r>
            <a:endParaRPr lang="sv-SE" dirty="0">
              <a:solidFill>
                <a:srgbClr val="00FF00"/>
              </a:solidFill>
            </a:endParaRPr>
          </a:p>
        </p:txBody>
      </p:sp>
      <p:pic>
        <p:nvPicPr>
          <p:cNvPr id="49155" name="Picture 3" descr="C:\_UC\2017\presentation Helsingfors apr 2017\017 wittn. 3 pildammsparken 2016.jpg"/>
          <p:cNvPicPr>
            <a:picLocks noChangeAspect="1" noChangeArrowheads="1"/>
          </p:cNvPicPr>
          <p:nvPr/>
        </p:nvPicPr>
        <p:blipFill>
          <a:blip r:embed="rId2" cstate="print"/>
          <a:srcRect/>
          <a:stretch>
            <a:fillRect/>
          </a:stretch>
        </p:blipFill>
        <p:spPr bwMode="auto">
          <a:xfrm>
            <a:off x="0" y="2514600"/>
            <a:ext cx="2468880" cy="4114800"/>
          </a:xfrm>
          <a:prstGeom prst="rect">
            <a:avLst/>
          </a:prstGeom>
          <a:noFill/>
        </p:spPr>
      </p:pic>
      <p:pic>
        <p:nvPicPr>
          <p:cNvPr id="8" name="Picture 2" descr="C:\_UC\2017\presentation Helsingfors apr 2017\016 wittn. 2 pildammsparken 2016.jpg"/>
          <p:cNvPicPr>
            <a:picLocks noChangeAspect="1" noChangeArrowheads="1"/>
          </p:cNvPicPr>
          <p:nvPr/>
        </p:nvPicPr>
        <p:blipFill>
          <a:blip r:embed="rId3" cstate="print"/>
          <a:srcRect/>
          <a:stretch>
            <a:fillRect/>
          </a:stretch>
        </p:blipFill>
        <p:spPr bwMode="auto">
          <a:xfrm>
            <a:off x="5455920" y="1447800"/>
            <a:ext cx="3154680" cy="5257800"/>
          </a:xfrm>
          <a:prstGeom prst="rect">
            <a:avLst/>
          </a:prstGeom>
          <a:noFill/>
        </p:spPr>
      </p:pic>
      <p:pic>
        <p:nvPicPr>
          <p:cNvPr id="9" name="Picture 1" descr="C:\_UC\2017\presentation Helsingfors apr 2017\018 wittn. pildammsparken 2016.jpg"/>
          <p:cNvPicPr>
            <a:picLocks noChangeAspect="1" noChangeArrowheads="1"/>
          </p:cNvPicPr>
          <p:nvPr/>
        </p:nvPicPr>
        <p:blipFill>
          <a:blip r:embed="rId4" cstate="print"/>
          <a:srcRect/>
          <a:stretch>
            <a:fillRect/>
          </a:stretch>
        </p:blipFill>
        <p:spPr bwMode="auto">
          <a:xfrm>
            <a:off x="2438400" y="1701800"/>
            <a:ext cx="3002280" cy="50038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_UC\2017\presentation Helsingfors apr 2017\019 aug 2016 Lund moln 1.jpg"/>
          <p:cNvPicPr>
            <a:picLocks noChangeAspect="1" noChangeArrowheads="1"/>
          </p:cNvPicPr>
          <p:nvPr/>
        </p:nvPicPr>
        <p:blipFill>
          <a:blip r:embed="rId2" cstate="print"/>
          <a:srcRect/>
          <a:stretch>
            <a:fillRect/>
          </a:stretch>
        </p:blipFill>
        <p:spPr bwMode="auto">
          <a:xfrm>
            <a:off x="601133" y="1524000"/>
            <a:ext cx="8238067" cy="4633913"/>
          </a:xfrm>
          <a:prstGeom prst="rect">
            <a:avLst/>
          </a:prstGeom>
          <a:noFill/>
        </p:spPr>
      </p:pic>
      <p:pic>
        <p:nvPicPr>
          <p:cNvPr id="48131" name="Picture 3" descr="C:\_UC\2017\presentation Helsingfors apr 2017\020 aug 2016 malmö moln 1.jpg"/>
          <p:cNvPicPr>
            <a:picLocks noChangeAspect="1" noChangeArrowheads="1"/>
          </p:cNvPicPr>
          <p:nvPr/>
        </p:nvPicPr>
        <p:blipFill>
          <a:blip r:embed="rId3" cstate="print"/>
          <a:srcRect/>
          <a:stretch>
            <a:fillRect/>
          </a:stretch>
        </p:blipFill>
        <p:spPr bwMode="auto">
          <a:xfrm>
            <a:off x="2971800" y="4676447"/>
            <a:ext cx="3276600" cy="2181553"/>
          </a:xfrm>
          <a:prstGeom prst="rect">
            <a:avLst/>
          </a:prstGeom>
          <a:noFill/>
        </p:spPr>
      </p:pic>
      <p:pic>
        <p:nvPicPr>
          <p:cNvPr id="6" name="Picture 1" descr="C:\_UC\2017\presentation Helsingfors apr 2017\021 aug 2016 malmö moln 2.jpg"/>
          <p:cNvPicPr>
            <a:picLocks noChangeAspect="1" noChangeArrowheads="1"/>
          </p:cNvPicPr>
          <p:nvPr/>
        </p:nvPicPr>
        <p:blipFill>
          <a:blip r:embed="rId4" cstate="print"/>
          <a:srcRect/>
          <a:stretch>
            <a:fillRect/>
          </a:stretch>
        </p:blipFill>
        <p:spPr bwMode="auto">
          <a:xfrm>
            <a:off x="2895600" y="228600"/>
            <a:ext cx="3295227" cy="2197354"/>
          </a:xfrm>
          <a:prstGeom prst="rect">
            <a:avLst/>
          </a:prstGeom>
          <a:noFill/>
        </p:spPr>
      </p:pic>
      <p:sp>
        <p:nvSpPr>
          <p:cNvPr id="7" name="TextBox 6"/>
          <p:cNvSpPr txBox="1"/>
          <p:nvPr/>
        </p:nvSpPr>
        <p:spPr>
          <a:xfrm>
            <a:off x="7643670" y="304800"/>
            <a:ext cx="1160895" cy="1200329"/>
          </a:xfrm>
          <a:prstGeom prst="rect">
            <a:avLst/>
          </a:prstGeom>
          <a:noFill/>
        </p:spPr>
        <p:txBody>
          <a:bodyPr wrap="none" rtlCol="0">
            <a:spAutoFit/>
          </a:bodyPr>
          <a:lstStyle/>
          <a:p>
            <a:pPr algn="ctr"/>
            <a:r>
              <a:rPr lang="sv-SE" dirty="0" smtClean="0">
                <a:solidFill>
                  <a:srgbClr val="00FF00"/>
                </a:solidFill>
              </a:rPr>
              <a:t>2016</a:t>
            </a:r>
          </a:p>
          <a:p>
            <a:pPr algn="ctr"/>
            <a:r>
              <a:rPr lang="sv-SE" dirty="0" smtClean="0">
                <a:solidFill>
                  <a:srgbClr val="00FF00"/>
                </a:solidFill>
              </a:rPr>
              <a:t>MALMÖ</a:t>
            </a:r>
          </a:p>
          <a:p>
            <a:pPr algn="ctr"/>
            <a:r>
              <a:rPr lang="sv-SE" dirty="0" smtClean="0">
                <a:solidFill>
                  <a:srgbClr val="00FF00"/>
                </a:solidFill>
              </a:rPr>
              <a:t>SVERIGE</a:t>
            </a:r>
          </a:p>
          <a:p>
            <a:pPr algn="ctr"/>
            <a:r>
              <a:rPr lang="sv-SE" dirty="0" smtClean="0">
                <a:solidFill>
                  <a:srgbClr val="00FF00"/>
                </a:solidFill>
              </a:rPr>
              <a:t>Amazing…</a:t>
            </a:r>
            <a:endParaRPr lang="sv-SE" dirty="0">
              <a:solidFill>
                <a:srgbClr val="00FF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_UC\2017\presentation Helsingfors apr 2017\022 aug 2016 malmö moln 3.jpg"/>
          <p:cNvPicPr>
            <a:picLocks noChangeAspect="1" noChangeArrowheads="1"/>
          </p:cNvPicPr>
          <p:nvPr/>
        </p:nvPicPr>
        <p:blipFill>
          <a:blip r:embed="rId2" cstate="print"/>
          <a:srcRect/>
          <a:stretch>
            <a:fillRect/>
          </a:stretch>
        </p:blipFill>
        <p:spPr bwMode="auto">
          <a:xfrm>
            <a:off x="228600" y="228600"/>
            <a:ext cx="6248400" cy="4686300"/>
          </a:xfrm>
          <a:prstGeom prst="rect">
            <a:avLst/>
          </a:prstGeom>
          <a:noFill/>
        </p:spPr>
      </p:pic>
      <p:pic>
        <p:nvPicPr>
          <p:cNvPr id="5" name="Picture 1" descr="C:\_UC\2017\presentation Helsingfors apr 2017\023 aug 2016 malmö moln 4.jpg"/>
          <p:cNvPicPr>
            <a:picLocks noChangeAspect="1" noChangeArrowheads="1"/>
          </p:cNvPicPr>
          <p:nvPr/>
        </p:nvPicPr>
        <p:blipFill>
          <a:blip r:embed="rId3" cstate="print"/>
          <a:srcRect/>
          <a:stretch>
            <a:fillRect/>
          </a:stretch>
        </p:blipFill>
        <p:spPr bwMode="auto">
          <a:xfrm>
            <a:off x="4267200" y="3200400"/>
            <a:ext cx="4673600" cy="3505200"/>
          </a:xfrm>
          <a:prstGeom prst="rect">
            <a:avLst/>
          </a:prstGeom>
          <a:noFill/>
        </p:spPr>
      </p:pic>
      <p:sp>
        <p:nvSpPr>
          <p:cNvPr id="7" name="TextBox 6"/>
          <p:cNvSpPr txBox="1"/>
          <p:nvPr/>
        </p:nvSpPr>
        <p:spPr>
          <a:xfrm>
            <a:off x="7737446" y="457200"/>
            <a:ext cx="973344" cy="923330"/>
          </a:xfrm>
          <a:prstGeom prst="rect">
            <a:avLst/>
          </a:prstGeom>
          <a:noFill/>
        </p:spPr>
        <p:txBody>
          <a:bodyPr wrap="none" rtlCol="0">
            <a:spAutoFit/>
          </a:bodyPr>
          <a:lstStyle/>
          <a:p>
            <a:pPr algn="ctr"/>
            <a:r>
              <a:rPr lang="sv-SE" dirty="0" smtClean="0">
                <a:solidFill>
                  <a:srgbClr val="00FF00"/>
                </a:solidFill>
              </a:rPr>
              <a:t>2016</a:t>
            </a:r>
          </a:p>
          <a:p>
            <a:pPr algn="ctr"/>
            <a:r>
              <a:rPr lang="sv-SE" dirty="0" smtClean="0">
                <a:solidFill>
                  <a:srgbClr val="00FF00"/>
                </a:solidFill>
              </a:rPr>
              <a:t>MALMÖ</a:t>
            </a:r>
          </a:p>
          <a:p>
            <a:pPr algn="ctr"/>
            <a:r>
              <a:rPr lang="sv-SE" dirty="0" smtClean="0">
                <a:solidFill>
                  <a:srgbClr val="00FF00"/>
                </a:solidFill>
              </a:rPr>
              <a:t>SVERIGE</a:t>
            </a:r>
            <a:endParaRPr lang="sv-SE" dirty="0">
              <a:solidFill>
                <a:srgbClr val="00FF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87940" y="457200"/>
            <a:ext cx="872355" cy="646331"/>
          </a:xfrm>
          <a:prstGeom prst="rect">
            <a:avLst/>
          </a:prstGeom>
          <a:noFill/>
        </p:spPr>
        <p:txBody>
          <a:bodyPr wrap="none" rtlCol="0">
            <a:spAutoFit/>
          </a:bodyPr>
          <a:lstStyle/>
          <a:p>
            <a:pPr algn="ctr"/>
            <a:r>
              <a:rPr lang="sv-SE" dirty="0" smtClean="0">
                <a:solidFill>
                  <a:srgbClr val="00FF00"/>
                </a:solidFill>
              </a:rPr>
              <a:t>2016</a:t>
            </a:r>
          </a:p>
          <a:p>
            <a:pPr algn="ctr"/>
            <a:r>
              <a:rPr lang="sv-SE" dirty="0" smtClean="0">
                <a:solidFill>
                  <a:srgbClr val="00FF00"/>
                </a:solidFill>
              </a:rPr>
              <a:t>Finland</a:t>
            </a:r>
            <a:endParaRPr lang="sv-SE" dirty="0">
              <a:solidFill>
                <a:srgbClr val="00FF00"/>
              </a:solidFill>
            </a:endParaRPr>
          </a:p>
        </p:txBody>
      </p:sp>
      <p:pic>
        <p:nvPicPr>
          <p:cNvPr id="46081" name="Picture 1" descr="C:\_UC\2017\presentation Helsingfors apr 2017\026 .jpg"/>
          <p:cNvPicPr>
            <a:picLocks noChangeAspect="1" noChangeArrowheads="1"/>
          </p:cNvPicPr>
          <p:nvPr/>
        </p:nvPicPr>
        <p:blipFill>
          <a:blip r:embed="rId2" cstate="print"/>
          <a:srcRect/>
          <a:stretch>
            <a:fillRect/>
          </a:stretch>
        </p:blipFill>
        <p:spPr bwMode="auto">
          <a:xfrm>
            <a:off x="4419600" y="457200"/>
            <a:ext cx="2514600" cy="3352800"/>
          </a:xfrm>
          <a:prstGeom prst="rect">
            <a:avLst/>
          </a:prstGeom>
          <a:noFill/>
        </p:spPr>
      </p:pic>
      <p:pic>
        <p:nvPicPr>
          <p:cNvPr id="46082" name="Picture 2" descr="C:\_UC\2017\presentation Helsingfors apr 2017\024 .jpg"/>
          <p:cNvPicPr>
            <a:picLocks noChangeAspect="1" noChangeArrowheads="1"/>
          </p:cNvPicPr>
          <p:nvPr/>
        </p:nvPicPr>
        <p:blipFill>
          <a:blip r:embed="rId3" cstate="print"/>
          <a:srcRect/>
          <a:stretch>
            <a:fillRect/>
          </a:stretch>
        </p:blipFill>
        <p:spPr bwMode="auto">
          <a:xfrm>
            <a:off x="304800" y="685800"/>
            <a:ext cx="3383280" cy="5638800"/>
          </a:xfrm>
          <a:prstGeom prst="rect">
            <a:avLst/>
          </a:prstGeom>
          <a:noFill/>
        </p:spPr>
      </p:pic>
      <p:pic>
        <p:nvPicPr>
          <p:cNvPr id="46083" name="Picture 3" descr="C:\_UC\2017\presentation Helsingfors apr 2017\025  first wintersnow 3 nov.jpg"/>
          <p:cNvPicPr>
            <a:picLocks noChangeAspect="1" noChangeArrowheads="1"/>
          </p:cNvPicPr>
          <p:nvPr/>
        </p:nvPicPr>
        <p:blipFill>
          <a:blip r:embed="rId4" cstate="print"/>
          <a:srcRect/>
          <a:stretch>
            <a:fillRect/>
          </a:stretch>
        </p:blipFill>
        <p:spPr bwMode="auto">
          <a:xfrm>
            <a:off x="5105400" y="4114800"/>
            <a:ext cx="3657600" cy="219456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87940" y="457200"/>
            <a:ext cx="872355" cy="646331"/>
          </a:xfrm>
          <a:prstGeom prst="rect">
            <a:avLst/>
          </a:prstGeom>
          <a:noFill/>
        </p:spPr>
        <p:txBody>
          <a:bodyPr wrap="none" rtlCol="0">
            <a:spAutoFit/>
          </a:bodyPr>
          <a:lstStyle/>
          <a:p>
            <a:pPr algn="ctr"/>
            <a:r>
              <a:rPr lang="sv-SE" dirty="0" smtClean="0">
                <a:solidFill>
                  <a:srgbClr val="00FF00"/>
                </a:solidFill>
              </a:rPr>
              <a:t>2016</a:t>
            </a:r>
          </a:p>
          <a:p>
            <a:pPr algn="ctr"/>
            <a:r>
              <a:rPr lang="sv-SE" dirty="0" smtClean="0">
                <a:solidFill>
                  <a:srgbClr val="00FF00"/>
                </a:solidFill>
              </a:rPr>
              <a:t>Finland</a:t>
            </a:r>
            <a:endParaRPr lang="sv-SE" dirty="0">
              <a:solidFill>
                <a:srgbClr val="00FF00"/>
              </a:solidFill>
            </a:endParaRPr>
          </a:p>
        </p:txBody>
      </p:sp>
      <p:pic>
        <p:nvPicPr>
          <p:cNvPr id="45057" name="Picture 1" descr="C:\_UC\2017\presentation Helsingfors apr 2017\029.jpg"/>
          <p:cNvPicPr>
            <a:picLocks noChangeAspect="1" noChangeArrowheads="1"/>
          </p:cNvPicPr>
          <p:nvPr/>
        </p:nvPicPr>
        <p:blipFill>
          <a:blip r:embed="rId2" cstate="print"/>
          <a:srcRect/>
          <a:stretch>
            <a:fillRect/>
          </a:stretch>
        </p:blipFill>
        <p:spPr bwMode="auto">
          <a:xfrm>
            <a:off x="2819400" y="2743200"/>
            <a:ext cx="1874520" cy="3124200"/>
          </a:xfrm>
          <a:prstGeom prst="rect">
            <a:avLst/>
          </a:prstGeom>
          <a:noFill/>
        </p:spPr>
      </p:pic>
      <p:pic>
        <p:nvPicPr>
          <p:cNvPr id="45058" name="Picture 2" descr="C:\_UC\2017\presentation Helsingfors apr 2017\027 Makri 40 yrs UC.jpg"/>
          <p:cNvPicPr>
            <a:picLocks noChangeAspect="1" noChangeArrowheads="1"/>
          </p:cNvPicPr>
          <p:nvPr/>
        </p:nvPicPr>
        <p:blipFill>
          <a:blip r:embed="rId3" cstate="print"/>
          <a:srcRect/>
          <a:stretch>
            <a:fillRect/>
          </a:stretch>
        </p:blipFill>
        <p:spPr bwMode="auto">
          <a:xfrm>
            <a:off x="5086492" y="1447800"/>
            <a:ext cx="2457308" cy="4368546"/>
          </a:xfrm>
          <a:prstGeom prst="rect">
            <a:avLst/>
          </a:prstGeom>
          <a:noFill/>
        </p:spPr>
      </p:pic>
      <p:pic>
        <p:nvPicPr>
          <p:cNvPr id="45059" name="Picture 3" descr="C:\_UC\2017\presentation Helsingfors apr 2017\028 .jpg"/>
          <p:cNvPicPr>
            <a:picLocks noChangeAspect="1" noChangeArrowheads="1"/>
          </p:cNvPicPr>
          <p:nvPr/>
        </p:nvPicPr>
        <p:blipFill>
          <a:blip r:embed="rId4" cstate="print"/>
          <a:srcRect/>
          <a:stretch>
            <a:fillRect/>
          </a:stretch>
        </p:blipFill>
        <p:spPr bwMode="auto">
          <a:xfrm>
            <a:off x="868680" y="2743200"/>
            <a:ext cx="1874520" cy="31242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69208" y="457200"/>
            <a:ext cx="669992" cy="646331"/>
          </a:xfrm>
          <a:prstGeom prst="rect">
            <a:avLst/>
          </a:prstGeom>
          <a:noFill/>
        </p:spPr>
        <p:txBody>
          <a:bodyPr wrap="none" rtlCol="0">
            <a:spAutoFit/>
          </a:bodyPr>
          <a:lstStyle/>
          <a:p>
            <a:pPr algn="ctr"/>
            <a:r>
              <a:rPr lang="sv-SE" dirty="0" smtClean="0">
                <a:solidFill>
                  <a:srgbClr val="00FF00"/>
                </a:solidFill>
              </a:rPr>
              <a:t>2016</a:t>
            </a:r>
          </a:p>
          <a:p>
            <a:pPr algn="ctr"/>
            <a:r>
              <a:rPr lang="sv-SE" dirty="0" err="1" smtClean="0">
                <a:solidFill>
                  <a:srgbClr val="00FF00"/>
                </a:solidFill>
              </a:rPr>
              <a:t>Tallin</a:t>
            </a:r>
            <a:endParaRPr lang="sv-SE" dirty="0" smtClean="0">
              <a:solidFill>
                <a:srgbClr val="00FF00"/>
              </a:solidFill>
            </a:endParaRPr>
          </a:p>
        </p:txBody>
      </p:sp>
      <p:pic>
        <p:nvPicPr>
          <p:cNvPr id="44033" name="Picture 1" descr="C:\_UC\2017\presentation Helsingfors apr 2017\035 estonian in ukraine.jpg"/>
          <p:cNvPicPr>
            <a:picLocks noChangeAspect="1" noChangeArrowheads="1"/>
          </p:cNvPicPr>
          <p:nvPr/>
        </p:nvPicPr>
        <p:blipFill>
          <a:blip r:embed="rId2" cstate="print"/>
          <a:srcRect/>
          <a:stretch>
            <a:fillRect/>
          </a:stretch>
        </p:blipFill>
        <p:spPr bwMode="auto">
          <a:xfrm>
            <a:off x="2514600" y="533400"/>
            <a:ext cx="5350934" cy="3009901"/>
          </a:xfrm>
          <a:prstGeom prst="rect">
            <a:avLst/>
          </a:prstGeom>
          <a:noFill/>
        </p:spPr>
      </p:pic>
      <p:pic>
        <p:nvPicPr>
          <p:cNvPr id="44034" name="Picture 2" descr="C:\_UC\2017\presentation Helsingfors apr 2017\034.jpg"/>
          <p:cNvPicPr>
            <a:picLocks noChangeAspect="1" noChangeArrowheads="1"/>
          </p:cNvPicPr>
          <p:nvPr/>
        </p:nvPicPr>
        <p:blipFill>
          <a:blip r:embed="rId3" cstate="print"/>
          <a:srcRect/>
          <a:stretch>
            <a:fillRect/>
          </a:stretch>
        </p:blipFill>
        <p:spPr bwMode="auto">
          <a:xfrm>
            <a:off x="152400" y="3395662"/>
            <a:ext cx="6019800" cy="3386138"/>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80353" y="457200"/>
            <a:ext cx="1287532" cy="646331"/>
          </a:xfrm>
          <a:prstGeom prst="rect">
            <a:avLst/>
          </a:prstGeom>
          <a:noFill/>
        </p:spPr>
        <p:txBody>
          <a:bodyPr wrap="none" rtlCol="0">
            <a:spAutoFit/>
          </a:bodyPr>
          <a:lstStyle/>
          <a:p>
            <a:pPr algn="ctr"/>
            <a:r>
              <a:rPr lang="sv-SE" dirty="0" smtClean="0">
                <a:solidFill>
                  <a:srgbClr val="00FF00"/>
                </a:solidFill>
              </a:rPr>
              <a:t>2016</a:t>
            </a:r>
          </a:p>
          <a:p>
            <a:pPr algn="ctr"/>
            <a:r>
              <a:rPr lang="sv-SE" dirty="0" smtClean="0">
                <a:solidFill>
                  <a:srgbClr val="00FF00"/>
                </a:solidFill>
              </a:rPr>
              <a:t>CHRISTMAS</a:t>
            </a:r>
            <a:endParaRPr lang="sv-SE" dirty="0">
              <a:solidFill>
                <a:srgbClr val="00FF00"/>
              </a:solidFill>
            </a:endParaRPr>
          </a:p>
        </p:txBody>
      </p:sp>
      <p:pic>
        <p:nvPicPr>
          <p:cNvPr id="30721" name="Picture 1" descr="C:\_UC\2017\presentation Helsingfors apr 2017\037 julgransföräljning 20161221-WA0003.jpg"/>
          <p:cNvPicPr>
            <a:picLocks noChangeAspect="1" noChangeArrowheads="1"/>
          </p:cNvPicPr>
          <p:nvPr/>
        </p:nvPicPr>
        <p:blipFill>
          <a:blip r:embed="rId2" cstate="print"/>
          <a:srcRect/>
          <a:stretch>
            <a:fillRect/>
          </a:stretch>
        </p:blipFill>
        <p:spPr bwMode="auto">
          <a:xfrm>
            <a:off x="2910840" y="990600"/>
            <a:ext cx="3337560" cy="55626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16579" y="457200"/>
            <a:ext cx="1215077" cy="646331"/>
          </a:xfrm>
          <a:prstGeom prst="rect">
            <a:avLst/>
          </a:prstGeom>
          <a:noFill/>
        </p:spPr>
        <p:txBody>
          <a:bodyPr wrap="none" rtlCol="0">
            <a:spAutoFit/>
          </a:bodyPr>
          <a:lstStyle/>
          <a:p>
            <a:pPr algn="ctr"/>
            <a:r>
              <a:rPr lang="sv-SE" dirty="0" smtClean="0">
                <a:solidFill>
                  <a:srgbClr val="00FF00"/>
                </a:solidFill>
              </a:rPr>
              <a:t>2008…</a:t>
            </a:r>
          </a:p>
          <a:p>
            <a:pPr algn="ctr"/>
            <a:r>
              <a:rPr lang="sv-SE" dirty="0" err="1" smtClean="0">
                <a:solidFill>
                  <a:srgbClr val="00FF00"/>
                </a:solidFill>
              </a:rPr>
              <a:t>Translation</a:t>
            </a:r>
            <a:endParaRPr lang="sv-SE" dirty="0">
              <a:solidFill>
                <a:srgbClr val="00FF00"/>
              </a:solidFill>
            </a:endParaRPr>
          </a:p>
        </p:txBody>
      </p:sp>
      <p:pic>
        <p:nvPicPr>
          <p:cNvPr id="27651" name="Picture 3"/>
          <p:cNvPicPr>
            <a:picLocks noChangeAspect="1" noChangeArrowheads="1"/>
          </p:cNvPicPr>
          <p:nvPr/>
        </p:nvPicPr>
        <p:blipFill>
          <a:blip r:embed="rId2" cstate="print"/>
          <a:srcRect/>
          <a:stretch>
            <a:fillRect/>
          </a:stretch>
        </p:blipFill>
        <p:spPr bwMode="auto">
          <a:xfrm>
            <a:off x="2143125" y="1981200"/>
            <a:ext cx="4857750" cy="36576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14015" y="228600"/>
            <a:ext cx="1220207" cy="1200329"/>
          </a:xfrm>
          <a:prstGeom prst="rect">
            <a:avLst/>
          </a:prstGeom>
          <a:noFill/>
        </p:spPr>
        <p:txBody>
          <a:bodyPr wrap="none" rtlCol="0">
            <a:spAutoFit/>
          </a:bodyPr>
          <a:lstStyle/>
          <a:p>
            <a:pPr algn="ctr"/>
            <a:r>
              <a:rPr lang="sv-SE" dirty="0" smtClean="0">
                <a:solidFill>
                  <a:srgbClr val="00FF00"/>
                </a:solidFill>
              </a:rPr>
              <a:t>2016…</a:t>
            </a:r>
          </a:p>
          <a:p>
            <a:pPr algn="ctr"/>
            <a:r>
              <a:rPr lang="sv-SE" dirty="0" err="1" smtClean="0">
                <a:solidFill>
                  <a:srgbClr val="00FF00"/>
                </a:solidFill>
              </a:rPr>
              <a:t>ongoing</a:t>
            </a:r>
            <a:r>
              <a:rPr lang="sv-SE" dirty="0" smtClean="0">
                <a:solidFill>
                  <a:srgbClr val="00FF00"/>
                </a:solidFill>
              </a:rPr>
              <a:t/>
            </a:r>
            <a:br>
              <a:rPr lang="sv-SE" dirty="0" smtClean="0">
                <a:solidFill>
                  <a:srgbClr val="00FF00"/>
                </a:solidFill>
              </a:rPr>
            </a:br>
            <a:r>
              <a:rPr lang="sv-SE" dirty="0" err="1" smtClean="0">
                <a:solidFill>
                  <a:srgbClr val="00FF00"/>
                </a:solidFill>
              </a:rPr>
              <a:t>FaceBook</a:t>
            </a:r>
            <a:r>
              <a:rPr lang="sv-SE" dirty="0" smtClean="0">
                <a:solidFill>
                  <a:srgbClr val="00FF00"/>
                </a:solidFill>
              </a:rPr>
              <a:t/>
            </a:r>
            <a:br>
              <a:rPr lang="sv-SE" dirty="0" smtClean="0">
                <a:solidFill>
                  <a:srgbClr val="00FF00"/>
                </a:solidFill>
              </a:rPr>
            </a:br>
            <a:r>
              <a:rPr lang="sv-SE" dirty="0" err="1" smtClean="0">
                <a:solidFill>
                  <a:srgbClr val="00FF00"/>
                </a:solidFill>
              </a:rPr>
              <a:t>Witnessing</a:t>
            </a:r>
            <a:endParaRPr lang="sv-SE" dirty="0">
              <a:solidFill>
                <a:srgbClr val="00FF00"/>
              </a:solidFill>
            </a:endParaRPr>
          </a:p>
        </p:txBody>
      </p:sp>
      <p:pic>
        <p:nvPicPr>
          <p:cNvPr id="26625" name="Picture 1" descr="C:\_UC\2017\presentation Helsingfors apr 2017\051 FB.jpg"/>
          <p:cNvPicPr>
            <a:picLocks noChangeAspect="1" noChangeArrowheads="1"/>
          </p:cNvPicPr>
          <p:nvPr/>
        </p:nvPicPr>
        <p:blipFill>
          <a:blip r:embed="rId2" cstate="print"/>
          <a:srcRect/>
          <a:stretch>
            <a:fillRect/>
          </a:stretch>
        </p:blipFill>
        <p:spPr bwMode="auto">
          <a:xfrm>
            <a:off x="877130" y="1447800"/>
            <a:ext cx="7428670" cy="51816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67544" y="228600"/>
            <a:ext cx="2976456" cy="923330"/>
          </a:xfrm>
          <a:prstGeom prst="rect">
            <a:avLst/>
          </a:prstGeom>
          <a:noFill/>
        </p:spPr>
        <p:txBody>
          <a:bodyPr wrap="none" rtlCol="0">
            <a:spAutoFit/>
          </a:bodyPr>
          <a:lstStyle/>
          <a:p>
            <a:pPr algn="ctr"/>
            <a:r>
              <a:rPr lang="sv-SE" dirty="0" smtClean="0">
                <a:solidFill>
                  <a:srgbClr val="00FF00"/>
                </a:solidFill>
              </a:rPr>
              <a:t>1996-2017…</a:t>
            </a:r>
          </a:p>
          <a:p>
            <a:pPr algn="ctr"/>
            <a:r>
              <a:rPr lang="sv-SE" dirty="0" smtClean="0">
                <a:solidFill>
                  <a:srgbClr val="00FF00"/>
                </a:solidFill>
              </a:rPr>
              <a:t>WEBPAGE </a:t>
            </a:r>
            <a:r>
              <a:rPr lang="sv-SE" dirty="0" err="1" smtClean="0">
                <a:solidFill>
                  <a:srgbClr val="00FF00"/>
                </a:solidFill>
              </a:rPr>
              <a:t>ongoing</a:t>
            </a:r>
            <a:endParaRPr lang="sv-SE" dirty="0" smtClean="0">
              <a:solidFill>
                <a:srgbClr val="00FF00"/>
              </a:solidFill>
            </a:endParaRPr>
          </a:p>
          <a:p>
            <a:pPr algn="ctr"/>
            <a:r>
              <a:rPr lang="sv-SE" dirty="0" err="1" smtClean="0">
                <a:solidFill>
                  <a:srgbClr val="00FF00"/>
                </a:solidFill>
                <a:hlinkClick r:id="rId2"/>
              </a:rPr>
              <a:t>www.euro-tongil.org</a:t>
            </a:r>
            <a:r>
              <a:rPr lang="sv-SE" dirty="0" smtClean="0">
                <a:solidFill>
                  <a:srgbClr val="00FF00"/>
                </a:solidFill>
                <a:hlinkClick r:id="rId2"/>
              </a:rPr>
              <a:t>/</a:t>
            </a:r>
            <a:r>
              <a:rPr lang="sv-SE" dirty="0" err="1" smtClean="0">
                <a:solidFill>
                  <a:srgbClr val="00FF00"/>
                </a:solidFill>
                <a:hlinkClick r:id="rId2"/>
              </a:rPr>
              <a:t>swedish</a:t>
            </a:r>
            <a:endParaRPr lang="sv-SE" dirty="0">
              <a:solidFill>
                <a:srgbClr val="00FF00"/>
              </a:solidFill>
            </a:endParaRPr>
          </a:p>
        </p:txBody>
      </p:sp>
      <p:pic>
        <p:nvPicPr>
          <p:cNvPr id="25602" name="Picture 2"/>
          <p:cNvPicPr>
            <a:picLocks noChangeAspect="1" noChangeArrowheads="1"/>
          </p:cNvPicPr>
          <p:nvPr/>
        </p:nvPicPr>
        <p:blipFill>
          <a:blip r:embed="rId3" cstate="print"/>
          <a:srcRect/>
          <a:stretch>
            <a:fillRect/>
          </a:stretch>
        </p:blipFill>
        <p:spPr bwMode="auto">
          <a:xfrm>
            <a:off x="304800" y="1600200"/>
            <a:ext cx="8564440" cy="487610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4"/>
          <p:cNvSpPr txBox="1">
            <a:spLocks noChangeArrowheads="1"/>
          </p:cNvSpPr>
          <p:nvPr/>
        </p:nvSpPr>
        <p:spPr bwMode="auto">
          <a:xfrm>
            <a:off x="633412" y="3659188"/>
            <a:ext cx="8318303" cy="2677656"/>
          </a:xfrm>
          <a:prstGeom prst="rect">
            <a:avLst/>
          </a:prstGeom>
          <a:noFill/>
          <a:ln w="9525">
            <a:noFill/>
            <a:miter lim="800000"/>
            <a:headEnd/>
            <a:tailEnd/>
          </a:ln>
        </p:spPr>
        <p:txBody>
          <a:bodyPr wrap="none">
            <a:spAutoFit/>
          </a:bodyPr>
          <a:lstStyle/>
          <a:p>
            <a:pPr fontAlgn="base">
              <a:spcBef>
                <a:spcPct val="0"/>
              </a:spcBef>
              <a:spcAft>
                <a:spcPct val="0"/>
              </a:spcAft>
            </a:pPr>
            <a:r>
              <a:rPr lang="en-GB" sz="2400" dirty="0" smtClean="0">
                <a:solidFill>
                  <a:srgbClr val="00FF00"/>
                </a:solidFill>
              </a:rPr>
              <a:t>One of the more radical beliefs of the group is that of </a:t>
            </a:r>
          </a:p>
          <a:p>
            <a:pPr fontAlgn="base">
              <a:spcBef>
                <a:spcPct val="0"/>
              </a:spcBef>
              <a:spcAft>
                <a:spcPct val="0"/>
              </a:spcAft>
            </a:pPr>
            <a:r>
              <a:rPr lang="en-GB" sz="2400" u="sng" dirty="0" smtClean="0">
                <a:solidFill>
                  <a:srgbClr val="FF0000"/>
                </a:solidFill>
              </a:rPr>
              <a:t>“Serpent Seed”</a:t>
            </a:r>
            <a:r>
              <a:rPr lang="en-GB" sz="2400" dirty="0" smtClean="0">
                <a:solidFill>
                  <a:srgbClr val="00FF00"/>
                </a:solidFill>
              </a:rPr>
              <a:t> which states that </a:t>
            </a:r>
            <a:r>
              <a:rPr lang="en-GB" sz="2400" u="sng" dirty="0" smtClean="0">
                <a:solidFill>
                  <a:srgbClr val="00FF00"/>
                </a:solidFill>
              </a:rPr>
              <a:t/>
            </a:r>
            <a:br>
              <a:rPr lang="en-GB" sz="2400" u="sng" dirty="0" smtClean="0">
                <a:solidFill>
                  <a:srgbClr val="00FF00"/>
                </a:solidFill>
              </a:rPr>
            </a:br>
            <a:r>
              <a:rPr lang="en-GB" sz="2400" b="1" u="sng" dirty="0" smtClean="0">
                <a:solidFill>
                  <a:srgbClr val="00FF00"/>
                </a:solidFill>
              </a:rPr>
              <a:t>the first sin committed occurred </a:t>
            </a:r>
            <a:br>
              <a:rPr lang="en-GB" sz="2400" b="1" u="sng" dirty="0" smtClean="0">
                <a:solidFill>
                  <a:srgbClr val="00FF00"/>
                </a:solidFill>
              </a:rPr>
            </a:br>
            <a:r>
              <a:rPr lang="en-GB" sz="2400" b="1" u="sng" dirty="0" smtClean="0">
                <a:solidFill>
                  <a:srgbClr val="FF0000"/>
                </a:solidFill>
              </a:rPr>
              <a:t>when Eve engaged in sexual activities with the Serpent </a:t>
            </a:r>
            <a:r>
              <a:rPr lang="en-GB" sz="2400" b="1" u="sng" dirty="0" smtClean="0">
                <a:solidFill>
                  <a:srgbClr val="00FF00"/>
                </a:solidFill>
              </a:rPr>
              <a:t/>
            </a:r>
            <a:br>
              <a:rPr lang="en-GB" sz="2400" b="1" u="sng" dirty="0" smtClean="0">
                <a:solidFill>
                  <a:srgbClr val="00FF00"/>
                </a:solidFill>
              </a:rPr>
            </a:br>
            <a:r>
              <a:rPr lang="en-GB" sz="2400" u="sng" dirty="0" smtClean="0">
                <a:solidFill>
                  <a:srgbClr val="00FF00"/>
                </a:solidFill>
              </a:rPr>
              <a:t>in the Garden of Eden </a:t>
            </a:r>
          </a:p>
          <a:p>
            <a:pPr fontAlgn="base">
              <a:spcBef>
                <a:spcPct val="0"/>
              </a:spcBef>
              <a:spcAft>
                <a:spcPct val="0"/>
              </a:spcAft>
            </a:pPr>
            <a:r>
              <a:rPr lang="en-GB" sz="2400" u="sng" dirty="0" smtClean="0">
                <a:solidFill>
                  <a:srgbClr val="00FF00"/>
                </a:solidFill>
              </a:rPr>
              <a:t>thus causing "</a:t>
            </a:r>
            <a:r>
              <a:rPr lang="en-GB" sz="2400" u="sng" dirty="0" smtClean="0">
                <a:solidFill>
                  <a:srgbClr val="FF0000"/>
                </a:solidFill>
              </a:rPr>
              <a:t>the Fall of man</a:t>
            </a:r>
            <a:r>
              <a:rPr lang="en-GB" sz="2400" dirty="0" smtClean="0">
                <a:solidFill>
                  <a:srgbClr val="00FF00"/>
                </a:solidFill>
              </a:rPr>
              <a:t>."</a:t>
            </a:r>
          </a:p>
          <a:p>
            <a:pPr fontAlgn="base">
              <a:spcBef>
                <a:spcPct val="0"/>
              </a:spcBef>
              <a:spcAft>
                <a:spcPct val="0"/>
              </a:spcAft>
            </a:pPr>
            <a:endParaRPr lang="en-US" sz="2400" b="1" i="1" dirty="0" smtClean="0">
              <a:solidFill>
                <a:srgbClr val="00FF00"/>
              </a:solidFill>
            </a:endParaRPr>
          </a:p>
        </p:txBody>
      </p:sp>
      <p:pic>
        <p:nvPicPr>
          <p:cNvPr id="80899" name="Picture 2"/>
          <p:cNvPicPr>
            <a:picLocks noChangeAspect="1" noChangeArrowheads="1"/>
          </p:cNvPicPr>
          <p:nvPr/>
        </p:nvPicPr>
        <p:blipFill>
          <a:blip r:embed="rId3" cstate="print"/>
          <a:srcRect/>
          <a:stretch>
            <a:fillRect/>
          </a:stretch>
        </p:blipFill>
        <p:spPr bwMode="auto">
          <a:xfrm>
            <a:off x="6916738" y="188913"/>
            <a:ext cx="2047875" cy="2238375"/>
          </a:xfrm>
          <a:prstGeom prst="rect">
            <a:avLst/>
          </a:prstGeom>
          <a:noFill/>
          <a:ln w="9525">
            <a:noFill/>
            <a:miter lim="800000"/>
            <a:headEnd/>
            <a:tailEnd/>
          </a:ln>
        </p:spPr>
      </p:pic>
      <p:sp>
        <p:nvSpPr>
          <p:cNvPr id="80900" name="TextBox 3"/>
          <p:cNvSpPr txBox="1">
            <a:spLocks noChangeArrowheads="1"/>
          </p:cNvSpPr>
          <p:nvPr/>
        </p:nvSpPr>
        <p:spPr bwMode="auto">
          <a:xfrm>
            <a:off x="8266113" y="2420938"/>
            <a:ext cx="696912" cy="369887"/>
          </a:xfrm>
          <a:prstGeom prst="rect">
            <a:avLst/>
          </a:prstGeom>
          <a:noFill/>
          <a:ln w="9525">
            <a:noFill/>
            <a:miter lim="800000"/>
            <a:headEnd/>
            <a:tailEnd/>
          </a:ln>
        </p:spPr>
        <p:txBody>
          <a:bodyPr wrap="none">
            <a:spAutoFit/>
          </a:bodyPr>
          <a:lstStyle/>
          <a:p>
            <a:pPr fontAlgn="base">
              <a:spcBef>
                <a:spcPct val="0"/>
              </a:spcBef>
              <a:spcAft>
                <a:spcPct val="0"/>
              </a:spcAft>
            </a:pPr>
            <a:r>
              <a:rPr lang="sv-SE" b="1" smtClean="0">
                <a:solidFill>
                  <a:srgbClr val="00FF00"/>
                </a:solidFill>
              </a:rPr>
              <a:t>1957</a:t>
            </a:r>
            <a:endParaRPr lang="en-US" b="1" smtClean="0">
              <a:solidFill>
                <a:srgbClr val="00FF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7745" y="457200"/>
            <a:ext cx="652743" cy="369332"/>
          </a:xfrm>
          <a:prstGeom prst="rect">
            <a:avLst/>
          </a:prstGeom>
          <a:noFill/>
        </p:spPr>
        <p:txBody>
          <a:bodyPr wrap="none" rtlCol="0">
            <a:spAutoFit/>
          </a:bodyPr>
          <a:lstStyle/>
          <a:p>
            <a:pPr algn="ctr"/>
            <a:r>
              <a:rPr lang="sv-SE" dirty="0" smtClean="0">
                <a:solidFill>
                  <a:srgbClr val="00FF00"/>
                </a:solidFill>
              </a:rPr>
              <a:t>2017</a:t>
            </a:r>
          </a:p>
        </p:txBody>
      </p:sp>
      <p:pic>
        <p:nvPicPr>
          <p:cNvPr id="29697" name="Picture 1" descr="C:\_UC\2017\presentation Helsingfors apr 2017\044 lailaDaniel.jpg"/>
          <p:cNvPicPr>
            <a:picLocks noChangeAspect="1" noChangeArrowheads="1"/>
          </p:cNvPicPr>
          <p:nvPr/>
        </p:nvPicPr>
        <p:blipFill>
          <a:blip r:embed="rId2" cstate="print"/>
          <a:srcRect/>
          <a:stretch>
            <a:fillRect/>
          </a:stretch>
        </p:blipFill>
        <p:spPr bwMode="auto">
          <a:xfrm>
            <a:off x="4495800" y="1828800"/>
            <a:ext cx="3647583" cy="2427922"/>
          </a:xfrm>
          <a:prstGeom prst="rect">
            <a:avLst/>
          </a:prstGeom>
          <a:noFill/>
        </p:spPr>
      </p:pic>
      <p:pic>
        <p:nvPicPr>
          <p:cNvPr id="29698" name="Picture 2" descr="C:\_UC\2017\presentation Helsingfors apr 2017\042 BM1 Holy Item.jpg"/>
          <p:cNvPicPr>
            <a:picLocks noChangeAspect="1" noChangeArrowheads="1"/>
          </p:cNvPicPr>
          <p:nvPr/>
        </p:nvPicPr>
        <p:blipFill>
          <a:blip r:embed="rId3" cstate="print"/>
          <a:srcRect/>
          <a:stretch>
            <a:fillRect/>
          </a:stretch>
        </p:blipFill>
        <p:spPr bwMode="auto">
          <a:xfrm>
            <a:off x="4495800" y="1828800"/>
            <a:ext cx="3647583" cy="2427922"/>
          </a:xfrm>
          <a:prstGeom prst="rect">
            <a:avLst/>
          </a:prstGeom>
          <a:noFill/>
        </p:spPr>
      </p:pic>
      <p:pic>
        <p:nvPicPr>
          <p:cNvPr id="29699" name="Picture 3" descr="C:\_UC\2017\presentation Helsingfors apr 2017\043 LD3 Holy Item.jpg"/>
          <p:cNvPicPr>
            <a:picLocks noChangeAspect="1" noChangeArrowheads="1"/>
          </p:cNvPicPr>
          <p:nvPr/>
        </p:nvPicPr>
        <p:blipFill>
          <a:blip r:embed="rId4" cstate="print"/>
          <a:srcRect/>
          <a:stretch>
            <a:fillRect/>
          </a:stretch>
        </p:blipFill>
        <p:spPr bwMode="auto">
          <a:xfrm>
            <a:off x="990600" y="3810000"/>
            <a:ext cx="3647583" cy="2427922"/>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7745" y="457200"/>
            <a:ext cx="652743" cy="369332"/>
          </a:xfrm>
          <a:prstGeom prst="rect">
            <a:avLst/>
          </a:prstGeom>
          <a:noFill/>
        </p:spPr>
        <p:txBody>
          <a:bodyPr wrap="none" rtlCol="0">
            <a:spAutoFit/>
          </a:bodyPr>
          <a:lstStyle/>
          <a:p>
            <a:pPr algn="ctr"/>
            <a:r>
              <a:rPr lang="sv-SE" dirty="0" smtClean="0">
                <a:solidFill>
                  <a:srgbClr val="00FF00"/>
                </a:solidFill>
              </a:rPr>
              <a:t>2017</a:t>
            </a:r>
          </a:p>
        </p:txBody>
      </p:sp>
      <p:pic>
        <p:nvPicPr>
          <p:cNvPr id="28673" name="Picture 1" descr="C:\_UC\2017\presentation Helsingfors apr 2017\045 Holy Item ALL.jpg"/>
          <p:cNvPicPr>
            <a:picLocks noChangeAspect="1" noChangeArrowheads="1"/>
          </p:cNvPicPr>
          <p:nvPr/>
        </p:nvPicPr>
        <p:blipFill>
          <a:blip r:embed="rId2" cstate="print"/>
          <a:srcRect/>
          <a:stretch>
            <a:fillRect/>
          </a:stretch>
        </p:blipFill>
        <p:spPr bwMode="auto">
          <a:xfrm>
            <a:off x="457200" y="1143000"/>
            <a:ext cx="8229600" cy="5477827"/>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208657" cy="6001643"/>
          </a:xfrm>
          <a:prstGeom prst="rect">
            <a:avLst/>
          </a:prstGeom>
          <a:noFill/>
        </p:spPr>
        <p:txBody>
          <a:bodyPr wrap="none" rtlCol="0">
            <a:spAutoFit/>
          </a:bodyPr>
          <a:lstStyle/>
          <a:p>
            <a:r>
              <a:rPr lang="en-US" sz="2400" dirty="0" smtClean="0">
                <a:solidFill>
                  <a:srgbClr val="00FF00"/>
                </a:solidFill>
              </a:rPr>
              <a:t>7 Close to death Experiences: </a:t>
            </a:r>
          </a:p>
          <a:p>
            <a:endParaRPr lang="en-US" sz="2400" dirty="0" smtClean="0">
              <a:solidFill>
                <a:srgbClr val="00FF00"/>
              </a:solidFill>
            </a:endParaRPr>
          </a:p>
          <a:p>
            <a:pPr>
              <a:buFont typeface="Arial" pitchFamily="34" charset="0"/>
              <a:buChar char="•"/>
            </a:pPr>
            <a:r>
              <a:rPr lang="en-US" sz="2400" dirty="0" smtClean="0">
                <a:solidFill>
                  <a:srgbClr val="00FF00"/>
                </a:solidFill>
              </a:rPr>
              <a:t>  As a 6-year-old (1956) I </a:t>
            </a:r>
            <a:r>
              <a:rPr lang="en-US" sz="2400" dirty="0" smtClean="0">
                <a:solidFill>
                  <a:srgbClr val="00FF00"/>
                </a:solidFill>
              </a:rPr>
              <a:t>bicycled, </a:t>
            </a:r>
            <a:r>
              <a:rPr lang="en-US" sz="2400" dirty="0" smtClean="0">
                <a:solidFill>
                  <a:srgbClr val="00FF00"/>
                </a:solidFill>
              </a:rPr>
              <a:t>and fell on a broken can or </a:t>
            </a:r>
            <a:br>
              <a:rPr lang="en-US" sz="2400" dirty="0" smtClean="0">
                <a:solidFill>
                  <a:srgbClr val="00FF00"/>
                </a:solidFill>
              </a:rPr>
            </a:br>
            <a:r>
              <a:rPr lang="en-US" sz="2400" dirty="0" smtClean="0">
                <a:solidFill>
                  <a:srgbClr val="00FF00"/>
                </a:solidFill>
              </a:rPr>
              <a:t>    glass bottle. Cutting open an approximately 15cm long deep </a:t>
            </a:r>
            <a:br>
              <a:rPr lang="en-US" sz="2400" dirty="0" smtClean="0">
                <a:solidFill>
                  <a:srgbClr val="00FF00"/>
                </a:solidFill>
              </a:rPr>
            </a:br>
            <a:r>
              <a:rPr lang="en-US" sz="2400" dirty="0" smtClean="0">
                <a:solidFill>
                  <a:srgbClr val="00FF00"/>
                </a:solidFill>
              </a:rPr>
              <a:t>    wound drawing towards the pulmonary artery in the left arm. </a:t>
            </a:r>
            <a:br>
              <a:rPr lang="en-US" sz="2400" dirty="0" smtClean="0">
                <a:solidFill>
                  <a:srgbClr val="00FF00"/>
                </a:solidFill>
              </a:rPr>
            </a:br>
            <a:r>
              <a:rPr lang="en-US" sz="2400" dirty="0" smtClean="0">
                <a:solidFill>
                  <a:srgbClr val="00FF00"/>
                </a:solidFill>
              </a:rPr>
              <a:t>    The doctor said a little longer and I had been gone!</a:t>
            </a:r>
          </a:p>
          <a:p>
            <a:pPr>
              <a:buFont typeface="Arial" pitchFamily="34" charset="0"/>
              <a:buChar char="•"/>
            </a:pPr>
            <a:endParaRPr lang="en-US" sz="2400" dirty="0" smtClean="0">
              <a:solidFill>
                <a:srgbClr val="00FF00"/>
              </a:solidFill>
            </a:endParaRPr>
          </a:p>
          <a:p>
            <a:pPr>
              <a:buFont typeface="Arial" pitchFamily="34" charset="0"/>
              <a:buChar char="•"/>
            </a:pPr>
            <a:r>
              <a:rPr lang="en-US" sz="2400" dirty="0" smtClean="0">
                <a:solidFill>
                  <a:srgbClr val="00FF00"/>
                </a:solidFill>
              </a:rPr>
              <a:t> Car accident when I'm sitting beside my father in a car </a:t>
            </a:r>
            <a:br>
              <a:rPr lang="en-US" sz="2400" dirty="0" smtClean="0">
                <a:solidFill>
                  <a:srgbClr val="00FF00"/>
                </a:solidFill>
              </a:rPr>
            </a:br>
            <a:r>
              <a:rPr lang="en-US" sz="2400" dirty="0" smtClean="0">
                <a:solidFill>
                  <a:srgbClr val="00FF00"/>
                </a:solidFill>
              </a:rPr>
              <a:t>   accident . Car being hit on my door-side.  - me falling out</a:t>
            </a:r>
            <a:br>
              <a:rPr lang="en-US" sz="2400" dirty="0" smtClean="0">
                <a:solidFill>
                  <a:srgbClr val="00FF00"/>
                </a:solidFill>
              </a:rPr>
            </a:br>
            <a:r>
              <a:rPr lang="en-US" sz="2400" dirty="0" smtClean="0">
                <a:solidFill>
                  <a:srgbClr val="00FF00"/>
                </a:solidFill>
              </a:rPr>
              <a:t>   The door could not be opened after the accident. </a:t>
            </a:r>
          </a:p>
          <a:p>
            <a:r>
              <a:rPr lang="en-US" sz="2400" dirty="0" smtClean="0">
                <a:solidFill>
                  <a:srgbClr val="00FF00"/>
                </a:solidFill>
              </a:rPr>
              <a:t>   I risked being caught in the closing door!</a:t>
            </a:r>
          </a:p>
          <a:p>
            <a:endParaRPr lang="en-US" sz="2400" dirty="0" smtClean="0">
              <a:solidFill>
                <a:srgbClr val="00FF00"/>
              </a:solidFill>
            </a:endParaRPr>
          </a:p>
          <a:p>
            <a:pPr>
              <a:buFont typeface="Arial" pitchFamily="34" charset="0"/>
              <a:buChar char="•"/>
            </a:pPr>
            <a:r>
              <a:rPr lang="en-US" sz="2400" dirty="0" smtClean="0">
                <a:solidFill>
                  <a:srgbClr val="00FF00"/>
                </a:solidFill>
              </a:rPr>
              <a:t>  Year 2000: Arrived shortly after a fatal accident on the way, </a:t>
            </a:r>
            <a:br>
              <a:rPr lang="en-US" sz="2400" dirty="0" smtClean="0">
                <a:solidFill>
                  <a:srgbClr val="00FF00"/>
                </a:solidFill>
              </a:rPr>
            </a:br>
            <a:r>
              <a:rPr lang="en-US" sz="2400" dirty="0" smtClean="0">
                <a:solidFill>
                  <a:srgbClr val="00FF00"/>
                </a:solidFill>
              </a:rPr>
              <a:t>    in Sweden on his way to relocation to Finland.</a:t>
            </a:r>
          </a:p>
          <a:p>
            <a:pPr>
              <a:buFont typeface="Arial" pitchFamily="34" charset="0"/>
              <a:buChar char="•"/>
            </a:pPr>
            <a:endParaRPr lang="en-US" sz="2400" dirty="0" smtClean="0">
              <a:solidFill>
                <a:srgbClr val="00FF00"/>
              </a:solidFill>
            </a:endParaRPr>
          </a:p>
          <a:p>
            <a:pPr>
              <a:buFont typeface="Arial" pitchFamily="34" charset="0"/>
              <a:buChar char="•"/>
            </a:pPr>
            <a:r>
              <a:rPr lang="en-US" sz="2400" dirty="0" smtClean="0">
                <a:solidFill>
                  <a:srgbClr val="00FF00"/>
                </a:solidFill>
              </a:rPr>
              <a:t>  Severe heart attack 2001.</a:t>
            </a:r>
            <a:endParaRPr lang="sv-SE" sz="2400" dirty="0">
              <a:solidFill>
                <a:srgbClr val="00FF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985421"/>
            <a:ext cx="8940396" cy="5632311"/>
          </a:xfrm>
          <a:prstGeom prst="rect">
            <a:avLst/>
          </a:prstGeom>
          <a:noFill/>
        </p:spPr>
        <p:txBody>
          <a:bodyPr wrap="none" rtlCol="0">
            <a:spAutoFit/>
          </a:bodyPr>
          <a:lstStyle/>
          <a:p>
            <a:r>
              <a:rPr lang="en-US" sz="2400" dirty="0" smtClean="0">
                <a:solidFill>
                  <a:srgbClr val="00FF00"/>
                </a:solidFill>
              </a:rPr>
              <a:t>7 Close to death Experiences: </a:t>
            </a:r>
          </a:p>
          <a:p>
            <a:endParaRPr lang="en-US" sz="2400" dirty="0" smtClean="0">
              <a:solidFill>
                <a:srgbClr val="00FF00"/>
              </a:solidFill>
            </a:endParaRPr>
          </a:p>
          <a:p>
            <a:pPr>
              <a:buFont typeface="Arial" pitchFamily="34" charset="0"/>
              <a:buChar char="•"/>
            </a:pPr>
            <a:r>
              <a:rPr lang="en-US" sz="2400" dirty="0" smtClean="0">
                <a:solidFill>
                  <a:srgbClr val="00FF00"/>
                </a:solidFill>
              </a:rPr>
              <a:t>  Crossing train-tracks 2008 Finland snowstorm, stopping just </a:t>
            </a:r>
          </a:p>
          <a:p>
            <a:r>
              <a:rPr lang="en-US" sz="2400" dirty="0" smtClean="0">
                <a:solidFill>
                  <a:srgbClr val="00FF00"/>
                </a:solidFill>
              </a:rPr>
              <a:t>   before a train passes. This was just before the trip to CSG </a:t>
            </a:r>
            <a:br>
              <a:rPr lang="en-US" sz="2400" dirty="0" smtClean="0">
                <a:solidFill>
                  <a:srgbClr val="00FF00"/>
                </a:solidFill>
              </a:rPr>
            </a:br>
            <a:r>
              <a:rPr lang="en-US" sz="2400" dirty="0" smtClean="0">
                <a:solidFill>
                  <a:srgbClr val="00FF00"/>
                </a:solidFill>
              </a:rPr>
              <a:t>   translation- team in Korea.</a:t>
            </a:r>
            <a:br>
              <a:rPr lang="en-US" sz="2400" dirty="0" smtClean="0">
                <a:solidFill>
                  <a:srgbClr val="00FF00"/>
                </a:solidFill>
              </a:rPr>
            </a:br>
            <a:endParaRPr lang="en-US" sz="2400" dirty="0" smtClean="0">
              <a:solidFill>
                <a:srgbClr val="00FF00"/>
              </a:solidFill>
            </a:endParaRPr>
          </a:p>
          <a:p>
            <a:pPr>
              <a:buFont typeface="Arial" pitchFamily="34" charset="0"/>
              <a:buChar char="•"/>
            </a:pPr>
            <a:r>
              <a:rPr lang="en-US" sz="2400" dirty="0" smtClean="0">
                <a:solidFill>
                  <a:srgbClr val="00FF00"/>
                </a:solidFill>
              </a:rPr>
              <a:t>  Near a frontal collision when a car from a highway, wrongly </a:t>
            </a:r>
            <a:br>
              <a:rPr lang="en-US" sz="2400" dirty="0" smtClean="0">
                <a:solidFill>
                  <a:srgbClr val="00FF00"/>
                </a:solidFill>
              </a:rPr>
            </a:br>
            <a:r>
              <a:rPr lang="en-US" sz="2400" dirty="0" smtClean="0">
                <a:solidFill>
                  <a:srgbClr val="00FF00"/>
                </a:solidFill>
              </a:rPr>
              <a:t>    turns left to traffic from a right turn, and almost succeed in getting </a:t>
            </a:r>
            <a:br>
              <a:rPr lang="en-US" sz="2400" dirty="0" smtClean="0">
                <a:solidFill>
                  <a:srgbClr val="00FF00"/>
                </a:solidFill>
              </a:rPr>
            </a:br>
            <a:r>
              <a:rPr lang="en-US" sz="2400" dirty="0" smtClean="0">
                <a:solidFill>
                  <a:srgbClr val="00FF00"/>
                </a:solidFill>
              </a:rPr>
              <a:t>    frontal to my driving direction. They crashed into the middle railing. </a:t>
            </a:r>
            <a:br>
              <a:rPr lang="en-US" sz="2400" dirty="0" smtClean="0">
                <a:solidFill>
                  <a:srgbClr val="00FF00"/>
                </a:solidFill>
              </a:rPr>
            </a:br>
            <a:r>
              <a:rPr lang="en-US" sz="2400" dirty="0" smtClean="0">
                <a:solidFill>
                  <a:srgbClr val="00FF00"/>
                </a:solidFill>
              </a:rPr>
              <a:t>    No serious damage, but heavy slalom and hard throbbing </a:t>
            </a:r>
          </a:p>
          <a:p>
            <a:r>
              <a:rPr lang="en-US" sz="2400" dirty="0" smtClean="0">
                <a:solidFill>
                  <a:srgbClr val="00FF00"/>
                </a:solidFill>
              </a:rPr>
              <a:t>    heart on my part. </a:t>
            </a:r>
            <a:r>
              <a:rPr lang="en-US" sz="2400" dirty="0" err="1" smtClean="0">
                <a:solidFill>
                  <a:srgbClr val="00FF00"/>
                </a:solidFill>
              </a:rPr>
              <a:t>Jyväskylä</a:t>
            </a:r>
            <a:r>
              <a:rPr lang="en-US" sz="2400" dirty="0" smtClean="0">
                <a:solidFill>
                  <a:srgbClr val="00FF00"/>
                </a:solidFill>
              </a:rPr>
              <a:t> Finland 2014</a:t>
            </a:r>
          </a:p>
          <a:p>
            <a:endParaRPr lang="en-US" sz="2400" dirty="0" smtClean="0">
              <a:solidFill>
                <a:srgbClr val="00FF00"/>
              </a:solidFill>
            </a:endParaRPr>
          </a:p>
          <a:p>
            <a:pPr>
              <a:buFont typeface="Arial" pitchFamily="34" charset="0"/>
              <a:buChar char="•"/>
            </a:pPr>
            <a:r>
              <a:rPr lang="en-US" sz="2400" dirty="0" smtClean="0">
                <a:solidFill>
                  <a:srgbClr val="00FF00"/>
                </a:solidFill>
              </a:rPr>
              <a:t>  Fell from roof about 2m to cement-paving in the shared </a:t>
            </a:r>
            <a:br>
              <a:rPr lang="en-US" sz="2400" dirty="0" smtClean="0">
                <a:solidFill>
                  <a:srgbClr val="00FF00"/>
                </a:solidFill>
              </a:rPr>
            </a:br>
            <a:r>
              <a:rPr lang="en-US" sz="2400" dirty="0" smtClean="0">
                <a:solidFill>
                  <a:srgbClr val="00FF00"/>
                </a:solidFill>
              </a:rPr>
              <a:t>   summer-cottage in Sweden, summer 2014. </a:t>
            </a:r>
            <a:br>
              <a:rPr lang="en-US" sz="2400" dirty="0" smtClean="0">
                <a:solidFill>
                  <a:srgbClr val="00FF00"/>
                </a:solidFill>
              </a:rPr>
            </a:br>
            <a:r>
              <a:rPr lang="en-US" sz="2400" dirty="0" smtClean="0">
                <a:solidFill>
                  <a:srgbClr val="00FF00"/>
                </a:solidFill>
              </a:rPr>
              <a:t>   Breaking the left arm. </a:t>
            </a:r>
            <a:r>
              <a:rPr lang="en-US" sz="2400" dirty="0" err="1" smtClean="0">
                <a:solidFill>
                  <a:srgbClr val="00FF00"/>
                </a:solidFill>
              </a:rPr>
              <a:t>Outch</a:t>
            </a:r>
            <a:r>
              <a:rPr lang="en-US" sz="2400" dirty="0" smtClean="0">
                <a:solidFill>
                  <a:srgbClr val="00FF00"/>
                </a:solidFill>
              </a:rPr>
              <a:t> painful!</a:t>
            </a:r>
            <a:endParaRPr lang="sv-SE" sz="2400" dirty="0">
              <a:solidFill>
                <a:srgbClr val="00FF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827088" y="3500438"/>
            <a:ext cx="741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00113" y="5876925"/>
            <a:ext cx="741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00113" y="5732463"/>
            <a:ext cx="0"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316913" y="5732463"/>
            <a:ext cx="0"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27088" y="1341438"/>
            <a:ext cx="741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27088" y="1196975"/>
            <a:ext cx="0"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243888" y="1196975"/>
            <a:ext cx="0"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27088" y="3357563"/>
            <a:ext cx="0" cy="28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243888" y="3357563"/>
            <a:ext cx="0" cy="288925"/>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353304" y="152400"/>
            <a:ext cx="1741631" cy="646331"/>
          </a:xfrm>
          <a:prstGeom prst="rect">
            <a:avLst/>
          </a:prstGeom>
          <a:noFill/>
        </p:spPr>
        <p:txBody>
          <a:bodyPr wrap="none" rtlCol="0">
            <a:spAutoFit/>
          </a:bodyPr>
          <a:lstStyle/>
          <a:p>
            <a:pPr algn="ctr"/>
            <a:r>
              <a:rPr lang="sv-SE" b="1" dirty="0" err="1" smtClean="0">
                <a:solidFill>
                  <a:schemeClr val="bg1"/>
                </a:solidFill>
              </a:rPr>
              <a:t>Cheon</a:t>
            </a:r>
            <a:r>
              <a:rPr lang="sv-SE" b="1" dirty="0" smtClean="0">
                <a:solidFill>
                  <a:schemeClr val="bg1"/>
                </a:solidFill>
              </a:rPr>
              <a:t> Il </a:t>
            </a:r>
            <a:r>
              <a:rPr lang="sv-SE" b="1" dirty="0" err="1" smtClean="0">
                <a:solidFill>
                  <a:schemeClr val="bg1"/>
                </a:solidFill>
              </a:rPr>
              <a:t>Guk</a:t>
            </a:r>
            <a:endParaRPr lang="sv-SE" b="1" dirty="0" smtClean="0">
              <a:solidFill>
                <a:schemeClr val="bg1"/>
              </a:solidFill>
            </a:endParaRPr>
          </a:p>
          <a:p>
            <a:pPr algn="ctr"/>
            <a:r>
              <a:rPr lang="sv-SE" b="1" dirty="0" smtClean="0">
                <a:solidFill>
                  <a:schemeClr val="bg1"/>
                </a:solidFill>
              </a:rPr>
              <a:t>2 </a:t>
            </a:r>
            <a:r>
              <a:rPr lang="sv-SE" b="1" dirty="0" err="1" smtClean="0">
                <a:solidFill>
                  <a:schemeClr val="bg1"/>
                </a:solidFill>
              </a:rPr>
              <a:t>Becoming</a:t>
            </a:r>
            <a:r>
              <a:rPr lang="sv-SE" b="1" dirty="0" smtClean="0">
                <a:solidFill>
                  <a:schemeClr val="bg1"/>
                </a:solidFill>
              </a:rPr>
              <a:t> One</a:t>
            </a:r>
          </a:p>
        </p:txBody>
      </p:sp>
      <p:cxnSp>
        <p:nvCxnSpPr>
          <p:cNvPr id="32" name="Straight Arrow Connector 31"/>
          <p:cNvCxnSpPr/>
          <p:nvPr/>
        </p:nvCxnSpPr>
        <p:spPr>
          <a:xfrm flipV="1">
            <a:off x="914400" y="914400"/>
            <a:ext cx="7239000" cy="4953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02693" y="4267200"/>
            <a:ext cx="1241045" cy="923330"/>
          </a:xfrm>
          <a:prstGeom prst="rect">
            <a:avLst/>
          </a:prstGeom>
          <a:noFill/>
        </p:spPr>
        <p:txBody>
          <a:bodyPr wrap="none" rtlCol="0">
            <a:spAutoFit/>
          </a:bodyPr>
          <a:lstStyle/>
          <a:p>
            <a:pPr algn="ctr"/>
            <a:r>
              <a:rPr lang="sv-SE" b="1" dirty="0" err="1" smtClean="0">
                <a:solidFill>
                  <a:schemeClr val="bg1"/>
                </a:solidFill>
              </a:rPr>
              <a:t>Individual</a:t>
            </a:r>
            <a:r>
              <a:rPr lang="sv-SE" b="1" dirty="0" smtClean="0">
                <a:solidFill>
                  <a:schemeClr val="bg1"/>
                </a:solidFill>
              </a:rPr>
              <a:t/>
            </a:r>
            <a:br>
              <a:rPr lang="sv-SE" b="1" dirty="0" smtClean="0">
                <a:solidFill>
                  <a:schemeClr val="bg1"/>
                </a:solidFill>
              </a:rPr>
            </a:br>
            <a:r>
              <a:rPr lang="sv-SE" dirty="0" smtClean="0">
                <a:solidFill>
                  <a:schemeClr val="bg1"/>
                </a:solidFill>
              </a:rPr>
              <a:t>Mind/</a:t>
            </a:r>
            <a:r>
              <a:rPr lang="sv-SE" dirty="0" err="1" smtClean="0">
                <a:solidFill>
                  <a:schemeClr val="bg1"/>
                </a:solidFill>
              </a:rPr>
              <a:t>Body</a:t>
            </a:r>
            <a:endParaRPr lang="sv-SE" dirty="0" smtClean="0">
              <a:solidFill>
                <a:schemeClr val="bg1"/>
              </a:solidFill>
            </a:endParaRPr>
          </a:p>
          <a:p>
            <a:pPr algn="ctr"/>
            <a:r>
              <a:rPr lang="sv-SE" dirty="0" err="1" smtClean="0">
                <a:solidFill>
                  <a:schemeClr val="bg1"/>
                </a:solidFill>
              </a:rPr>
              <a:t>Unity</a:t>
            </a:r>
            <a:endParaRPr lang="sv-SE" dirty="0" smtClean="0">
              <a:solidFill>
                <a:schemeClr val="bg1"/>
              </a:solidFill>
            </a:endParaRPr>
          </a:p>
        </p:txBody>
      </p:sp>
      <p:sp>
        <p:nvSpPr>
          <p:cNvPr id="34" name="TextBox 33"/>
          <p:cNvSpPr txBox="1"/>
          <p:nvPr/>
        </p:nvSpPr>
        <p:spPr>
          <a:xfrm>
            <a:off x="108292" y="2286000"/>
            <a:ext cx="1504578" cy="923330"/>
          </a:xfrm>
          <a:prstGeom prst="rect">
            <a:avLst/>
          </a:prstGeom>
          <a:noFill/>
        </p:spPr>
        <p:txBody>
          <a:bodyPr wrap="none" rtlCol="0">
            <a:spAutoFit/>
          </a:bodyPr>
          <a:lstStyle/>
          <a:p>
            <a:pPr algn="ctr"/>
            <a:r>
              <a:rPr lang="sv-SE" b="1" dirty="0" err="1" smtClean="0">
                <a:solidFill>
                  <a:schemeClr val="bg1"/>
                </a:solidFill>
              </a:rPr>
              <a:t>Family</a:t>
            </a:r>
            <a:r>
              <a:rPr lang="sv-SE" b="1" dirty="0" smtClean="0">
                <a:solidFill>
                  <a:schemeClr val="bg1"/>
                </a:solidFill>
              </a:rPr>
              <a:t/>
            </a:r>
            <a:br>
              <a:rPr lang="sv-SE" b="1" dirty="0" smtClean="0">
                <a:solidFill>
                  <a:schemeClr val="bg1"/>
                </a:solidFill>
              </a:rPr>
            </a:br>
            <a:r>
              <a:rPr lang="sv-SE" dirty="0" smtClean="0">
                <a:solidFill>
                  <a:schemeClr val="bg1"/>
                </a:solidFill>
              </a:rPr>
              <a:t>Husband/</a:t>
            </a:r>
            <a:r>
              <a:rPr lang="sv-SE" dirty="0" err="1" smtClean="0">
                <a:solidFill>
                  <a:schemeClr val="bg1"/>
                </a:solidFill>
              </a:rPr>
              <a:t>wife</a:t>
            </a:r>
            <a:r>
              <a:rPr lang="sv-SE" dirty="0" smtClean="0">
                <a:solidFill>
                  <a:schemeClr val="bg1"/>
                </a:solidFill>
              </a:rPr>
              <a:t/>
            </a:r>
            <a:br>
              <a:rPr lang="sv-SE" dirty="0" smtClean="0">
                <a:solidFill>
                  <a:schemeClr val="bg1"/>
                </a:solidFill>
              </a:rPr>
            </a:br>
            <a:r>
              <a:rPr lang="sv-SE" dirty="0" err="1" smtClean="0">
                <a:solidFill>
                  <a:schemeClr val="bg1"/>
                </a:solidFill>
              </a:rPr>
              <a:t>Harmony</a:t>
            </a:r>
            <a:endParaRPr lang="sv-SE" dirty="0" smtClean="0">
              <a:solidFill>
                <a:schemeClr val="bg1"/>
              </a:solidFill>
            </a:endParaRPr>
          </a:p>
        </p:txBody>
      </p:sp>
      <p:sp>
        <p:nvSpPr>
          <p:cNvPr id="35" name="TextBox 34"/>
          <p:cNvSpPr txBox="1"/>
          <p:nvPr/>
        </p:nvSpPr>
        <p:spPr>
          <a:xfrm>
            <a:off x="221848" y="457200"/>
            <a:ext cx="1241045" cy="646331"/>
          </a:xfrm>
          <a:prstGeom prst="rect">
            <a:avLst/>
          </a:prstGeom>
          <a:noFill/>
        </p:spPr>
        <p:txBody>
          <a:bodyPr wrap="none" rtlCol="0">
            <a:spAutoFit/>
          </a:bodyPr>
          <a:lstStyle/>
          <a:p>
            <a:pPr algn="ctr"/>
            <a:r>
              <a:rPr lang="sv-SE" b="1" dirty="0" smtClean="0">
                <a:solidFill>
                  <a:schemeClr val="bg1"/>
                </a:solidFill>
              </a:rPr>
              <a:t>World</a:t>
            </a:r>
            <a:br>
              <a:rPr lang="sv-SE" b="1" dirty="0" smtClean="0">
                <a:solidFill>
                  <a:schemeClr val="bg1"/>
                </a:solidFill>
              </a:rPr>
            </a:br>
            <a:r>
              <a:rPr lang="sv-SE" b="1" dirty="0" err="1" smtClean="0">
                <a:solidFill>
                  <a:schemeClr val="bg1"/>
                </a:solidFill>
              </a:rPr>
              <a:t>Witnessing</a:t>
            </a:r>
            <a:endParaRPr lang="sv-SE" b="1" dirty="0" smtClean="0">
              <a:solidFill>
                <a:schemeClr val="bg1"/>
              </a:solidFill>
            </a:endParaRPr>
          </a:p>
        </p:txBody>
      </p:sp>
      <p:sp>
        <p:nvSpPr>
          <p:cNvPr id="36" name="TextBox 35"/>
          <p:cNvSpPr txBox="1"/>
          <p:nvPr/>
        </p:nvSpPr>
        <p:spPr>
          <a:xfrm>
            <a:off x="4267200" y="3886200"/>
            <a:ext cx="1030154" cy="369332"/>
          </a:xfrm>
          <a:prstGeom prst="rect">
            <a:avLst/>
          </a:prstGeom>
          <a:noFill/>
        </p:spPr>
        <p:txBody>
          <a:bodyPr wrap="none" rtlCol="0">
            <a:spAutoFit/>
          </a:bodyPr>
          <a:lstStyle/>
          <a:p>
            <a:r>
              <a:rPr lang="sv-SE" dirty="0" err="1" smtClean="0">
                <a:solidFill>
                  <a:srgbClr val="00FF00"/>
                </a:solidFill>
              </a:rPr>
              <a:t>Quite</a:t>
            </a:r>
            <a:r>
              <a:rPr lang="sv-SE" dirty="0" smtClean="0">
                <a:solidFill>
                  <a:srgbClr val="00FF00"/>
                </a:solidFill>
              </a:rPr>
              <a:t> OK</a:t>
            </a:r>
            <a:endParaRPr lang="sv-SE" dirty="0">
              <a:solidFill>
                <a:srgbClr val="00FF00"/>
              </a:solidFill>
            </a:endParaRPr>
          </a:p>
        </p:txBody>
      </p:sp>
      <p:sp>
        <p:nvSpPr>
          <p:cNvPr id="39" name="TextBox 38"/>
          <p:cNvSpPr txBox="1"/>
          <p:nvPr/>
        </p:nvSpPr>
        <p:spPr>
          <a:xfrm>
            <a:off x="6248400" y="2362200"/>
            <a:ext cx="1214179" cy="923330"/>
          </a:xfrm>
          <a:prstGeom prst="rect">
            <a:avLst/>
          </a:prstGeom>
          <a:noFill/>
        </p:spPr>
        <p:txBody>
          <a:bodyPr wrap="none" rtlCol="0">
            <a:spAutoFit/>
          </a:bodyPr>
          <a:lstStyle/>
          <a:p>
            <a:r>
              <a:rPr lang="sv-SE" dirty="0" smtClean="0">
                <a:solidFill>
                  <a:srgbClr val="FF0000"/>
                </a:solidFill>
              </a:rPr>
              <a:t>Still</a:t>
            </a:r>
            <a:br>
              <a:rPr lang="sv-SE" dirty="0" smtClean="0">
                <a:solidFill>
                  <a:srgbClr val="FF0000"/>
                </a:solidFill>
              </a:rPr>
            </a:br>
            <a:r>
              <a:rPr lang="sv-SE" dirty="0" err="1" smtClean="0">
                <a:solidFill>
                  <a:srgbClr val="FF0000"/>
                </a:solidFill>
              </a:rPr>
              <a:t>Struggling</a:t>
            </a:r>
            <a:endParaRPr lang="sv-SE" dirty="0" smtClean="0">
              <a:solidFill>
                <a:srgbClr val="FF0000"/>
              </a:solidFill>
            </a:endParaRPr>
          </a:p>
          <a:p>
            <a:r>
              <a:rPr lang="sv-SE" dirty="0" err="1" smtClean="0">
                <a:solidFill>
                  <a:srgbClr val="00FF00"/>
                </a:solidFill>
              </a:rPr>
              <a:t>sometimes</a:t>
            </a:r>
            <a:endParaRPr lang="sv-SE" dirty="0">
              <a:solidFill>
                <a:srgbClr val="00FF00"/>
              </a:solidFill>
            </a:endParaRPr>
          </a:p>
        </p:txBody>
      </p:sp>
      <p:sp>
        <p:nvSpPr>
          <p:cNvPr id="40" name="TextBox 39"/>
          <p:cNvSpPr txBox="1"/>
          <p:nvPr/>
        </p:nvSpPr>
        <p:spPr>
          <a:xfrm>
            <a:off x="4191000" y="725269"/>
            <a:ext cx="3458511" cy="646331"/>
          </a:xfrm>
          <a:prstGeom prst="rect">
            <a:avLst/>
          </a:prstGeom>
          <a:noFill/>
        </p:spPr>
        <p:txBody>
          <a:bodyPr wrap="none" rtlCol="0">
            <a:spAutoFit/>
          </a:bodyPr>
          <a:lstStyle/>
          <a:p>
            <a:r>
              <a:rPr lang="sv-SE" dirty="0" smtClean="0">
                <a:solidFill>
                  <a:schemeClr val="bg1"/>
                </a:solidFill>
              </a:rPr>
              <a:t>One </a:t>
            </a:r>
            <a:r>
              <a:rPr lang="sv-SE" dirty="0" err="1" smtClean="0">
                <a:solidFill>
                  <a:schemeClr val="bg1"/>
                </a:solidFill>
              </a:rPr>
              <a:t>foot</a:t>
            </a:r>
            <a:r>
              <a:rPr lang="sv-SE" dirty="0" smtClean="0">
                <a:solidFill>
                  <a:schemeClr val="bg1"/>
                </a:solidFill>
              </a:rPr>
              <a:t> </a:t>
            </a:r>
            <a:r>
              <a:rPr lang="sv-SE" dirty="0" err="1" smtClean="0">
                <a:solidFill>
                  <a:schemeClr val="bg1"/>
                </a:solidFill>
              </a:rPr>
              <a:t>here</a:t>
            </a:r>
            <a:r>
              <a:rPr lang="sv-SE" dirty="0" smtClean="0">
                <a:solidFill>
                  <a:schemeClr val="bg1"/>
                </a:solidFill>
              </a:rPr>
              <a:t> …</a:t>
            </a:r>
            <a:br>
              <a:rPr lang="sv-SE" dirty="0" smtClean="0">
                <a:solidFill>
                  <a:schemeClr val="bg1"/>
                </a:solidFill>
              </a:rPr>
            </a:br>
            <a:r>
              <a:rPr lang="sv-SE" dirty="0" err="1" smtClean="0">
                <a:solidFill>
                  <a:schemeClr val="bg1"/>
                </a:solidFill>
              </a:rPr>
              <a:t>Witnessing</a:t>
            </a:r>
            <a:r>
              <a:rPr lang="sv-SE" dirty="0" smtClean="0">
                <a:solidFill>
                  <a:schemeClr val="bg1"/>
                </a:solidFill>
              </a:rPr>
              <a:t> </a:t>
            </a:r>
            <a:r>
              <a:rPr lang="sv-SE" dirty="0" err="1" smtClean="0">
                <a:solidFill>
                  <a:schemeClr val="bg1"/>
                </a:solidFill>
              </a:rPr>
              <a:t>Facebook</a:t>
            </a:r>
            <a:r>
              <a:rPr lang="sv-SE" dirty="0" smtClean="0">
                <a:solidFill>
                  <a:schemeClr val="bg1"/>
                </a:solidFill>
              </a:rPr>
              <a:t>, Ministers….</a:t>
            </a:r>
            <a:endParaRPr lang="sv-SE" dirty="0">
              <a:solidFill>
                <a:schemeClr val="bg1"/>
              </a:solidFill>
            </a:endParaRPr>
          </a:p>
        </p:txBody>
      </p:sp>
      <p:sp>
        <p:nvSpPr>
          <p:cNvPr id="20" name="TextBox 19"/>
          <p:cNvSpPr txBox="1"/>
          <p:nvPr/>
        </p:nvSpPr>
        <p:spPr>
          <a:xfrm>
            <a:off x="7381278" y="6135469"/>
            <a:ext cx="1609480" cy="369332"/>
          </a:xfrm>
          <a:prstGeom prst="rect">
            <a:avLst/>
          </a:prstGeom>
          <a:noFill/>
        </p:spPr>
        <p:txBody>
          <a:bodyPr wrap="none" rtlCol="0">
            <a:spAutoFit/>
          </a:bodyPr>
          <a:lstStyle/>
          <a:p>
            <a:pPr algn="ctr"/>
            <a:r>
              <a:rPr lang="sv-SE" dirty="0" err="1" smtClean="0">
                <a:solidFill>
                  <a:schemeClr val="bg1"/>
                </a:solidFill>
              </a:rPr>
              <a:t>Self-Evaluation</a:t>
            </a:r>
            <a:endParaRPr lang="sv-SE" dirty="0" smtClean="0">
              <a:solidFill>
                <a:schemeClr val="bg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5743" y="5405735"/>
            <a:ext cx="1930657" cy="461665"/>
          </a:xfrm>
          <a:prstGeom prst="rect">
            <a:avLst/>
          </a:prstGeom>
          <a:noFill/>
        </p:spPr>
        <p:txBody>
          <a:bodyPr wrap="none" rtlCol="0">
            <a:spAutoFit/>
          </a:bodyPr>
          <a:lstStyle/>
          <a:p>
            <a:r>
              <a:rPr lang="sv-SE" sz="2400" dirty="0" smtClean="0">
                <a:solidFill>
                  <a:srgbClr val="00FF00"/>
                </a:solidFill>
              </a:rPr>
              <a:t>End – </a:t>
            </a:r>
            <a:r>
              <a:rPr lang="sv-SE" sz="2400" dirty="0" err="1" smtClean="0">
                <a:solidFill>
                  <a:srgbClr val="00FF00"/>
                </a:solidFill>
              </a:rPr>
              <a:t>Thanks</a:t>
            </a:r>
            <a:r>
              <a:rPr lang="sv-SE" sz="2400" dirty="0" smtClean="0">
                <a:solidFill>
                  <a:srgbClr val="00FF00"/>
                </a:solidFill>
              </a:rPr>
              <a:t>!</a:t>
            </a:r>
            <a:endParaRPr lang="sv-SE" sz="2400" dirty="0">
              <a:solidFill>
                <a:srgbClr val="00FF00"/>
              </a:solidFill>
            </a:endParaRPr>
          </a:p>
        </p:txBody>
      </p:sp>
      <p:pic>
        <p:nvPicPr>
          <p:cNvPr id="2" name="Picture 2" descr="C:\Photo Brazil 2014\Rio de Janeiro 1314 Feb\1959285_10151993835167055_2132683434_n.jpg"/>
          <p:cNvPicPr>
            <a:picLocks noChangeAspect="1" noChangeArrowheads="1"/>
          </p:cNvPicPr>
          <p:nvPr/>
        </p:nvPicPr>
        <p:blipFill>
          <a:blip r:embed="rId2" cstate="print"/>
          <a:srcRect/>
          <a:stretch>
            <a:fillRect/>
          </a:stretch>
        </p:blipFill>
        <p:spPr bwMode="auto">
          <a:xfrm>
            <a:off x="2133600" y="1200150"/>
            <a:ext cx="4800600" cy="3600450"/>
          </a:xfrm>
          <a:prstGeom prst="rect">
            <a:avLst/>
          </a:prstGeom>
          <a:noFill/>
        </p:spPr>
      </p:pic>
      <p:pic>
        <p:nvPicPr>
          <p:cNvPr id="1026" name="Picture 2" descr="C:\_UC\_SUNDSCHOOL\bilder\1960_Blessing 2.jpg"/>
          <p:cNvPicPr>
            <a:picLocks noChangeAspect="1" noChangeArrowheads="1"/>
          </p:cNvPicPr>
          <p:nvPr/>
        </p:nvPicPr>
        <p:blipFill>
          <a:blip r:embed="rId3" cstate="print"/>
          <a:srcRect/>
          <a:stretch>
            <a:fillRect/>
          </a:stretch>
        </p:blipFill>
        <p:spPr bwMode="auto">
          <a:xfrm>
            <a:off x="4495800" y="1752600"/>
            <a:ext cx="685799" cy="86650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5" name="Rectangle 3"/>
          <p:cNvSpPr>
            <a:spLocks noChangeArrowheads="1"/>
          </p:cNvSpPr>
          <p:nvPr/>
        </p:nvSpPr>
        <p:spPr bwMode="auto">
          <a:xfrm>
            <a:off x="293688" y="304800"/>
            <a:ext cx="8599487" cy="6370975"/>
          </a:xfrm>
          <a:prstGeom prst="rect">
            <a:avLst/>
          </a:prstGeom>
          <a:noFill/>
          <a:ln w="9525">
            <a:noFill/>
            <a:miter lim="800000"/>
            <a:headEnd/>
            <a:tailEnd/>
          </a:ln>
        </p:spPr>
        <p:txBody>
          <a:bodyPr>
            <a:spAutoFit/>
          </a:bodyPr>
          <a:lstStyle/>
          <a:p>
            <a:pPr fontAlgn="base">
              <a:spcBef>
                <a:spcPct val="0"/>
              </a:spcBef>
              <a:spcAft>
                <a:spcPct val="0"/>
              </a:spcAft>
            </a:pPr>
            <a:r>
              <a:rPr lang="sv-SE" sz="2400" b="1" dirty="0" err="1">
                <a:solidFill>
                  <a:srgbClr val="FFFFFF"/>
                </a:solidFill>
              </a:rPr>
              <a:t>Acts</a:t>
            </a:r>
            <a:r>
              <a:rPr lang="sv-SE" sz="2400" dirty="0">
                <a:solidFill>
                  <a:srgbClr val="000000"/>
                </a:solidFill>
              </a:rPr>
              <a:t> in </a:t>
            </a:r>
            <a:r>
              <a:rPr lang="sv-SE" sz="2400" dirty="0" err="1">
                <a:solidFill>
                  <a:srgbClr val="000000"/>
                </a:solidFill>
              </a:rPr>
              <a:t>our</a:t>
            </a:r>
            <a:r>
              <a:rPr lang="sv-SE" sz="2400" dirty="0">
                <a:solidFill>
                  <a:srgbClr val="000000"/>
                </a:solidFill>
              </a:rPr>
              <a:t> Age: </a:t>
            </a:r>
            <a:r>
              <a:rPr lang="sv-SE" sz="2400" dirty="0" smtClean="0">
                <a:solidFill>
                  <a:srgbClr val="FFFFFF"/>
                </a:solidFill>
              </a:rPr>
              <a:t>1945-…</a:t>
            </a:r>
            <a:endParaRPr lang="sv-SE" sz="2400" dirty="0">
              <a:solidFill>
                <a:srgbClr val="FFFFFF"/>
              </a:solidFill>
            </a:endParaRPr>
          </a:p>
          <a:p>
            <a:pPr fontAlgn="base">
              <a:spcBef>
                <a:spcPct val="0"/>
              </a:spcBef>
              <a:spcAft>
                <a:spcPct val="0"/>
              </a:spcAft>
            </a:pPr>
            <a:endParaRPr lang="sv-SE" sz="2400" dirty="0">
              <a:solidFill>
                <a:srgbClr val="000000"/>
              </a:solidFill>
            </a:endParaRPr>
          </a:p>
          <a:p>
            <a:pPr fontAlgn="base">
              <a:spcBef>
                <a:spcPct val="0"/>
              </a:spcBef>
              <a:spcAft>
                <a:spcPct val="0"/>
              </a:spcAft>
            </a:pPr>
            <a:r>
              <a:rPr lang="en-US" sz="2400" dirty="0">
                <a:solidFill>
                  <a:srgbClr val="000000"/>
                </a:solidFill>
              </a:rPr>
              <a:t>... some people received revelations about Him ... </a:t>
            </a:r>
            <a:br>
              <a:rPr lang="en-US" sz="2400" dirty="0">
                <a:solidFill>
                  <a:srgbClr val="000000"/>
                </a:solidFill>
              </a:rPr>
            </a:br>
            <a:r>
              <a:rPr lang="en-US" sz="2400" dirty="0">
                <a:solidFill>
                  <a:srgbClr val="000000"/>
                </a:solidFill>
              </a:rPr>
              <a:t>devout believers found him through guidance from spiritual world.   - </a:t>
            </a:r>
            <a:r>
              <a:rPr lang="sv-SE" sz="2400" dirty="0" smtClean="0">
                <a:solidFill>
                  <a:srgbClr val="00B050"/>
                </a:solidFill>
              </a:rPr>
              <a:t>1946 Pyongyang</a:t>
            </a:r>
            <a:endParaRPr lang="sv-SE" sz="2400" dirty="0">
              <a:solidFill>
                <a:srgbClr val="00B050"/>
              </a:solidFill>
            </a:endParaRPr>
          </a:p>
          <a:p>
            <a:pPr fontAlgn="base">
              <a:spcBef>
                <a:spcPct val="0"/>
              </a:spcBef>
              <a:spcAft>
                <a:spcPct val="0"/>
              </a:spcAft>
            </a:pPr>
            <a:endParaRPr lang="sv-SE" sz="2400" dirty="0">
              <a:solidFill>
                <a:srgbClr val="000000"/>
              </a:solidFill>
            </a:endParaRPr>
          </a:p>
          <a:p>
            <a:pPr fontAlgn="base">
              <a:spcBef>
                <a:spcPct val="0"/>
              </a:spcBef>
              <a:spcAft>
                <a:spcPct val="0"/>
              </a:spcAft>
            </a:pPr>
            <a:r>
              <a:rPr lang="sv-SE" sz="2400" dirty="0">
                <a:solidFill>
                  <a:srgbClr val="000000"/>
                </a:solidFill>
              </a:rPr>
              <a:t>…</a:t>
            </a:r>
            <a:r>
              <a:rPr lang="en-US" sz="2400" dirty="0">
                <a:solidFill>
                  <a:srgbClr val="000000"/>
                </a:solidFill>
              </a:rPr>
              <a:t> when they so much as touched the hem of his garments, they felt as if they floated in the air and could dance out of pure joy</a:t>
            </a:r>
            <a:r>
              <a:rPr lang="sv-SE" sz="2400" dirty="0">
                <a:solidFill>
                  <a:srgbClr val="000000"/>
                </a:solidFill>
              </a:rPr>
              <a:t>.   - </a:t>
            </a:r>
            <a:r>
              <a:rPr lang="sv-SE" sz="2400" dirty="0" smtClean="0">
                <a:solidFill>
                  <a:srgbClr val="00B050"/>
                </a:solidFill>
              </a:rPr>
              <a:t>1946 Pyongyang</a:t>
            </a:r>
            <a:endParaRPr lang="sv-SE" sz="2400" dirty="0">
              <a:solidFill>
                <a:srgbClr val="00B050"/>
              </a:solidFill>
            </a:endParaRPr>
          </a:p>
          <a:p>
            <a:pPr fontAlgn="base">
              <a:spcBef>
                <a:spcPct val="0"/>
              </a:spcBef>
              <a:spcAft>
                <a:spcPct val="0"/>
              </a:spcAft>
            </a:pPr>
            <a:endParaRPr lang="sv-SE" sz="2400" dirty="0">
              <a:solidFill>
                <a:srgbClr val="000000"/>
              </a:solidFill>
            </a:endParaRPr>
          </a:p>
          <a:p>
            <a:pPr fontAlgn="base">
              <a:spcBef>
                <a:spcPct val="0"/>
              </a:spcBef>
              <a:spcAft>
                <a:spcPct val="0"/>
              </a:spcAft>
            </a:pPr>
            <a:r>
              <a:rPr lang="en-US" sz="2400" i="1" dirty="0">
                <a:solidFill>
                  <a:srgbClr val="000000"/>
                </a:solidFill>
              </a:rPr>
              <a:t>1950, there appeared the face of Jesus in the sky over Korea and </a:t>
            </a:r>
            <a:r>
              <a:rPr lang="en-US" sz="2400" i="1" u="sng" dirty="0">
                <a:solidFill>
                  <a:srgbClr val="000000"/>
                </a:solidFill>
              </a:rPr>
              <a:t>this was a very significant event</a:t>
            </a:r>
            <a:r>
              <a:rPr lang="en-US" sz="2400" i="1" dirty="0" smtClean="0">
                <a:solidFill>
                  <a:srgbClr val="000000"/>
                </a:solidFill>
              </a:rPr>
              <a:t>. – </a:t>
            </a:r>
            <a:r>
              <a:rPr lang="en-US" sz="2400" i="1" dirty="0" smtClean="0">
                <a:solidFill>
                  <a:srgbClr val="FF0000"/>
                </a:solidFill>
              </a:rPr>
              <a:t>Korean War</a:t>
            </a:r>
          </a:p>
          <a:p>
            <a:pPr fontAlgn="base">
              <a:spcBef>
                <a:spcPct val="0"/>
              </a:spcBef>
              <a:spcAft>
                <a:spcPct val="0"/>
              </a:spcAft>
            </a:pPr>
            <a:endParaRPr lang="en-US" sz="2400" i="1" dirty="0" smtClean="0">
              <a:solidFill>
                <a:srgbClr val="000000"/>
              </a:solidFill>
            </a:endParaRPr>
          </a:p>
          <a:p>
            <a:pPr fontAlgn="base">
              <a:spcBef>
                <a:spcPct val="0"/>
              </a:spcBef>
              <a:spcAft>
                <a:spcPct val="0"/>
              </a:spcAft>
            </a:pPr>
            <a:endParaRPr lang="en-US" sz="2400" i="1" dirty="0">
              <a:solidFill>
                <a:srgbClr val="000000"/>
              </a:solidFill>
            </a:endParaRPr>
          </a:p>
          <a:p>
            <a:pPr fontAlgn="base">
              <a:spcBef>
                <a:spcPct val="0"/>
              </a:spcBef>
              <a:spcAft>
                <a:spcPct val="0"/>
              </a:spcAft>
            </a:pPr>
            <a:r>
              <a:rPr lang="en-US" sz="2400" i="1" dirty="0" smtClean="0">
                <a:solidFill>
                  <a:srgbClr val="000000"/>
                </a:solidFill>
              </a:rPr>
              <a:t>Many of the early western members </a:t>
            </a:r>
            <a:br>
              <a:rPr lang="en-US" sz="2400" i="1" dirty="0" smtClean="0">
                <a:solidFill>
                  <a:srgbClr val="000000"/>
                </a:solidFill>
              </a:rPr>
            </a:br>
            <a:r>
              <a:rPr lang="en-US" sz="2400" i="1" dirty="0" smtClean="0">
                <a:solidFill>
                  <a:srgbClr val="000000"/>
                </a:solidFill>
              </a:rPr>
              <a:t>were born around 1950. </a:t>
            </a:r>
            <a:r>
              <a:rPr lang="en-US" sz="2400" i="1" dirty="0">
                <a:solidFill>
                  <a:srgbClr val="000000"/>
                </a:solidFill>
              </a:rPr>
              <a:t/>
            </a:r>
            <a:br>
              <a:rPr lang="en-US" sz="2400" i="1" dirty="0">
                <a:solidFill>
                  <a:srgbClr val="000000"/>
                </a:solidFill>
              </a:rPr>
            </a:br>
            <a:endParaRPr lang="sv-SE" sz="2400" dirty="0">
              <a:solidFill>
                <a:srgbClr val="000000"/>
              </a:solidFill>
            </a:endParaRPr>
          </a:p>
        </p:txBody>
      </p:sp>
      <p:pic>
        <p:nvPicPr>
          <p:cNvPr id="163843" name="Picture 2"/>
          <p:cNvPicPr>
            <a:picLocks noChangeAspect="1" noChangeArrowheads="1"/>
          </p:cNvPicPr>
          <p:nvPr/>
        </p:nvPicPr>
        <p:blipFill>
          <a:blip r:embed="rId3" cstate="print"/>
          <a:srcRect/>
          <a:stretch>
            <a:fillRect/>
          </a:stretch>
        </p:blipFill>
        <p:spPr bwMode="auto">
          <a:xfrm>
            <a:off x="6225685" y="4876800"/>
            <a:ext cx="2003915" cy="1789113"/>
          </a:xfrm>
          <a:prstGeom prst="rect">
            <a:avLst/>
          </a:prstGeom>
          <a:noFill/>
          <a:ln w="28575" cap="sq"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blinds(horizontal)">
                                      <p:cBhvr>
                                        <p:cTn id="7" dur="500"/>
                                        <p:tgtEl>
                                          <p:spTgt spid="141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743200" y="1924050"/>
            <a:ext cx="3718041" cy="3181350"/>
          </a:xfrm>
          <a:prstGeom prst="rect">
            <a:avLst/>
          </a:prstGeom>
          <a:noFill/>
          <a:ln w="9525">
            <a:noFill/>
            <a:miter lim="800000"/>
            <a:headEnd/>
            <a:tailEnd/>
          </a:ln>
        </p:spPr>
      </p:pic>
      <p:sp>
        <p:nvSpPr>
          <p:cNvPr id="3" name="TextBox 2"/>
          <p:cNvSpPr txBox="1"/>
          <p:nvPr/>
        </p:nvSpPr>
        <p:spPr>
          <a:xfrm>
            <a:off x="8186456" y="304800"/>
            <a:ext cx="652744" cy="369332"/>
          </a:xfrm>
          <a:prstGeom prst="rect">
            <a:avLst/>
          </a:prstGeom>
          <a:noFill/>
        </p:spPr>
        <p:txBody>
          <a:bodyPr wrap="none" rtlCol="0">
            <a:spAutoFit/>
          </a:bodyPr>
          <a:lstStyle/>
          <a:p>
            <a:pPr algn="ctr"/>
            <a:r>
              <a:rPr lang="sv-SE" dirty="0" smtClean="0">
                <a:solidFill>
                  <a:srgbClr val="00FF00"/>
                </a:solidFill>
              </a:rPr>
              <a:t>1979</a:t>
            </a:r>
            <a:endParaRPr lang="sv-SE" dirty="0">
              <a:solidFill>
                <a:srgbClr val="00FF00"/>
              </a:solidFill>
            </a:endParaRPr>
          </a:p>
        </p:txBody>
      </p:sp>
      <p:sp>
        <p:nvSpPr>
          <p:cNvPr id="4" name="TextBox 3"/>
          <p:cNvSpPr txBox="1"/>
          <p:nvPr/>
        </p:nvSpPr>
        <p:spPr>
          <a:xfrm>
            <a:off x="3733800" y="5117068"/>
            <a:ext cx="1748427" cy="369332"/>
          </a:xfrm>
          <a:prstGeom prst="rect">
            <a:avLst/>
          </a:prstGeom>
          <a:noFill/>
        </p:spPr>
        <p:txBody>
          <a:bodyPr wrap="none" rtlCol="0">
            <a:spAutoFit/>
          </a:bodyPr>
          <a:lstStyle/>
          <a:p>
            <a:pPr algn="ctr"/>
            <a:r>
              <a:rPr lang="sv-SE" dirty="0" err="1" smtClean="0">
                <a:solidFill>
                  <a:srgbClr val="00FF00"/>
                </a:solidFill>
              </a:rPr>
              <a:t>Spir</a:t>
            </a:r>
            <a:r>
              <a:rPr lang="sv-SE" dirty="0" smtClean="0">
                <a:solidFill>
                  <a:srgbClr val="00FF00"/>
                </a:solidFill>
              </a:rPr>
              <a:t>. </a:t>
            </a:r>
            <a:r>
              <a:rPr lang="sv-SE" dirty="0" err="1" smtClean="0">
                <a:solidFill>
                  <a:srgbClr val="00FF00"/>
                </a:solidFill>
              </a:rPr>
              <a:t>Mother</a:t>
            </a:r>
            <a:r>
              <a:rPr lang="sv-SE" dirty="0" smtClean="0">
                <a:solidFill>
                  <a:srgbClr val="00FF00"/>
                </a:solidFill>
              </a:rPr>
              <a:t> Aila</a:t>
            </a:r>
            <a:endParaRPr lang="sv-SE" dirty="0">
              <a:solidFill>
                <a:srgbClr val="00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8613" y="247650"/>
            <a:ext cx="8486775" cy="6362700"/>
          </a:xfrm>
          <a:prstGeom prst="rect">
            <a:avLst/>
          </a:prstGeom>
          <a:noFill/>
          <a:ln w="9525">
            <a:noFill/>
            <a:miter lim="800000"/>
            <a:headEnd/>
            <a:tailEnd/>
          </a:ln>
        </p:spPr>
      </p:pic>
      <p:sp>
        <p:nvSpPr>
          <p:cNvPr id="5" name="TextBox 4"/>
          <p:cNvSpPr txBox="1"/>
          <p:nvPr/>
        </p:nvSpPr>
        <p:spPr>
          <a:xfrm>
            <a:off x="7848600" y="6019800"/>
            <a:ext cx="1006109" cy="646331"/>
          </a:xfrm>
          <a:prstGeom prst="rect">
            <a:avLst/>
          </a:prstGeom>
          <a:noFill/>
        </p:spPr>
        <p:txBody>
          <a:bodyPr wrap="none" rtlCol="0">
            <a:spAutoFit/>
          </a:bodyPr>
          <a:lstStyle/>
          <a:p>
            <a:pPr algn="ctr"/>
            <a:r>
              <a:rPr lang="sv-SE" dirty="0" smtClean="0">
                <a:solidFill>
                  <a:schemeClr val="bg1">
                    <a:lumMod val="65000"/>
                  </a:schemeClr>
                </a:solidFill>
              </a:rPr>
              <a:t>2009</a:t>
            </a:r>
          </a:p>
          <a:p>
            <a:pPr algn="ctr"/>
            <a:r>
              <a:rPr lang="sv-SE" dirty="0" smtClean="0">
                <a:solidFill>
                  <a:schemeClr val="bg1">
                    <a:lumMod val="65000"/>
                  </a:schemeClr>
                </a:solidFill>
              </a:rPr>
              <a:t>Australia</a:t>
            </a:r>
            <a:endParaRPr lang="sv-SE" dirty="0">
              <a:solidFill>
                <a:schemeClr val="bg1">
                  <a:lumMod val="65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BdP">
      <a:dk1>
        <a:srgbClr val="000000"/>
      </a:dk1>
      <a:lt1>
        <a:srgbClr val="00FF00"/>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BdP">
      <a:dk1>
        <a:srgbClr val="000000"/>
      </a:dk1>
      <a:lt1>
        <a:srgbClr val="00FF00"/>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439</TotalTime>
  <Words>781</Words>
  <Application>Microsoft Office PowerPoint</Application>
  <PresentationFormat>On-screen Show (4:3)</PresentationFormat>
  <Paragraphs>303</Paragraphs>
  <Slides>65</Slides>
  <Notes>17</Notes>
  <HiddenSlides>0</HiddenSlides>
  <MMClips>0</MMClips>
  <ScaleCrop>false</ScaleCrop>
  <HeadingPairs>
    <vt:vector size="4" baseType="variant">
      <vt:variant>
        <vt:lpstr>Theme</vt:lpstr>
      </vt:variant>
      <vt:variant>
        <vt:i4>9</vt:i4>
      </vt:variant>
      <vt:variant>
        <vt:lpstr>Slide Titles</vt:lpstr>
      </vt:variant>
      <vt:variant>
        <vt:i4>65</vt:i4>
      </vt:variant>
    </vt:vector>
  </HeadingPairs>
  <TitlesOfParts>
    <vt:vector size="74" baseType="lpstr">
      <vt:lpstr>Office Theme</vt:lpstr>
      <vt:lpstr>1_Office Theme</vt:lpstr>
      <vt:lpstr>2_Office Theme</vt:lpstr>
      <vt:lpstr>3_Office Theme</vt:lpstr>
      <vt:lpstr>4_Office Theme</vt:lpstr>
      <vt:lpstr>3_Default Design</vt:lpstr>
      <vt:lpstr>Default Design</vt:lpstr>
      <vt:lpstr>1_Default Design</vt:lpstr>
      <vt:lpstr>2_Default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Bengt de Paulis</dc:creator>
  <cp:lastModifiedBy>Bengt de Paulis</cp:lastModifiedBy>
  <cp:revision>122</cp:revision>
  <dcterms:created xsi:type="dcterms:W3CDTF">2017-04-12T07:22:29Z</dcterms:created>
  <dcterms:modified xsi:type="dcterms:W3CDTF">2017-05-05T03:15:31Z</dcterms:modified>
</cp:coreProperties>
</file>